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2" r:id="rId7"/>
    <p:sldId id="279" r:id="rId8"/>
    <p:sldId id="260" r:id="rId9"/>
    <p:sldId id="280" r:id="rId10"/>
    <p:sldId id="276" r:id="rId11"/>
    <p:sldId id="277" r:id="rId12"/>
    <p:sldId id="278" r:id="rId13"/>
    <p:sldId id="283" r:id="rId14"/>
    <p:sldId id="281" r:id="rId15"/>
    <p:sldId id="282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53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1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997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9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0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73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06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4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46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5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03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6D30-396C-4E41-A047-6DB28237D607}" type="datetimeFigureOut">
              <a:rPr lang="sk-SK" smtClean="0"/>
              <a:t>2. 2. 2023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0376-CC6B-4E05-A72D-AF6D6454EF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9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js.sk/PF/zamestnanec/jan.gunis/" TargetMode="External"/><Relationship Id="rId2" Type="http://schemas.openxmlformats.org/officeDocument/2006/relationships/hyperlink" Target="https://www.upjs.sk/PF/zamestnanec/lubomir.snajd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.ics.upjs.sk/vyucba/pomocne_materialy/cierna_skrinka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bit.ly/3DyHt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8018918/fullscreen/" TargetMode="External"/><Relationship Id="rId2" Type="http://schemas.openxmlformats.org/officeDocument/2006/relationships/hyperlink" Target="https://scratch.mit.edu/projects/614712734/fullscre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scratch.mit.edu/projects/434929465/fullscre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jne-programy.upjs.sk/fakulta/FF" TargetMode="External"/><Relationship Id="rId2" Type="http://schemas.openxmlformats.org/officeDocument/2006/relationships/hyperlink" Target="https://studijne-programy.upjs.sk/fakulta/P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ijne-programy.upjs.sk/program/MI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jne-programy.upjs.sk/program/MIm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lma.strom.sk/" TargetMode="External"/><Relationship Id="rId2" Type="http://schemas.openxmlformats.org/officeDocument/2006/relationships/hyperlink" Target="https://di.ics.upjs.sk/palma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s.upjs.sk/kruzok/" TargetMode="External"/><Relationship Id="rId5" Type="http://schemas.openxmlformats.org/officeDocument/2006/relationships/hyperlink" Target="http://www.oi.sk/" TargetMode="External"/><Relationship Id="rId4" Type="http://schemas.openxmlformats.org/officeDocument/2006/relationships/hyperlink" Target="https://ihra.ics.upjs.s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i.ics.upjs.sk/publikacie/" TargetMode="External"/><Relationship Id="rId7" Type="http://schemas.openxmlformats.org/officeDocument/2006/relationships/hyperlink" Target="https://di.ics.upjs.sk/publikacie/nip-rpp.z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.ics.upjs.sk/publikacie/nip-pmz.zip" TargetMode="External"/><Relationship Id="rId5" Type="http://schemas.openxmlformats.org/officeDocument/2006/relationships/hyperlink" Target="https://di.ics.upjs.sk/publikacie/zim-python.pdf" TargetMode="External"/><Relationship Id="rId4" Type="http://schemas.openxmlformats.org/officeDocument/2006/relationships/hyperlink" Target="https://di.ics.upjs.sk/publikacie/Programovanie%20v%20jazyku%20Python%20-%20Pracovn&#253;%20zo&#353;it.pdf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0807" y="2400299"/>
            <a:ext cx="9144000" cy="179546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Štúdium učiteľstva informatiky na Prírodovedeckej fakulte UPJŠ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9545" y="4828031"/>
            <a:ext cx="11211791" cy="1541595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hlinkClick r:id="rId2"/>
              </a:rPr>
              <a:t>d</a:t>
            </a:r>
            <a:r>
              <a:rPr lang="sk-SK" dirty="0" smtClean="0">
                <a:hlinkClick r:id="rId2"/>
              </a:rPr>
              <a:t>oc. RNDr. Ľubomír Šnajder, PhD.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PaedDr. Ján </a:t>
            </a:r>
            <a:r>
              <a:rPr lang="sk-SK" dirty="0" err="1" smtClean="0">
                <a:hlinkClick r:id="rId3"/>
              </a:rPr>
              <a:t>Guniš</a:t>
            </a:r>
            <a:r>
              <a:rPr lang="sk-SK" dirty="0" smtClean="0">
                <a:hlinkClick r:id="rId3"/>
              </a:rPr>
              <a:t>, PhD.</a:t>
            </a:r>
            <a:endParaRPr lang="sk-SK" dirty="0" smtClean="0"/>
          </a:p>
          <a:p>
            <a:r>
              <a:rPr lang="sk-SK" dirty="0" smtClean="0"/>
              <a:t>Oddelenie znalostných vied a didaktiky informatiky, </a:t>
            </a:r>
            <a:br>
              <a:rPr lang="sk-SK" dirty="0" smtClean="0"/>
            </a:br>
            <a:r>
              <a:rPr lang="sk-SK" dirty="0" smtClean="0"/>
              <a:t>Ústav informatiky, Prírodovedecká fakulta UPJŠ v Košiciach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57" y="152399"/>
            <a:ext cx="2247900" cy="2247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" y="4821155"/>
            <a:ext cx="1800000" cy="13394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507" y="4986151"/>
            <a:ext cx="1800000" cy="11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Ukážky riešenia zaujímavých úloh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744" y="2041068"/>
            <a:ext cx="6144491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kumimoji="0" lang="sk-SK" altLang="sk-SK" sz="14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pocitac</a:t>
            </a: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hlada</a:t>
            </a: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hodnotu v zozname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#[0, 1, 2, 3, 4, 5, 6, 7, 8, 9]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hladana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rgbClr val="0033B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stred = 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//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hladana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[stred]: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stred +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stred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hladana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640480" y="2041068"/>
            <a:ext cx="5551520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kumimoji="0" lang="sk-SK" altLang="sk-SK" sz="14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pocitac</a:t>
            </a: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hada </a:t>
            </a:r>
            <a:r>
              <a:rPr kumimoji="0" lang="sk-SK" altLang="sk-SK" sz="14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cislo</a:t>
            </a:r>
            <a:r>
              <a:rPr kumimoji="0" lang="sk-SK" altLang="sk-SK" sz="14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400" i="1" dirty="0">
              <a:solidFill>
                <a:srgbClr val="8C8C8C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rgbClr val="0033B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080808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080808"/>
                </a:solidFill>
                <a:latin typeface="Consolas" panose="020B0609020204030204" pitchFamily="49" charset="0"/>
              </a:rPr>
              <a:t>  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stred = 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//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1750EB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1750EB"/>
                </a:solidFill>
                <a:latin typeface="Consolas" panose="020B0609020204030204" pitchFamily="49" charset="0"/>
              </a:rPr>
              <a:t>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odpoved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f'Je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 to viac ako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7A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stred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7A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? (a/n)'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080808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080808"/>
                </a:solidFill>
                <a:latin typeface="Consolas" panose="020B0609020204030204" pitchFamily="49" charset="0"/>
              </a:rPr>
              <a:t>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odpoved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080808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080808"/>
                </a:solidFill>
                <a:latin typeface="Consolas" panose="020B0609020204030204" pitchFamily="49" charset="0"/>
              </a:rPr>
              <a:t>   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stred +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1750EB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1750EB"/>
                </a:solidFill>
                <a:latin typeface="Consolas" panose="020B0609020204030204" pitchFamily="49" charset="0"/>
              </a:rPr>
              <a:t>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400" dirty="0">
                <a:solidFill>
                  <a:srgbClr val="080808"/>
                </a:solidFill>
                <a:latin typeface="Consolas" panose="020B0609020204030204" pitchFamily="49" charset="0"/>
              </a:rPr>
              <a:t> </a:t>
            </a:r>
            <a:r>
              <a:rPr lang="sk-SK" altLang="sk-SK" sz="1400" dirty="0" smtClean="0">
                <a:solidFill>
                  <a:srgbClr val="080808"/>
                </a:solidFill>
                <a:latin typeface="Consolas" panose="020B0609020204030204" pitchFamily="49" charset="0"/>
              </a:rPr>
              <a:t>       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= stred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4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f'myslel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 si 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7A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sk-SK" altLang="sk-SK" sz="1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lavy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037A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sk-SK" alt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8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Ukážky riešenia zaujímavých </a:t>
            </a:r>
            <a:r>
              <a:rPr lang="sk-SK" dirty="0" smtClean="0"/>
              <a:t>úloh </a:t>
            </a:r>
            <a:r>
              <a:rPr lang="sk-SK" dirty="0" smtClean="0"/>
              <a:t>3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8" y="2146334"/>
            <a:ext cx="9006170" cy="26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16858" y="1557588"/>
            <a:ext cx="8912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Metóda čiernej skrinky </a:t>
            </a:r>
          </a:p>
          <a:p>
            <a:endParaRPr lang="sk-SK" sz="2400" dirty="0">
              <a:hlinkClick r:id="rId3"/>
            </a:endParaRPr>
          </a:p>
          <a:p>
            <a:endParaRPr lang="sk-SK" sz="2400" dirty="0" smtClean="0">
              <a:hlinkClick r:id="rId3"/>
            </a:endParaRPr>
          </a:p>
          <a:p>
            <a:endParaRPr lang="sk-SK" sz="2400" dirty="0">
              <a:hlinkClick r:id="rId3"/>
            </a:endParaRPr>
          </a:p>
          <a:p>
            <a:endParaRPr lang="sk-SK" sz="2400" dirty="0" smtClean="0">
              <a:hlinkClick r:id="rId3"/>
            </a:endParaRPr>
          </a:p>
          <a:p>
            <a:endParaRPr lang="sk-SK" sz="2400" dirty="0">
              <a:hlinkClick r:id="rId3"/>
            </a:endParaRPr>
          </a:p>
          <a:p>
            <a:endParaRPr lang="sk-SK" sz="2400" dirty="0" smtClean="0">
              <a:hlinkClick r:id="rId3"/>
            </a:endParaRPr>
          </a:p>
          <a:p>
            <a:endParaRPr lang="sk-SK" sz="2400" dirty="0">
              <a:hlinkClick r:id="rId3"/>
            </a:endParaRPr>
          </a:p>
          <a:p>
            <a:endParaRPr lang="sk-SK" sz="2400" dirty="0">
              <a:hlinkClick r:id="rId3"/>
            </a:endParaRPr>
          </a:p>
          <a:p>
            <a:endParaRPr lang="sk-SK" sz="2400" dirty="0" smtClean="0">
              <a:hlinkClick r:id="rId3"/>
            </a:endParaRPr>
          </a:p>
          <a:p>
            <a:endParaRPr lang="sk-SK" sz="2400" dirty="0" smtClean="0">
              <a:hlinkClick r:id="rId3"/>
            </a:endParaRPr>
          </a:p>
          <a:p>
            <a:r>
              <a:rPr lang="sk-SK" sz="2400" dirty="0" smtClean="0">
                <a:hlinkClick r:id="rId4"/>
              </a:rPr>
              <a:t>https</a:t>
            </a:r>
            <a:r>
              <a:rPr lang="sk-SK" sz="2400" dirty="0">
                <a:hlinkClick r:id="rId4"/>
              </a:rPr>
              <a:t>://bit.ly/3DyHtoc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13662" r="12610" b="12593"/>
          <a:stretch/>
        </p:blipFill>
        <p:spPr>
          <a:xfrm>
            <a:off x="4042062" y="4970441"/>
            <a:ext cx="1745674" cy="17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Ukážky riešenia zaujímavých </a:t>
            </a:r>
            <a:r>
              <a:rPr lang="sk-SK" dirty="0" smtClean="0"/>
              <a:t>úloh </a:t>
            </a:r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3955185"/>
          </a:xfrm>
        </p:spPr>
        <p:txBody>
          <a:bodyPr>
            <a:normAutofit/>
          </a:bodyPr>
          <a:lstStyle/>
          <a:p>
            <a:pPr marL="457200" lvl="1" indent="-457200"/>
            <a:r>
              <a:rPr lang="sk-SK" sz="2800" dirty="0" smtClean="0"/>
              <a:t>informatické kúzla</a:t>
            </a:r>
          </a:p>
          <a:p>
            <a:pPr marL="914400" lvl="2" indent="-457200"/>
            <a:r>
              <a:rPr lang="sk-SK" sz="2400" dirty="0"/>
              <a:t>obrázok</a:t>
            </a:r>
            <a:endParaRPr lang="sk-SK" sz="2800" dirty="0"/>
          </a:p>
          <a:p>
            <a:pPr marL="914400" lvl="2" indent="-457200"/>
            <a:r>
              <a:rPr lang="sk-SK" sz="2400" dirty="0"/>
              <a:t>k</a:t>
            </a:r>
            <a:r>
              <a:rPr lang="sk-SK" sz="2400" dirty="0" smtClean="0"/>
              <a:t>arty s číslami od 1 do 15</a:t>
            </a:r>
          </a:p>
          <a:p>
            <a:pPr marL="1371600" lvl="3" indent="-457200"/>
            <a:r>
              <a:rPr lang="sk-SK" sz="2200" dirty="0">
                <a:hlinkClick r:id="rId2"/>
              </a:rPr>
              <a:t>https://scratch.mit.edu/projects/614712734/fullscreen</a:t>
            </a:r>
            <a:r>
              <a:rPr lang="sk-SK" sz="2200" dirty="0" smtClean="0">
                <a:hlinkClick r:id="rId2"/>
              </a:rPr>
              <a:t>/</a:t>
            </a:r>
            <a:r>
              <a:rPr lang="sk-SK" sz="2200" dirty="0" smtClean="0"/>
              <a:t> </a:t>
            </a:r>
          </a:p>
          <a:p>
            <a:pPr marL="914400" lvl="2" indent="-457200"/>
            <a:r>
              <a:rPr lang="sk-SK" sz="2400" dirty="0"/>
              <a:t>s</a:t>
            </a:r>
            <a:r>
              <a:rPr lang="sk-SK" sz="2400" dirty="0" smtClean="0"/>
              <a:t>edmové karty</a:t>
            </a:r>
          </a:p>
          <a:p>
            <a:pPr marL="1371600" lvl="3" indent="-457200"/>
            <a:r>
              <a:rPr lang="sk-SK" sz="2200" dirty="0">
                <a:hlinkClick r:id="rId3"/>
              </a:rPr>
              <a:t>https://scratch.mit.edu/projects/18018918/fullscreen</a:t>
            </a:r>
            <a:r>
              <a:rPr lang="sk-SK" sz="2200" dirty="0" smtClean="0">
                <a:hlinkClick r:id="rId3"/>
              </a:rPr>
              <a:t>/</a:t>
            </a:r>
            <a:r>
              <a:rPr lang="sk-SK" sz="2200" dirty="0" smtClean="0"/>
              <a:t> </a:t>
            </a:r>
          </a:p>
          <a:p>
            <a:pPr marL="457200" lvl="1" indent="-457200"/>
            <a:r>
              <a:rPr lang="sk-SK" sz="2800" dirty="0" smtClean="0"/>
              <a:t>gradovanie zadaní úloh – kreslenie n-</a:t>
            </a:r>
            <a:r>
              <a:rPr lang="sk-SK" sz="2800" dirty="0" err="1" smtClean="0"/>
              <a:t>cípej</a:t>
            </a:r>
            <a:r>
              <a:rPr lang="sk-SK" sz="2800" dirty="0" smtClean="0"/>
              <a:t> hviezdy</a:t>
            </a:r>
          </a:p>
          <a:p>
            <a:pPr marL="457200" lvl="1" indent="-457200"/>
            <a:r>
              <a:rPr lang="sk-SK" sz="2800" dirty="0"/>
              <a:t>i</a:t>
            </a:r>
            <a:r>
              <a:rPr lang="sk-SK" sz="2800" dirty="0" smtClean="0"/>
              <a:t>nformatický humor </a:t>
            </a:r>
            <a:r>
              <a:rPr lang="sk-SK" sz="2800" dirty="0"/>
              <a:t>– </a:t>
            </a:r>
            <a:r>
              <a:rPr lang="sk-SK" sz="2800" dirty="0" smtClean="0"/>
              <a:t>kódovanie</a:t>
            </a:r>
          </a:p>
          <a:p>
            <a:pPr marL="914400" lvl="2" indent="-457200"/>
            <a:r>
              <a:rPr lang="sk-SK" sz="2400" dirty="0">
                <a:hlinkClick r:id="rId4"/>
              </a:rPr>
              <a:t>https://scratch.mit.edu/projects/434929465/fullscreen</a:t>
            </a:r>
            <a:r>
              <a:rPr lang="sk-SK" sz="2400" dirty="0" smtClean="0">
                <a:hlinkClick r:id="rId4"/>
              </a:rPr>
              <a:t>/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827" y="1978024"/>
            <a:ext cx="1669473" cy="17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Osnova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353800" cy="19601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 smtClean="0"/>
              <a:t>Štúdium učiteľstva informatiky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/>
              <a:t>Aktivity </a:t>
            </a:r>
            <a:r>
              <a:rPr lang="sk-SK" dirty="0" smtClean="0"/>
              <a:t>Ústavu informatiky smerom </a:t>
            </a:r>
            <a:r>
              <a:rPr lang="sk-SK" dirty="0"/>
              <a:t>k </a:t>
            </a:r>
            <a:r>
              <a:rPr lang="sk-SK" dirty="0" smtClean="0"/>
              <a:t>učiteľom informatiky a žiakom SŠ </a:t>
            </a:r>
            <a:r>
              <a:rPr lang="sk-SK" dirty="0"/>
              <a:t>a ZŠ</a:t>
            </a:r>
            <a:endParaRPr lang="sk-SK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 smtClean="0"/>
              <a:t>Ukážky riešenia zaujímavých úloh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dirty="0"/>
          </a:p>
          <a:p>
            <a:pPr marL="457200" lvl="1" indent="-457200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511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Štúdium učiteľstva </a:t>
            </a:r>
            <a:r>
              <a:rPr lang="sk-SK" dirty="0" smtClean="0"/>
              <a:t>informatiky 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4350040"/>
          </a:xfrm>
        </p:spPr>
        <p:txBody>
          <a:bodyPr>
            <a:normAutofit lnSpcReduction="10000"/>
          </a:bodyPr>
          <a:lstStyle/>
          <a:p>
            <a:pPr marL="457200" lvl="1" indent="-457200"/>
            <a:r>
              <a:rPr lang="sk-SK" sz="2800" dirty="0" smtClean="0"/>
              <a:t>Kombinácie s M, F, Ch, B, G, AJ, NJ, SJ</a:t>
            </a:r>
          </a:p>
          <a:p>
            <a:pPr marL="457200" lvl="1" indent="-457200"/>
            <a:r>
              <a:rPr lang="sk-SK" sz="2800" dirty="0" smtClean="0"/>
              <a:t>Študijné programy</a:t>
            </a:r>
          </a:p>
          <a:p>
            <a:pPr marL="914400" lvl="2" indent="-457200"/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studijne-programy.upjs.sk/fakulta/PF</a:t>
            </a:r>
            <a:r>
              <a:rPr lang="sk-SK" sz="2400" dirty="0" smtClean="0"/>
              <a:t> </a:t>
            </a:r>
          </a:p>
          <a:p>
            <a:pPr marL="914400" lvl="2" indent="-457200"/>
            <a:r>
              <a:rPr lang="sk-SK" sz="2400" dirty="0">
                <a:hlinkClick r:id="rId3"/>
              </a:rPr>
              <a:t>https://</a:t>
            </a:r>
            <a:r>
              <a:rPr lang="sk-SK" sz="2400" dirty="0" smtClean="0">
                <a:hlinkClick r:id="rId3"/>
              </a:rPr>
              <a:t>studijne-programy.upjs.sk/fakulta/FF</a:t>
            </a:r>
            <a:r>
              <a:rPr lang="sk-SK" sz="2400" dirty="0" smtClean="0"/>
              <a:t> </a:t>
            </a:r>
            <a:endParaRPr lang="sk-SK" sz="2400" dirty="0"/>
          </a:p>
          <a:p>
            <a:pPr marL="457200" lvl="1" indent="-457200"/>
            <a:r>
              <a:rPr lang="sk-SK" sz="2800" dirty="0" smtClean="0"/>
              <a:t>Bakalársky stupeň</a:t>
            </a:r>
          </a:p>
          <a:p>
            <a:pPr marL="914400" lvl="2" indent="-457200"/>
            <a:r>
              <a:rPr lang="sk-SK" sz="2400" dirty="0" smtClean="0"/>
              <a:t>Programovanie (Java, </a:t>
            </a:r>
            <a:r>
              <a:rPr lang="sk-SK" sz="2400" dirty="0" err="1" smtClean="0"/>
              <a:t>Python</a:t>
            </a:r>
            <a:r>
              <a:rPr lang="sk-SK" sz="2400" dirty="0" smtClean="0"/>
              <a:t>, školské </a:t>
            </a:r>
            <a:r>
              <a:rPr lang="sk-SK" sz="2400" dirty="0" err="1" smtClean="0"/>
              <a:t>prg</a:t>
            </a:r>
            <a:r>
              <a:rPr lang="sk-SK" sz="2400" dirty="0" smtClean="0"/>
              <a:t>. jazyky), </a:t>
            </a:r>
          </a:p>
          <a:p>
            <a:pPr marL="914400" lvl="2" indent="-457200"/>
            <a:r>
              <a:rPr lang="sk-SK" sz="2400" dirty="0" smtClean="0"/>
              <a:t>Základy matematiky, symbolická logika, databázy</a:t>
            </a:r>
          </a:p>
          <a:p>
            <a:pPr marL="914400" lvl="2" indent="-457200"/>
            <a:r>
              <a:rPr lang="sk-SK" sz="2400" dirty="0" smtClean="0"/>
              <a:t>Operačné systémy, princípy počítačov, počítačové siete </a:t>
            </a:r>
          </a:p>
          <a:p>
            <a:pPr marL="914400" lvl="2" indent="-457200"/>
            <a:r>
              <a:rPr lang="sk-SK" sz="2400" dirty="0" smtClean="0"/>
              <a:t>Voliteľné predmety – Kryptografia, Neurónové siete, Softvérové inžinierstvo ...</a:t>
            </a:r>
          </a:p>
          <a:p>
            <a:pPr marL="914400" lvl="2" indent="-457200"/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Spoločenský a sociálno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vedný základ, Pedagogika, Psychológia </a:t>
            </a:r>
          </a:p>
          <a:p>
            <a:pPr marL="914400" lvl="2" indent="-457200"/>
            <a:r>
              <a:rPr lang="sk-SK" sz="2400" dirty="0">
                <a:hlinkClick r:id="rId4"/>
              </a:rPr>
              <a:t>https://</a:t>
            </a:r>
            <a:r>
              <a:rPr lang="sk-SK" sz="2400" dirty="0" smtClean="0">
                <a:hlinkClick r:id="rId4"/>
              </a:rPr>
              <a:t>studijne-programy.upjs.sk/program/MIb</a:t>
            </a:r>
            <a:r>
              <a:rPr lang="sk-SK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1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Štúdium učiteľstva </a:t>
            </a:r>
            <a:r>
              <a:rPr lang="sk-SK" dirty="0" smtClean="0"/>
              <a:t>informatiky 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3820103"/>
          </a:xfrm>
        </p:spPr>
        <p:txBody>
          <a:bodyPr>
            <a:normAutofit/>
          </a:bodyPr>
          <a:lstStyle/>
          <a:p>
            <a:pPr marL="457200" lvl="1" indent="-457200"/>
            <a:r>
              <a:rPr lang="sk-SK" sz="2800" dirty="0" smtClean="0"/>
              <a:t>Magisterský stupeň</a:t>
            </a:r>
          </a:p>
          <a:p>
            <a:pPr marL="914400" lvl="2" indent="-457200"/>
            <a:r>
              <a:rPr lang="sk-SK" sz="2400" dirty="0" smtClean="0"/>
              <a:t>Didaktika informatiky, Didaktika programovania, Pedagogická prax</a:t>
            </a:r>
          </a:p>
          <a:p>
            <a:pPr marL="914400" lvl="2" indent="-457200"/>
            <a:r>
              <a:rPr lang="sk-SK" sz="2400" dirty="0" smtClean="0"/>
              <a:t>Teória vypočítateľnosti, Teória informácií a kódovanie</a:t>
            </a:r>
          </a:p>
          <a:p>
            <a:pPr marL="914400" lvl="2" indent="-457200"/>
            <a:r>
              <a:rPr lang="sk-SK" sz="2400" dirty="0"/>
              <a:t>Voliteľné predmety – </a:t>
            </a:r>
            <a:r>
              <a:rPr lang="sk-SK" sz="2400" dirty="0" smtClean="0"/>
              <a:t>Strojové učenie, Znalostné systémy, Spracovanie MM ...</a:t>
            </a:r>
          </a:p>
          <a:p>
            <a:pPr marL="914400" lvl="2" indent="-457200"/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</a:rPr>
              <a:t>Pedagogika, psychológia, sociálno-vedný základ </a:t>
            </a:r>
          </a:p>
          <a:p>
            <a:pPr marL="914400" lvl="2" indent="-457200"/>
            <a:r>
              <a:rPr lang="sk-SK" sz="2400" dirty="0" smtClean="0">
                <a:hlinkClick r:id="rId2"/>
              </a:rPr>
              <a:t>https</a:t>
            </a:r>
            <a:r>
              <a:rPr lang="sk-SK" sz="2400" dirty="0">
                <a:hlinkClick r:id="rId2"/>
              </a:rPr>
              <a:t>://</a:t>
            </a:r>
            <a:r>
              <a:rPr lang="sk-SK" sz="2400" dirty="0" smtClean="0">
                <a:hlinkClick r:id="rId2"/>
              </a:rPr>
              <a:t>studijne-programy.upjs.sk/program/MImu</a:t>
            </a:r>
            <a:r>
              <a:rPr lang="sk-SK" sz="2400" dirty="0" smtClean="0"/>
              <a:t>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639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Vybrané záverečné práce 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51464" cy="46513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400" dirty="0"/>
              <a:t>b</a:t>
            </a:r>
            <a:r>
              <a:rPr lang="sk-SK" sz="2400" dirty="0" smtClean="0"/>
              <a:t>akalári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/>
              <a:t>Dominika </a:t>
            </a:r>
            <a:r>
              <a:rPr lang="sk-SK" sz="1800" dirty="0" err="1" smtClean="0"/>
              <a:t>Kotlárová</a:t>
            </a:r>
            <a:r>
              <a:rPr lang="sk-SK" sz="1800" dirty="0" smtClean="0"/>
              <a:t> (-2021) </a:t>
            </a:r>
            <a:r>
              <a:rPr lang="sk-SK" sz="1800" b="1" dirty="0" smtClean="0"/>
              <a:t>Tvorba asistenčných aplikácií pre mobilné zariadenia v blokových vývojových prostrediach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/>
              <a:t>Marek </a:t>
            </a:r>
            <a:r>
              <a:rPr lang="sk-SK" sz="1800" dirty="0" err="1" smtClean="0"/>
              <a:t>Benčík</a:t>
            </a:r>
            <a:r>
              <a:rPr lang="sk-SK" sz="1800" dirty="0" smtClean="0"/>
              <a:t> (2021 - ) </a:t>
            </a:r>
            <a:r>
              <a:rPr lang="sk-SK" sz="1800" b="1" dirty="0" smtClean="0"/>
              <a:t>Návrh a podpora STEAM projektov pre mikroprocesorovú stavebnicu BBC </a:t>
            </a:r>
            <a:r>
              <a:rPr lang="sk-SK" sz="1800" b="1" dirty="0" err="1" smtClean="0"/>
              <a:t>micro:bit</a:t>
            </a:r>
            <a:endParaRPr lang="sk-SK" sz="18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/>
              <a:t>? (2022 - ) </a:t>
            </a:r>
            <a:r>
              <a:rPr lang="sk-SK" sz="1800" b="1" dirty="0" smtClean="0"/>
              <a:t>Mikrosvet pre výskum informatického myslenia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400" dirty="0"/>
              <a:t>d</a:t>
            </a:r>
            <a:r>
              <a:rPr lang="sk-SK" sz="2400" dirty="0" smtClean="0"/>
              <a:t>iplomanti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/>
              <a:t>Bc. Dominika </a:t>
            </a:r>
            <a:r>
              <a:rPr lang="sk-SK" sz="1800" dirty="0" err="1" smtClean="0"/>
              <a:t>Kotlárová</a:t>
            </a:r>
            <a:r>
              <a:rPr lang="sk-SK" sz="1800" dirty="0" smtClean="0"/>
              <a:t> (2021-</a:t>
            </a:r>
            <a:r>
              <a:rPr lang="sk-SK" sz="1800" dirty="0"/>
              <a:t>) </a:t>
            </a:r>
            <a:r>
              <a:rPr lang="sk-SK" sz="1800" b="1" dirty="0"/>
              <a:t>Programovanie STEAM projektov pre mobilné </a:t>
            </a:r>
            <a:r>
              <a:rPr lang="sk-SK" sz="1800" b="1" dirty="0" smtClean="0"/>
              <a:t>zariadenia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/>
              <a:t>Bc. </a:t>
            </a:r>
            <a:r>
              <a:rPr lang="sk-SK" sz="1800" dirty="0" smtClean="0"/>
              <a:t>Diana </a:t>
            </a:r>
            <a:r>
              <a:rPr lang="sk-SK" sz="1800" dirty="0" err="1" smtClean="0"/>
              <a:t>Almašiová</a:t>
            </a:r>
            <a:r>
              <a:rPr lang="sk-SK" sz="1800" dirty="0" smtClean="0"/>
              <a:t> (2021-) </a:t>
            </a:r>
            <a:r>
              <a:rPr lang="sk-SK" sz="1800" b="1" dirty="0" smtClean="0"/>
              <a:t>Návrh STEAM projektov a ich implementácia do školskej praxe</a:t>
            </a:r>
            <a:endParaRPr lang="sk-SK" sz="18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400" dirty="0" smtClean="0"/>
              <a:t>doktorandi </a:t>
            </a:r>
            <a:r>
              <a:rPr lang="sk-SK" sz="2400" dirty="0"/>
              <a:t>(ÚMV PF </a:t>
            </a:r>
            <a:r>
              <a:rPr lang="sk-SK" sz="2400" dirty="0" smtClean="0"/>
              <a:t>UPJŠ)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/>
              <a:t>? (2022 -) </a:t>
            </a:r>
            <a:r>
              <a:rPr lang="sk-SK" sz="1800" b="1" dirty="0"/>
              <a:t>Matematické modelovanie a metódy analýzy dát pri výučbe programovania Internetu vecí </a:t>
            </a:r>
            <a:endParaRPr lang="sk-SK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72411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Vybrané záverečné práce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51464" cy="46513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400" dirty="0" smtClean="0"/>
              <a:t>RŠI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>
                <a:solidFill>
                  <a:schemeClr val="bg1">
                    <a:lumMod val="50000"/>
                  </a:schemeClr>
                </a:solidFill>
              </a:rPr>
              <a:t>Mgr. Gabriela </a:t>
            </a:r>
            <a:r>
              <a:rPr lang="sk-SK" sz="1800" dirty="0" err="1">
                <a:solidFill>
                  <a:schemeClr val="bg1">
                    <a:lumMod val="50000"/>
                  </a:schemeClr>
                </a:solidFill>
              </a:rPr>
              <a:t>Gallayová</a:t>
            </a:r>
            <a:r>
              <a:rPr lang="sk-SK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</a:rPr>
              <a:t>(-2022) </a:t>
            </a: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Výučba </a:t>
            </a:r>
            <a:r>
              <a:rPr lang="sk-SK" sz="1800" b="1" dirty="0">
                <a:solidFill>
                  <a:schemeClr val="bg1">
                    <a:lumMod val="50000"/>
                  </a:schemeClr>
                </a:solidFill>
              </a:rPr>
              <a:t>programovania mobilných zariadení v prostredí MIT </a:t>
            </a:r>
            <a:r>
              <a:rPr lang="sk-SK" sz="1800" b="1" dirty="0" err="1">
                <a:solidFill>
                  <a:schemeClr val="bg1">
                    <a:lumMod val="50000"/>
                  </a:schemeClr>
                </a:solidFill>
              </a:rPr>
              <a:t>App</a:t>
            </a:r>
            <a:r>
              <a:rPr lang="sk-SK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800" b="1" dirty="0" err="1" smtClean="0">
                <a:solidFill>
                  <a:schemeClr val="bg1">
                    <a:lumMod val="50000"/>
                  </a:schemeClr>
                </a:solidFill>
              </a:rPr>
              <a:t>Inventor</a:t>
            </a:r>
            <a:endParaRPr lang="sk-SK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</a:rPr>
              <a:t>Mgr. Viktor </a:t>
            </a:r>
            <a:r>
              <a:rPr lang="sk-SK" sz="1800" dirty="0" err="1" smtClean="0">
                <a:solidFill>
                  <a:schemeClr val="bg1">
                    <a:lumMod val="50000"/>
                  </a:schemeClr>
                </a:solidFill>
              </a:rPr>
              <a:t>Eltschläger</a:t>
            </a:r>
            <a:r>
              <a:rPr lang="sk-SK" sz="1800" dirty="0">
                <a:solidFill>
                  <a:schemeClr val="bg1">
                    <a:lumMod val="50000"/>
                  </a:schemeClr>
                </a:solidFill>
              </a:rPr>
              <a:t> (-2022</a:t>
            </a:r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Metodika výučby témy Dátová štruktúra zoznam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k-SK" sz="1800" dirty="0">
                <a:solidFill>
                  <a:schemeClr val="bg1">
                    <a:lumMod val="50000"/>
                  </a:schemeClr>
                </a:solidFill>
              </a:rPr>
              <a:t>Mgr. Marianna </a:t>
            </a:r>
            <a:r>
              <a:rPr lang="sk-SK" sz="1800" dirty="0" err="1">
                <a:solidFill>
                  <a:schemeClr val="bg1">
                    <a:lumMod val="50000"/>
                  </a:schemeClr>
                </a:solidFill>
              </a:rPr>
              <a:t>Burčáková</a:t>
            </a:r>
            <a:r>
              <a:rPr lang="sk-SK" sz="1800" dirty="0">
                <a:solidFill>
                  <a:schemeClr val="bg1">
                    <a:lumMod val="50000"/>
                  </a:schemeClr>
                </a:solidFill>
              </a:rPr>
              <a:t> (-2022)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Metodika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</a:rPr>
              <a:t>práce s informáciami - spracovanie a publikovanie grafickej informácie na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webe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l-PL" sz="1800" dirty="0" smtClean="0"/>
              <a:t>Mgr. Lucián Gonda (2022-) </a:t>
            </a:r>
            <a:r>
              <a:rPr lang="pl-PL" sz="1800" b="1" dirty="0" smtClean="0"/>
              <a:t>Analýza a modifikácia úloh maturitných zadaní z informatiky z pohľadu informatického myslenia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l-PL" sz="1800" dirty="0"/>
              <a:t>Mgr. </a:t>
            </a:r>
            <a:r>
              <a:rPr lang="pl-PL" sz="1800" dirty="0" smtClean="0"/>
              <a:t>Andrea Tinajová (2022-) </a:t>
            </a:r>
            <a:r>
              <a:rPr lang="pl-PL" sz="1800" b="1" dirty="0" smtClean="0"/>
              <a:t>EDUScrum vo vyučovaní informatiky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l-PL" sz="1800" dirty="0"/>
              <a:t>Mgr. </a:t>
            </a:r>
            <a:r>
              <a:rPr lang="sk-SK" sz="1800" dirty="0" smtClean="0"/>
              <a:t>Radovan </a:t>
            </a:r>
            <a:r>
              <a:rPr lang="sk-SK" sz="1800" dirty="0" err="1" smtClean="0"/>
              <a:t>Zajíc</a:t>
            </a:r>
            <a:r>
              <a:rPr lang="sk-SK" sz="1800" dirty="0"/>
              <a:t> (2022-) </a:t>
            </a:r>
            <a:r>
              <a:rPr lang="sk-SK" sz="1800" b="1" dirty="0"/>
              <a:t>Metodika výučby programovania hudby a zvukov v </a:t>
            </a:r>
            <a:r>
              <a:rPr lang="sk-SK" sz="1800" b="1" dirty="0" err="1" smtClean="0"/>
              <a:t>Scratchi</a:t>
            </a:r>
            <a:endParaRPr lang="sk-SK" sz="18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l-PL" sz="1800" dirty="0"/>
              <a:t>Mgr. </a:t>
            </a:r>
            <a:r>
              <a:rPr lang="sk-SK" sz="1800" dirty="0" smtClean="0"/>
              <a:t>Jana </a:t>
            </a:r>
            <a:r>
              <a:rPr lang="sk-SK" sz="1800" dirty="0" err="1" smtClean="0"/>
              <a:t>Demková</a:t>
            </a:r>
            <a:r>
              <a:rPr lang="sk-SK" sz="1800" dirty="0" smtClean="0"/>
              <a:t> (2022-) </a:t>
            </a:r>
            <a:r>
              <a:rPr lang="sk-SK" sz="1800" b="1" dirty="0" smtClean="0"/>
              <a:t>Metodika </a:t>
            </a:r>
            <a:r>
              <a:rPr lang="sk-SK" sz="1800" b="1" dirty="0"/>
              <a:t>výučby tvorby videa na základnej škole</a:t>
            </a:r>
            <a:endParaRPr lang="pl-PL" sz="18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l-PL" sz="1800" dirty="0" smtClean="0"/>
              <a:t>Mgr. Pavol Palenčár (2021-) </a:t>
            </a:r>
            <a:r>
              <a:rPr lang="pl-PL" sz="1800" b="1" dirty="0" smtClean="0"/>
              <a:t>Výučba programovania edukačných hier v prostredí Scratch</a:t>
            </a:r>
            <a:endParaRPr lang="sk-SK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0854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Aktivity Ústavu informatiky smerom </a:t>
            </a:r>
            <a:r>
              <a:rPr lang="sk-SK" dirty="0" smtClean="0"/>
              <a:t>k SŠ </a:t>
            </a:r>
            <a:r>
              <a:rPr lang="sk-SK" dirty="0"/>
              <a:t>a </a:t>
            </a:r>
            <a:r>
              <a:rPr lang="sk-SK" dirty="0" smtClean="0"/>
              <a:t>ZŠ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4879976"/>
          </a:xfrm>
        </p:spPr>
        <p:txBody>
          <a:bodyPr>
            <a:normAutofit/>
          </a:bodyPr>
          <a:lstStyle/>
          <a:p>
            <a:pPr marL="457200" lvl="1" indent="-457200"/>
            <a:r>
              <a:rPr lang="sk-SK" sz="2800" dirty="0" smtClean="0"/>
              <a:t>PALMA junior – online súťaž v programovacom jazyku </a:t>
            </a:r>
            <a:r>
              <a:rPr lang="sk-SK" sz="2800" dirty="0" err="1" smtClean="0"/>
              <a:t>Python</a:t>
            </a:r>
            <a:r>
              <a:rPr lang="sk-SK" sz="2800" dirty="0" smtClean="0"/>
              <a:t> pre SŠ a ZŠ</a:t>
            </a:r>
          </a:p>
          <a:p>
            <a:pPr marL="914400" lvl="2" indent="-457200"/>
            <a:r>
              <a:rPr lang="sk-SK" sz="2400" dirty="0">
                <a:hlinkClick r:id="rId2"/>
              </a:rPr>
              <a:t>https://di.ics.upjs.sk/palmaj</a:t>
            </a:r>
            <a:r>
              <a:rPr lang="sk-SK" sz="2400" dirty="0" smtClean="0">
                <a:hlinkClick r:id="rId2"/>
              </a:rPr>
              <a:t>/</a:t>
            </a:r>
            <a:r>
              <a:rPr lang="sk-SK" sz="2400" dirty="0" smtClean="0"/>
              <a:t> </a:t>
            </a:r>
            <a:endParaRPr lang="sk-SK" sz="2400" dirty="0"/>
          </a:p>
          <a:p>
            <a:pPr marL="457200" lvl="1" indent="-457200"/>
            <a:r>
              <a:rPr lang="sk-SK" sz="2800" dirty="0" smtClean="0"/>
              <a:t>PALMA – online programátorská súťaž pre SŠ</a:t>
            </a:r>
          </a:p>
          <a:p>
            <a:pPr marL="914400" lvl="2" indent="-457200"/>
            <a:r>
              <a:rPr lang="sk-SK" sz="2400" dirty="0">
                <a:hlinkClick r:id="rId3"/>
              </a:rPr>
              <a:t>http://palma.strom.sk</a:t>
            </a:r>
            <a:r>
              <a:rPr lang="sk-SK" sz="2400" dirty="0" smtClean="0">
                <a:hlinkClick r:id="rId3"/>
              </a:rPr>
              <a:t>/</a:t>
            </a:r>
            <a:r>
              <a:rPr lang="sk-SK" sz="2400" dirty="0" smtClean="0"/>
              <a:t> </a:t>
            </a:r>
          </a:p>
          <a:p>
            <a:pPr marL="457200" lvl="1" indent="-457200"/>
            <a:r>
              <a:rPr lang="sk-SK" sz="2800" dirty="0" smtClean="0"/>
              <a:t>IHRA – súťaž programovania hier pre všetkých</a:t>
            </a:r>
          </a:p>
          <a:p>
            <a:pPr marL="914400" lvl="2" indent="-457200"/>
            <a:r>
              <a:rPr lang="sk-SK" sz="2400" dirty="0">
                <a:hlinkClick r:id="rId4"/>
              </a:rPr>
              <a:t>https://ihra.ics.upjs.sk</a:t>
            </a:r>
            <a:r>
              <a:rPr lang="sk-SK" sz="2400" dirty="0" smtClean="0">
                <a:hlinkClick r:id="rId4"/>
              </a:rPr>
              <a:t>/</a:t>
            </a:r>
            <a:r>
              <a:rPr lang="sk-SK" sz="2400" dirty="0" smtClean="0"/>
              <a:t> </a:t>
            </a:r>
          </a:p>
          <a:p>
            <a:pPr marL="457200" lvl="1" indent="-457200"/>
            <a:r>
              <a:rPr lang="sk-SK" sz="2800" dirty="0" smtClean="0"/>
              <a:t>OI</a:t>
            </a:r>
          </a:p>
          <a:p>
            <a:pPr marL="914400" lvl="2" indent="-457200"/>
            <a:r>
              <a:rPr lang="sk-SK" sz="2400" dirty="0">
                <a:hlinkClick r:id="rId5"/>
              </a:rPr>
              <a:t>http://www.oi.sk</a:t>
            </a:r>
            <a:r>
              <a:rPr lang="sk-SK" sz="2400" dirty="0" smtClean="0">
                <a:hlinkClick r:id="rId5"/>
              </a:rPr>
              <a:t>/</a:t>
            </a:r>
            <a:r>
              <a:rPr lang="sk-SK" sz="2400" dirty="0" smtClean="0"/>
              <a:t> </a:t>
            </a:r>
          </a:p>
          <a:p>
            <a:pPr marL="457200" lvl="1" indent="-457200"/>
            <a:r>
              <a:rPr lang="sk-SK" sz="2800" dirty="0" smtClean="0"/>
              <a:t>Informatické krúžky</a:t>
            </a:r>
          </a:p>
          <a:p>
            <a:pPr marL="914400" lvl="2" indent="-457200"/>
            <a:r>
              <a:rPr lang="sk-SK" sz="2400" dirty="0">
                <a:hlinkClick r:id="rId6"/>
              </a:rPr>
              <a:t>https://ics.upjs.sk/kruzok</a:t>
            </a:r>
            <a:r>
              <a:rPr lang="sk-SK" sz="2400" dirty="0" smtClean="0">
                <a:hlinkClick r:id="rId6"/>
              </a:rPr>
              <a:t>/</a:t>
            </a:r>
            <a:r>
              <a:rPr lang="sk-SK" sz="2400" dirty="0" smtClean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372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30" y="4687007"/>
            <a:ext cx="4788327" cy="191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Vybrané učebné a metodické materiály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4879976"/>
          </a:xfrm>
        </p:spPr>
        <p:txBody>
          <a:bodyPr>
            <a:normAutofit/>
          </a:bodyPr>
          <a:lstStyle/>
          <a:p>
            <a:pPr marL="457200" lvl="1" indent="-457200"/>
            <a:r>
              <a:rPr lang="sk-SK" sz="2800" dirty="0" smtClean="0"/>
              <a:t>online</a:t>
            </a:r>
          </a:p>
          <a:p>
            <a:pPr marL="914400" lvl="2" indent="-457200"/>
            <a:r>
              <a:rPr lang="sk-SK" sz="2400" dirty="0">
                <a:hlinkClick r:id="rId3"/>
              </a:rPr>
              <a:t>https://di.ics.upjs.sk/publikacie</a:t>
            </a:r>
            <a:r>
              <a:rPr lang="sk-SK" sz="2400" dirty="0" smtClean="0">
                <a:hlinkClick r:id="rId3"/>
              </a:rPr>
              <a:t>/</a:t>
            </a:r>
            <a:endParaRPr lang="sk-SK" sz="2400" dirty="0" smtClean="0"/>
          </a:p>
          <a:p>
            <a:pPr marL="914400" lvl="2" indent="-457200"/>
            <a:r>
              <a:rPr lang="sk-SK" sz="2400" dirty="0">
                <a:hlinkClick r:id="rId4"/>
              </a:rPr>
              <a:t>Programovanie v jazyku </a:t>
            </a:r>
            <a:r>
              <a:rPr lang="sk-SK" sz="2400" dirty="0" err="1">
                <a:hlinkClick r:id="rId4"/>
              </a:rPr>
              <a:t>Python</a:t>
            </a:r>
            <a:r>
              <a:rPr lang="sk-SK" sz="2400" dirty="0">
                <a:hlinkClick r:id="rId4"/>
              </a:rPr>
              <a:t> - Pracovný </a:t>
            </a:r>
            <a:r>
              <a:rPr lang="sk-SK" sz="2400" dirty="0" smtClean="0">
                <a:hlinkClick r:id="rId4"/>
              </a:rPr>
              <a:t>zošit</a:t>
            </a:r>
            <a:endParaRPr lang="sk-SK" sz="2400" dirty="0" smtClean="0"/>
          </a:p>
          <a:p>
            <a:pPr marL="914400" lvl="2" indent="-457200"/>
            <a:r>
              <a:rPr lang="sk-SK" sz="2400" dirty="0" smtClean="0">
                <a:hlinkClick r:id="rId5"/>
              </a:rPr>
              <a:t>Programovanie v </a:t>
            </a:r>
            <a:r>
              <a:rPr lang="sk-SK" sz="2400" dirty="0" err="1" smtClean="0">
                <a:hlinkClick r:id="rId5"/>
              </a:rPr>
              <a:t>Pythone</a:t>
            </a:r>
            <a:r>
              <a:rPr lang="sk-SK" sz="2400" dirty="0" smtClean="0">
                <a:hlinkClick r:id="rId5"/>
              </a:rPr>
              <a:t> - Zbierka inovatívnych metodík pre stredné školy</a:t>
            </a:r>
            <a:endParaRPr lang="sk-SK" sz="2400" dirty="0" smtClean="0"/>
          </a:p>
          <a:p>
            <a:pPr marL="914400" lvl="2" indent="-457200"/>
            <a:r>
              <a:rPr lang="sk-SK" sz="2400" dirty="0" smtClean="0">
                <a:hlinkClick r:id="rId6"/>
              </a:rPr>
              <a:t>Programovanie </a:t>
            </a:r>
            <a:r>
              <a:rPr lang="sk-SK" sz="2400" dirty="0">
                <a:hlinkClick r:id="rId6"/>
              </a:rPr>
              <a:t>mobilných zariadení</a:t>
            </a:r>
            <a:r>
              <a:rPr lang="sk-SK" sz="2400" dirty="0"/>
              <a:t> </a:t>
            </a:r>
            <a:endParaRPr lang="sk-SK" sz="2400" dirty="0" smtClean="0"/>
          </a:p>
          <a:p>
            <a:pPr marL="914400" lvl="2" indent="-457200"/>
            <a:r>
              <a:rPr lang="sk-SK" sz="2400" dirty="0">
                <a:hlinkClick r:id="rId7"/>
              </a:rPr>
              <a:t>Riešenie problémov a programovanie</a:t>
            </a:r>
            <a:endParaRPr lang="sk-SK" sz="2400" dirty="0" smtClean="0"/>
          </a:p>
          <a:p>
            <a:pPr marL="457200" lvl="1" indent="-457200"/>
            <a:r>
              <a:rPr lang="sk-SK" sz="2800" dirty="0"/>
              <a:t>t</a:t>
            </a:r>
            <a:r>
              <a:rPr lang="sk-SK" sz="2800" dirty="0" smtClean="0"/>
              <a:t>lačené</a:t>
            </a:r>
          </a:p>
          <a:p>
            <a:pPr marL="914400" lvl="2" indent="-457200"/>
            <a:r>
              <a:rPr lang="sk-SK" sz="2400" dirty="0" smtClean="0"/>
              <a:t>Práca s internetom</a:t>
            </a:r>
          </a:p>
          <a:p>
            <a:pPr marL="914400" lvl="2" indent="-457200"/>
            <a:r>
              <a:rPr lang="sk-SK" sz="2400" dirty="0" smtClean="0"/>
              <a:t>Práca s multimédiami</a:t>
            </a:r>
          </a:p>
          <a:p>
            <a:pPr marL="914400" lvl="2" indent="-457200"/>
            <a:r>
              <a:rPr lang="sk-SK" sz="2400" dirty="0" smtClean="0"/>
              <a:t>Práca s tabuľkami</a:t>
            </a:r>
            <a:endParaRPr lang="sk-SK" sz="2400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03018"/>
            <a:ext cx="125028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" b="804"/>
          <a:stretch>
            <a:fillRect/>
          </a:stretch>
        </p:blipFill>
        <p:spPr bwMode="auto">
          <a:xfrm>
            <a:off x="4938339" y="4651810"/>
            <a:ext cx="127040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Ukážky riešenia zaujímavých </a:t>
            </a:r>
            <a:r>
              <a:rPr lang="sk-SK" dirty="0" smtClean="0"/>
              <a:t>úloh 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78024"/>
            <a:ext cx="11157857" cy="2645931"/>
          </a:xfrm>
        </p:spPr>
        <p:txBody>
          <a:bodyPr>
            <a:normAutofit/>
          </a:bodyPr>
          <a:lstStyle/>
          <a:p>
            <a:pPr marL="457200" lvl="1" indent="-457200"/>
            <a:r>
              <a:rPr lang="sk-SK" sz="2800" dirty="0" smtClean="0"/>
              <a:t>vyhľadávanie </a:t>
            </a:r>
            <a:r>
              <a:rPr lang="sk-SK" sz="2800" dirty="0"/>
              <a:t>v </a:t>
            </a:r>
            <a:r>
              <a:rPr lang="sk-SK" sz="2800" dirty="0" smtClean="0"/>
              <a:t>slovníku</a:t>
            </a:r>
          </a:p>
          <a:p>
            <a:pPr marL="914400" lvl="2" indent="-457200"/>
            <a:r>
              <a:rPr lang="sk-SK" sz="2400" dirty="0" smtClean="0"/>
              <a:t>praktická manipulácia (Aj-Č slovník: </a:t>
            </a:r>
            <a:r>
              <a:rPr lang="sk-SK" sz="2400" dirty="0" err="1" smtClean="0"/>
              <a:t>ooze</a:t>
            </a:r>
            <a:r>
              <a:rPr lang="sk-SK" sz="2400" dirty="0"/>
              <a:t>, </a:t>
            </a:r>
            <a:r>
              <a:rPr lang="sk-SK" sz="2400" dirty="0" smtClean="0"/>
              <a:t>belie, </a:t>
            </a:r>
            <a:r>
              <a:rPr lang="sk-SK" sz="2400" dirty="0" err="1" smtClean="0"/>
              <a:t>peristalsis</a:t>
            </a:r>
            <a:r>
              <a:rPr lang="sk-SK" sz="2400" dirty="0"/>
              <a:t>), </a:t>
            </a:r>
            <a:endParaRPr lang="sk-SK" sz="2400" dirty="0" smtClean="0"/>
          </a:p>
          <a:p>
            <a:pPr marL="914400" lvl="2" indent="-457200"/>
            <a:r>
              <a:rPr lang="sk-SK" sz="2400" dirty="0" smtClean="0"/>
              <a:t>algoritmus, </a:t>
            </a:r>
          </a:p>
          <a:p>
            <a:pPr marL="914400" lvl="2" indent="-457200"/>
            <a:r>
              <a:rPr lang="sk-SK" sz="2400" dirty="0"/>
              <a:t>p</a:t>
            </a:r>
            <a:r>
              <a:rPr lang="sk-SK" sz="2400" dirty="0" smtClean="0"/>
              <a:t>rogram.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796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ACB4F139679843BFA9366335005D04" ma:contentTypeVersion="14" ma:contentTypeDescription="Umožňuje vytvoriť nový dokument." ma:contentTypeScope="" ma:versionID="891bf683f2e1c7c394209bb06988a670">
  <xsd:schema xmlns:xsd="http://www.w3.org/2001/XMLSchema" xmlns:xs="http://www.w3.org/2001/XMLSchema" xmlns:p="http://schemas.microsoft.com/office/2006/metadata/properties" xmlns:ns3="fc6bdd8c-4bd4-461d-bafe-982aaec2bf95" xmlns:ns4="a6f0b9db-5d20-4554-a58e-2aa481d6c132" targetNamespace="http://schemas.microsoft.com/office/2006/metadata/properties" ma:root="true" ma:fieldsID="7e15bc5b59bb4b4fe535c43f7abfe50d" ns3:_="" ns4:_="">
    <xsd:import namespace="fc6bdd8c-4bd4-461d-bafe-982aaec2bf95"/>
    <xsd:import namespace="a6f0b9db-5d20-4554-a58e-2aa481d6c1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bdd8c-4bd4-461d-bafe-982aaec2bf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0b9db-5d20-4554-a58e-2aa481d6c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3BD76-E67B-475B-82EE-12A2AE86D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bdd8c-4bd4-461d-bafe-982aaec2bf95"/>
    <ds:schemaRef ds:uri="a6f0b9db-5d20-4554-a58e-2aa481d6c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082A6-8D24-482B-BF24-3EA7B6805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47D37-8229-436C-9CAD-C26477315D6E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a6f0b9db-5d20-4554-a58e-2aa481d6c132"/>
    <ds:schemaRef ds:uri="fc6bdd8c-4bd4-461d-bafe-982aaec2bf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734</Words>
  <Application>Microsoft Office PowerPoint</Application>
  <PresentationFormat>Širokouhlá</PresentationFormat>
  <Paragraphs>127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Motív balíka Office</vt:lpstr>
      <vt:lpstr>Štúdium učiteľstva informatiky na Prírodovedeckej fakulte UPJŠ</vt:lpstr>
      <vt:lpstr>Osnova</vt:lpstr>
      <vt:lpstr>Štúdium učiteľstva informatiky 1</vt:lpstr>
      <vt:lpstr>Štúdium učiteľstva informatiky 2</vt:lpstr>
      <vt:lpstr>Vybrané záverečné práce 1</vt:lpstr>
      <vt:lpstr>Vybrané záverečné práce 2</vt:lpstr>
      <vt:lpstr>Aktivity Ústavu informatiky smerom k SŠ a ZŠ</vt:lpstr>
      <vt:lpstr>Vybrané učebné a metodické materiály</vt:lpstr>
      <vt:lpstr>Ukážky riešenia zaujímavých úloh 1</vt:lpstr>
      <vt:lpstr>Ukážky riešenia zaujímavých úloh 2</vt:lpstr>
      <vt:lpstr>Ukážky riešenia zaujímavých úloh 3</vt:lpstr>
      <vt:lpstr>Ukážky riešenia zaujímavých úloh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Oddelenia didaktiky informatiky a podporných technológií (sub-oddelenia DI)</dc:title>
  <dc:creator>doc. RNDr. Ľubomír Šnajder PhD.</dc:creator>
  <cp:lastModifiedBy>doc. RNDr. Ľubomír Šnajder PhD.</cp:lastModifiedBy>
  <cp:revision>60</cp:revision>
  <dcterms:created xsi:type="dcterms:W3CDTF">2020-04-14T06:24:45Z</dcterms:created>
  <dcterms:modified xsi:type="dcterms:W3CDTF">2023-02-02T07:11:35Z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0x010100A7ACB4F139679843BFA9366335005D04</vt:lpwstr>
  </property>
</Properties>
</file>