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3" r:id="rId1"/>
  </p:sldMasterIdLst>
  <p:notesMasterIdLst>
    <p:notesMasterId r:id="rId20"/>
  </p:notesMasterIdLst>
  <p:sldIdLst>
    <p:sldId id="256" r:id="rId2"/>
    <p:sldId id="282" r:id="rId3"/>
    <p:sldId id="283" r:id="rId4"/>
    <p:sldId id="284" r:id="rId5"/>
    <p:sldId id="285" r:id="rId6"/>
    <p:sldId id="286" r:id="rId7"/>
    <p:sldId id="287" r:id="rId8"/>
    <p:sldId id="295" r:id="rId9"/>
    <p:sldId id="288" r:id="rId10"/>
    <p:sldId id="289" r:id="rId11"/>
    <p:sldId id="291" r:id="rId12"/>
    <p:sldId id="292" r:id="rId13"/>
    <p:sldId id="290" r:id="rId14"/>
    <p:sldId id="294" r:id="rId15"/>
    <p:sldId id="293" r:id="rId16"/>
    <p:sldId id="296" r:id="rId17"/>
    <p:sldId id="281" r:id="rId18"/>
    <p:sldId id="270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03" autoAdjust="0"/>
    <p:restoredTop sz="94660"/>
  </p:normalViewPr>
  <p:slideViewPr>
    <p:cSldViewPr snapToGrid="0">
      <p:cViewPr varScale="1">
        <p:scale>
          <a:sx n="60" d="100"/>
          <a:sy n="60" d="100"/>
        </p:scale>
        <p:origin x="114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1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A02CF-AC65-4AC2-B6F7-B02AA0847621}" type="datetimeFigureOut">
              <a:rPr lang="sk-SK" smtClean="0"/>
              <a:t>12.02.2020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53D2A-E608-42E9-A012-DF60D53D3F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4355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F246-4F1C-45C1-9AE5-45787BC5EC48}" type="datetimeFigureOut">
              <a:rPr lang="sk-SK" smtClean="0"/>
              <a:t>12.02.2020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F328-F449-4BD3-BAA5-AD480BFE3B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8507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F246-4F1C-45C1-9AE5-45787BC5EC48}" type="datetimeFigureOut">
              <a:rPr lang="sk-SK" smtClean="0"/>
              <a:t>12.02.2020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F328-F449-4BD3-BAA5-AD480BFE3B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750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F246-4F1C-45C1-9AE5-45787BC5EC48}" type="datetimeFigureOut">
              <a:rPr lang="sk-SK" smtClean="0"/>
              <a:t>12.02.2020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F328-F449-4BD3-BAA5-AD480BFE3B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236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k-SK" dirty="0" smtClean="0"/>
              <a:t>Upraviť štýly predlohy textu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F246-4F1C-45C1-9AE5-45787BC5EC48}" type="datetimeFigureOut">
              <a:rPr lang="sk-SK" smtClean="0"/>
              <a:t>12.02.2020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F328-F449-4BD3-BAA5-AD480BFE3B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9652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F246-4F1C-45C1-9AE5-45787BC5EC48}" type="datetimeFigureOut">
              <a:rPr lang="sk-SK" smtClean="0"/>
              <a:t>12.02.2020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F328-F449-4BD3-BAA5-AD480BFE3B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9033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F246-4F1C-45C1-9AE5-45787BC5EC48}" type="datetimeFigureOut">
              <a:rPr lang="sk-SK" smtClean="0"/>
              <a:t>12.02.2020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F328-F449-4BD3-BAA5-AD480BFE3B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1554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F246-4F1C-45C1-9AE5-45787BC5EC48}" type="datetimeFigureOut">
              <a:rPr lang="sk-SK" smtClean="0"/>
              <a:t>12.02.2020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F328-F449-4BD3-BAA5-AD480BFE3B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2421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F246-4F1C-45C1-9AE5-45787BC5EC48}" type="datetimeFigureOut">
              <a:rPr lang="sk-SK" smtClean="0"/>
              <a:t>12.02.2020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F328-F449-4BD3-BAA5-AD480BFE3B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4467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F246-4F1C-45C1-9AE5-45787BC5EC48}" type="datetimeFigureOut">
              <a:rPr lang="sk-SK" smtClean="0"/>
              <a:t>12.02.2020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F328-F449-4BD3-BAA5-AD480BFE3B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6257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F246-4F1C-45C1-9AE5-45787BC5EC48}" type="datetimeFigureOut">
              <a:rPr lang="sk-SK" smtClean="0"/>
              <a:t>12.02.2020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F328-F449-4BD3-BAA5-AD480BFE3B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9096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F246-4F1C-45C1-9AE5-45787BC5EC48}" type="datetimeFigureOut">
              <a:rPr lang="sk-SK" smtClean="0"/>
              <a:t>12.02.2020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F328-F449-4BD3-BAA5-AD480BFE3B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0353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5F246-4F1C-45C1-9AE5-45787BC5EC48}" type="datetimeFigureOut">
              <a:rPr lang="sk-SK" smtClean="0"/>
              <a:t>12.02.2020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BF328-F449-4BD3-BAA5-AD480BFE3B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97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lubomir.snajder@upjs.sk" TargetMode="External"/><Relationship Id="rId2" Type="http://schemas.openxmlformats.org/officeDocument/2006/relationships/hyperlink" Target="mailto:jan.gunis@upjs.s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mailto:zuzana.tkacova1@upjs.sk" TargetMode="External"/><Relationship Id="rId4" Type="http://schemas.openxmlformats.org/officeDocument/2006/relationships/hyperlink" Target="mailto:veronika.kopcova@upjs.s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98981" y="2856961"/>
            <a:ext cx="8124667" cy="1598082"/>
          </a:xfrm>
        </p:spPr>
        <p:txBody>
          <a:bodyPr>
            <a:noAutofit/>
          </a:bodyPr>
          <a:lstStyle/>
          <a:p>
            <a:r>
              <a:rPr lang="sk-SK" sz="4000" dirty="0" smtClean="0"/>
              <a:t>Úroveň informatického myslenia žiakov zapojených do Národného projektu </a:t>
            </a:r>
            <a:br>
              <a:rPr lang="sk-SK" sz="4000" dirty="0" smtClean="0"/>
            </a:br>
            <a:r>
              <a:rPr lang="sk-SK" sz="4000" dirty="0" smtClean="0"/>
              <a:t>IT Akadémia</a:t>
            </a:r>
            <a:endParaRPr lang="sk-SK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89783" y="4910382"/>
            <a:ext cx="6810153" cy="748194"/>
          </a:xfrm>
        </p:spPr>
        <p:txBody>
          <a:bodyPr>
            <a:normAutofit/>
          </a:bodyPr>
          <a:lstStyle/>
          <a:p>
            <a:r>
              <a:rPr lang="sk-SK" sz="2000" dirty="0" smtClean="0"/>
              <a:t>Ján Guniš, Ľubomír </a:t>
            </a:r>
            <a:r>
              <a:rPr lang="sk-SK" sz="2000" dirty="0" err="1" smtClean="0"/>
              <a:t>Šnajder</a:t>
            </a:r>
            <a:r>
              <a:rPr lang="sk-SK" sz="2000" dirty="0" smtClean="0"/>
              <a:t>, Veronika </a:t>
            </a:r>
            <a:r>
              <a:rPr lang="sk-SK" sz="2000" dirty="0" err="1" smtClean="0"/>
              <a:t>Jurková</a:t>
            </a:r>
            <a:r>
              <a:rPr lang="sk-SK" sz="2000" dirty="0" smtClean="0"/>
              <a:t>, Zuzana Tkáčová</a:t>
            </a:r>
          </a:p>
          <a:p>
            <a:r>
              <a:rPr lang="sk-SK" sz="2000" dirty="0" smtClean="0"/>
              <a:t>Prírodovedecká </a:t>
            </a:r>
            <a:r>
              <a:rPr lang="sk-SK" sz="2000" dirty="0"/>
              <a:t>fakulta </a:t>
            </a:r>
            <a:r>
              <a:rPr lang="sk-SK" sz="2000" dirty="0" smtClean="0"/>
              <a:t>UPJŠ</a:t>
            </a:r>
            <a:r>
              <a:rPr lang="en-US" sz="2000" dirty="0" smtClean="0"/>
              <a:t> v </a:t>
            </a:r>
            <a:r>
              <a:rPr lang="en-US" sz="2000" dirty="0" err="1" smtClean="0"/>
              <a:t>Ko</a:t>
            </a:r>
            <a:r>
              <a:rPr lang="sk-SK" sz="2000" dirty="0" smtClean="0"/>
              <a:t>š</a:t>
            </a:r>
            <a:r>
              <a:rPr lang="en-US" sz="2000" dirty="0" err="1" smtClean="0"/>
              <a:t>iciach</a:t>
            </a:r>
            <a:endParaRPr lang="sk-SK" sz="20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194" y="6393844"/>
            <a:ext cx="1097189" cy="262106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2674107" y="6340231"/>
            <a:ext cx="3841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12. – 14. 2. 2020, </a:t>
            </a:r>
            <a:r>
              <a:rPr lang="sk-SK" dirty="0" err="1" smtClean="0"/>
              <a:t>Liberec</a:t>
            </a:r>
            <a:r>
              <a:rPr lang="sk-SK" dirty="0" smtClean="0"/>
              <a:t>, </a:t>
            </a:r>
            <a:r>
              <a:rPr lang="sk-SK" dirty="0" err="1" smtClean="0"/>
              <a:t>DidInfo</a:t>
            </a:r>
            <a:r>
              <a:rPr lang="sk-SK" dirty="0" smtClean="0"/>
              <a:t> 2020</a:t>
            </a: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81" y="238534"/>
            <a:ext cx="3240000" cy="216000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7154" y="1273359"/>
            <a:ext cx="1512000" cy="1125175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3305" y="251461"/>
            <a:ext cx="3310343" cy="216000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227" y="234907"/>
            <a:ext cx="1512000" cy="102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7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Ukážka vyhodnotenia úlohy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sk-SK" b="1" dirty="0" smtClean="0"/>
              <a:t>Koncepty IM:</a:t>
            </a:r>
          </a:p>
          <a:p>
            <a:r>
              <a:rPr lang="sk-SK" b="1" dirty="0" smtClean="0"/>
              <a:t>algoritmy</a:t>
            </a:r>
            <a:r>
              <a:rPr lang="sk-SK" dirty="0" smtClean="0"/>
              <a:t> – vytvorenie algoritmu, realizáciou ktorého sa zelený robot postupne dostane na pozície oboch modrých robotov, </a:t>
            </a:r>
          </a:p>
          <a:p>
            <a:pPr lvl="1"/>
            <a:r>
              <a:rPr lang="sk-SK" dirty="0" smtClean="0"/>
              <a:t>dosiahnutie 1. modrého robota – 0,25b</a:t>
            </a:r>
          </a:p>
          <a:p>
            <a:pPr lvl="1"/>
            <a:r>
              <a:rPr lang="sk-SK" dirty="0" smtClean="0"/>
              <a:t>dosiahnutie 2. modrého robota – 0,25b</a:t>
            </a:r>
          </a:p>
          <a:p>
            <a:r>
              <a:rPr lang="sk-SK" b="1" dirty="0" smtClean="0"/>
              <a:t>vyhodnotenie</a:t>
            </a:r>
            <a:r>
              <a:rPr lang="sk-SK" dirty="0" smtClean="0"/>
              <a:t> – postupnosť príkazov by mala byť čo najkratšia.</a:t>
            </a:r>
          </a:p>
          <a:p>
            <a:pPr lvl="1"/>
            <a:r>
              <a:rPr lang="sk-SK" dirty="0" smtClean="0"/>
              <a:t>najkratšia cesta k 1. robotovi – 0,1b</a:t>
            </a:r>
          </a:p>
          <a:p>
            <a:pPr lvl="1"/>
            <a:r>
              <a:rPr lang="sk-SK" dirty="0" smtClean="0"/>
              <a:t>najkratšia cesta k 2. robotovi – 0,1b</a:t>
            </a:r>
          </a:p>
          <a:p>
            <a:pPr lvl="1"/>
            <a:r>
              <a:rPr lang="sk-SK" dirty="0" smtClean="0"/>
              <a:t>po návšteve 2. robota žiaden príkaz navyše – 0,1b</a:t>
            </a:r>
          </a:p>
          <a:p>
            <a:pPr lvl="1"/>
            <a:r>
              <a:rPr lang="sk-SK" dirty="0" smtClean="0"/>
              <a:t>predchádzajúce + návšteva robotov v správnom poradí – 0,2b</a:t>
            </a:r>
          </a:p>
          <a:p>
            <a:pPr lvl="1"/>
            <a:endParaRPr lang="sk-SK" dirty="0"/>
          </a:p>
          <a:p>
            <a:r>
              <a:rPr lang="sk-SK" dirty="0" smtClean="0"/>
              <a:t>koeficient 0,9 za formálne nesprávnu odpoveď,</a:t>
            </a:r>
          </a:p>
          <a:p>
            <a:pPr lvl="1"/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7674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Ukážka vyhodnotenia úlohy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sk-SK" dirty="0" smtClean="0"/>
          </a:p>
          <a:p>
            <a:endParaRPr lang="sk-SK" dirty="0"/>
          </a:p>
        </p:txBody>
      </p:sp>
      <p:pic>
        <p:nvPicPr>
          <p:cNvPr id="4" name="Obrázo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5420"/>
            <a:ext cx="4563836" cy="3304358"/>
          </a:xfrm>
          <a:prstGeom prst="rect">
            <a:avLst/>
          </a:prstGeom>
        </p:spPr>
      </p:pic>
      <p:pic>
        <p:nvPicPr>
          <p:cNvPr id="5" name="Obrázok 4" descr="Obrázok, na ktorom je text, mapa&#10;&#10;Automaticky generovaný popi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1332955"/>
            <a:ext cx="4514850" cy="330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8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Štatistické metódy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očistenie od extrémnych hodnôt</a:t>
            </a:r>
          </a:p>
          <a:p>
            <a:pPr lvl="1"/>
            <a:r>
              <a:rPr lang="sk-SK" dirty="0" err="1" smtClean="0"/>
              <a:t>Dixonov</a:t>
            </a:r>
            <a:r>
              <a:rPr lang="sk-SK" dirty="0" smtClean="0"/>
              <a:t> test</a:t>
            </a:r>
          </a:p>
          <a:p>
            <a:r>
              <a:rPr lang="sk-SK" dirty="0" smtClean="0"/>
              <a:t>porovnanie výsledkov testu pre rôzne kategórie</a:t>
            </a:r>
          </a:p>
          <a:p>
            <a:pPr lvl="1"/>
            <a:r>
              <a:rPr lang="sk-SK" dirty="0" err="1" smtClean="0"/>
              <a:t>Mann-Whitney</a:t>
            </a:r>
            <a:r>
              <a:rPr lang="sk-SK" dirty="0" smtClean="0"/>
              <a:t> test, </a:t>
            </a:r>
            <a:r>
              <a:rPr lang="sk-SK" dirty="0" err="1" smtClean="0"/>
              <a:t>Kruskal</a:t>
            </a:r>
            <a:r>
              <a:rPr lang="sk-SK" dirty="0"/>
              <a:t>-</a:t>
            </a:r>
            <a:r>
              <a:rPr lang="sk-SK" dirty="0" smtClean="0"/>
              <a:t>Wallis test</a:t>
            </a:r>
          </a:p>
          <a:p>
            <a:r>
              <a:rPr lang="sk-SK" dirty="0" smtClean="0"/>
              <a:t>korelácie medzi úlohami a konceptami</a:t>
            </a:r>
          </a:p>
          <a:p>
            <a:pPr lvl="1"/>
            <a:r>
              <a:rPr lang="sk-SK" dirty="0" err="1" smtClean="0"/>
              <a:t>Spearmanov</a:t>
            </a:r>
            <a:r>
              <a:rPr lang="sk-SK" dirty="0" smtClean="0"/>
              <a:t> korelačný koeficient</a:t>
            </a:r>
          </a:p>
          <a:p>
            <a:r>
              <a:rPr lang="sk-SK" dirty="0" err="1" smtClean="0"/>
              <a:t>reliabilita</a:t>
            </a:r>
            <a:r>
              <a:rPr lang="sk-SK" dirty="0" smtClean="0"/>
              <a:t> testu</a:t>
            </a:r>
          </a:p>
          <a:p>
            <a:pPr lvl="1"/>
            <a:r>
              <a:rPr lang="sk-SK" dirty="0" smtClean="0"/>
              <a:t>Cronbachov koeficient alfa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9809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Výskumná vzorka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administr</a:t>
            </a:r>
            <a:r>
              <a:rPr lang="sk-SK" dirty="0" err="1" smtClean="0"/>
              <a:t>ácia</a:t>
            </a:r>
            <a:r>
              <a:rPr lang="pt-BR" dirty="0" smtClean="0"/>
              <a:t> na populácii 31 771 žiakov ZŠ a SŠ</a:t>
            </a:r>
            <a:r>
              <a:rPr lang="sk-SK" dirty="0" smtClean="0"/>
              <a:t> zapojených do projektu IT Akadémia</a:t>
            </a:r>
          </a:p>
          <a:p>
            <a:r>
              <a:rPr lang="sk-SK" dirty="0" smtClean="0"/>
              <a:t>test ukončilo 28 617 žiakov</a:t>
            </a:r>
          </a:p>
          <a:p>
            <a:r>
              <a:rPr lang="sk-SK" dirty="0" smtClean="0"/>
              <a:t>extrémne hodnoty čas &lt; 10 min alebo čas &gt; 61 min</a:t>
            </a:r>
            <a:br>
              <a:rPr lang="sk-SK" dirty="0" smtClean="0"/>
            </a:br>
            <a:r>
              <a:rPr lang="sk-SK" dirty="0" smtClean="0"/>
              <a:t>zostatok 22 926 žiakov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64" y="4239306"/>
            <a:ext cx="8890907" cy="184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5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Výsledky testu IM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k-SK" dirty="0" smtClean="0"/>
              <a:t>porovnanie výsledkov pre rôzne kategórie,</a:t>
            </a:r>
          </a:p>
          <a:p>
            <a:pPr lvl="1"/>
            <a:r>
              <a:rPr lang="sk-SK" dirty="0" smtClean="0"/>
              <a:t>vek, pohlavie a typ školy</a:t>
            </a:r>
          </a:p>
          <a:p>
            <a:pPr lvl="1"/>
            <a:r>
              <a:rPr lang="sk-SK" dirty="0" smtClean="0"/>
              <a:t>úlohy v teste, koncepty IM, test ako celok</a:t>
            </a:r>
          </a:p>
          <a:p>
            <a:r>
              <a:rPr lang="sk-SK" dirty="0" smtClean="0"/>
              <a:t>úspešnosť každej úlohy v teste </a:t>
            </a:r>
            <a:r>
              <a:rPr lang="sk-SK" dirty="0" smtClean="0">
                <a:cs typeface="Lucida Sans Unicode" panose="020B0602030504020204" pitchFamily="34" charset="0"/>
              </a:rPr>
              <a:t>∈ &lt;25%, 65%&gt;</a:t>
            </a:r>
          </a:p>
          <a:p>
            <a:pPr marL="0" indent="0">
              <a:buNone/>
            </a:pPr>
            <a:endParaRPr lang="sk-SK" dirty="0" smtClean="0">
              <a:cs typeface="Lucida Sans Unicode" panose="020B0602030504020204" pitchFamily="34" charset="0"/>
            </a:endParaRPr>
          </a:p>
          <a:p>
            <a:pPr marL="0" indent="0">
              <a:buNone/>
            </a:pPr>
            <a:r>
              <a:rPr lang="sk-SK" dirty="0" smtClean="0">
                <a:cs typeface="Lucida Sans Unicode" panose="020B0602030504020204" pitchFamily="34" charset="0"/>
              </a:rPr>
              <a:t>štatistické významné rozdiely:</a:t>
            </a:r>
          </a:p>
          <a:p>
            <a:r>
              <a:rPr lang="sk-SK" dirty="0" smtClean="0">
                <a:cs typeface="Lucida Sans Unicode" panose="020B0602030504020204" pitchFamily="34" charset="0"/>
              </a:rPr>
              <a:t>dievčatá &lt; chlapci,</a:t>
            </a:r>
          </a:p>
          <a:p>
            <a:r>
              <a:rPr lang="sk-SK" dirty="0" smtClean="0">
                <a:cs typeface="Lucida Sans Unicode" panose="020B0602030504020204" pitchFamily="34" charset="0"/>
              </a:rPr>
              <a:t>ZŠ &lt; SOŠ &lt; GYM,</a:t>
            </a:r>
          </a:p>
          <a:p>
            <a:r>
              <a:rPr lang="sk-SK" dirty="0" smtClean="0">
                <a:cs typeface="Lucida Sans Unicode" panose="020B0602030504020204" pitchFamily="34" charset="0"/>
              </a:rPr>
              <a:t>6 „chlapčenských“, 4 „dievčenské“ úlohy a 2 „neutrálne“ úlohy</a:t>
            </a:r>
          </a:p>
          <a:p>
            <a:r>
              <a:rPr lang="sk-SK" dirty="0" smtClean="0">
                <a:cs typeface="Lucida Sans Unicode" panose="020B0602030504020204" pitchFamily="34" charset="0"/>
              </a:rPr>
              <a:t>logika, vyhodnotenie – lepší chlapci</a:t>
            </a:r>
          </a:p>
          <a:p>
            <a:r>
              <a:rPr lang="sk-SK" dirty="0" smtClean="0">
                <a:cs typeface="Lucida Sans Unicode" panose="020B0602030504020204" pitchFamily="34" charset="0"/>
              </a:rPr>
              <a:t>abstrakcia – lepšie dievčatá</a:t>
            </a: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0456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Výsledky testu IM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vyhodnotenie po konceptoch IM (6 položiek) 0,812,</a:t>
            </a:r>
            <a:endParaRPr lang="sk-SK" dirty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68" y="1825625"/>
            <a:ext cx="8424863" cy="685006"/>
          </a:xfrm>
          <a:prstGeom prst="rect">
            <a:avLst/>
          </a:prstGeom>
        </p:spPr>
      </p:pic>
      <p:pic>
        <p:nvPicPr>
          <p:cNvPr id="5" name="Obrázok 4"/>
          <p:cNvPicPr/>
          <p:nvPr/>
        </p:nvPicPr>
        <p:blipFill>
          <a:blip r:embed="rId3"/>
          <a:stretch>
            <a:fillRect/>
          </a:stretch>
        </p:blipFill>
        <p:spPr>
          <a:xfrm>
            <a:off x="359568" y="3675105"/>
            <a:ext cx="3910353" cy="2882977"/>
          </a:xfrm>
          <a:prstGeom prst="rect">
            <a:avLst/>
          </a:prstGeom>
        </p:spPr>
      </p:pic>
      <p:pic>
        <p:nvPicPr>
          <p:cNvPr id="6" name="Obrázok 5"/>
          <p:cNvPicPr/>
          <p:nvPr/>
        </p:nvPicPr>
        <p:blipFill>
          <a:blip r:embed="rId4"/>
          <a:stretch>
            <a:fillRect/>
          </a:stretch>
        </p:blipFill>
        <p:spPr>
          <a:xfrm>
            <a:off x="4855274" y="3675105"/>
            <a:ext cx="3929157" cy="288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6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Záver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8229600" cy="4777732"/>
          </a:xfrm>
        </p:spPr>
        <p:txBody>
          <a:bodyPr>
            <a:normAutofit/>
          </a:bodyPr>
          <a:lstStyle/>
          <a:p>
            <a:r>
              <a:rPr lang="sk-SK" dirty="0" smtClean="0"/>
              <a:t>štatisticky lepšie výsledky dosiahli chlapci (podobne PISA 2012, oblasť riešenie problémov),</a:t>
            </a:r>
          </a:p>
          <a:p>
            <a:r>
              <a:rPr lang="sk-SK" dirty="0" smtClean="0"/>
              <a:t>úspešnosť podľa typu školy ZŠ &lt; SOŠ &lt; GYM, SOŠ </a:t>
            </a:r>
            <a:r>
              <a:rPr lang="sk-SK" dirty="0" smtClean="0">
                <a:sym typeface="Symbol" panose="05050102010706020507" pitchFamily="18" charset="2"/>
              </a:rPr>
              <a:t></a:t>
            </a:r>
            <a:r>
              <a:rPr lang="sk-SK" dirty="0" smtClean="0"/>
              <a:t> GYM (10-14)</a:t>
            </a:r>
          </a:p>
          <a:p>
            <a:r>
              <a:rPr lang="sk-SK" dirty="0" smtClean="0"/>
              <a:t>odpoveď „neviem“</a:t>
            </a:r>
          </a:p>
          <a:p>
            <a:pPr lvl="1"/>
            <a:r>
              <a:rPr lang="sk-SK" dirty="0" smtClean="0"/>
              <a:t>eliminujeme náhodné odpovede,</a:t>
            </a:r>
          </a:p>
          <a:p>
            <a:pPr lvl="1"/>
            <a:r>
              <a:rPr lang="sk-SK" dirty="0" smtClean="0"/>
              <a:t>skratka pre rýchle ukončenie testu,</a:t>
            </a:r>
          </a:p>
          <a:p>
            <a:r>
              <a:rPr lang="sk-SK" dirty="0" smtClean="0"/>
              <a:t>„aktívne“ školy v projekte IT Akadémia – nepotvrdil sa vplyv na úspešnosť žiakov,</a:t>
            </a:r>
          </a:p>
        </p:txBody>
      </p:sp>
    </p:spTree>
    <p:extLst>
      <p:ext uri="{BB962C8B-B14F-4D97-AF65-F5344CB8AC3E}">
        <p14:creationId xmlns:p14="http://schemas.microsoft.com/office/powerpoint/2010/main" val="197055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Záver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8229600" cy="4777732"/>
          </a:xfrm>
        </p:spPr>
        <p:txBody>
          <a:bodyPr>
            <a:normAutofit/>
          </a:bodyPr>
          <a:lstStyle/>
          <a:p>
            <a:r>
              <a:rPr lang="sk-SK" dirty="0" smtClean="0"/>
              <a:t>veľa „vyradených“ testov (</a:t>
            </a:r>
            <a:r>
              <a:rPr lang="pt-BR" dirty="0" smtClean="0"/>
              <a:t>31 771 </a:t>
            </a:r>
            <a:r>
              <a:rPr lang="sk-SK" dirty="0" smtClean="0"/>
              <a:t>-&gt; 22 926)</a:t>
            </a:r>
          </a:p>
          <a:p>
            <a:pPr lvl="1"/>
            <a:r>
              <a:rPr lang="sk-SK" dirty="0" smtClean="0"/>
              <a:t>autori testu </a:t>
            </a:r>
            <a:r>
              <a:rPr lang="sk-SK" dirty="0" smtClean="0">
                <a:sym typeface="Symbol" panose="05050102010706020507" pitchFamily="18" charset="2"/>
              </a:rPr>
              <a:t></a:t>
            </a:r>
            <a:r>
              <a:rPr lang="sk-SK" dirty="0" smtClean="0"/>
              <a:t> garant aktivity v NPITA </a:t>
            </a:r>
            <a:r>
              <a:rPr lang="sk-SK" dirty="0" smtClean="0">
                <a:sym typeface="Symbol" panose="05050102010706020507" pitchFamily="18" charset="2"/>
              </a:rPr>
              <a:t></a:t>
            </a:r>
            <a:r>
              <a:rPr lang="sk-SK" dirty="0" smtClean="0"/>
              <a:t> koordinátor na škole </a:t>
            </a:r>
            <a:r>
              <a:rPr lang="sk-SK" dirty="0" smtClean="0">
                <a:sym typeface="Symbol" panose="05050102010706020507" pitchFamily="18" charset="2"/>
              </a:rPr>
              <a:t></a:t>
            </a:r>
            <a:r>
              <a:rPr lang="sk-SK" dirty="0" smtClean="0"/>
              <a:t> učiteľ </a:t>
            </a:r>
            <a:r>
              <a:rPr lang="sk-SK" dirty="0" smtClean="0">
                <a:sym typeface="Symbol" panose="05050102010706020507" pitchFamily="18" charset="2"/>
              </a:rPr>
              <a:t></a:t>
            </a:r>
            <a:r>
              <a:rPr lang="sk-SK" dirty="0" smtClean="0"/>
              <a:t> žiak</a:t>
            </a:r>
          </a:p>
          <a:p>
            <a:pPr lvl="1"/>
            <a:r>
              <a:rPr lang="sk-SK" dirty="0" smtClean="0"/>
              <a:t>odpovede žiakov + dáta z informačného systému školstva </a:t>
            </a:r>
            <a:r>
              <a:rPr lang="sk-SK" dirty="0" smtClean="0">
                <a:sym typeface="Symbol" panose="05050102010706020507" pitchFamily="18" charset="2"/>
              </a:rPr>
              <a:t> </a:t>
            </a:r>
            <a:r>
              <a:rPr lang="sk-SK" dirty="0" smtClean="0"/>
              <a:t>vyhodnotenie riešenia úloh </a:t>
            </a:r>
            <a:r>
              <a:rPr lang="sk-SK" dirty="0" smtClean="0">
                <a:sym typeface="Symbol" panose="05050102010706020507" pitchFamily="18" charset="2"/>
              </a:rPr>
              <a:t></a:t>
            </a:r>
            <a:r>
              <a:rPr lang="sk-SK" dirty="0" smtClean="0"/>
              <a:t> štatistické spracovanie,</a:t>
            </a:r>
          </a:p>
          <a:p>
            <a:r>
              <a:rPr lang="sk-SK" dirty="0" smtClean="0"/>
              <a:t>priemerný čas 27 min -&gt; prakticky použiteľný,</a:t>
            </a:r>
          </a:p>
          <a:p>
            <a:r>
              <a:rPr lang="sk-SK" dirty="0" smtClean="0"/>
              <a:t>test IM použiteľný pre rôzne vekové kategórie (2. st. ZŠ, SŠ),</a:t>
            </a:r>
          </a:p>
          <a:p>
            <a:r>
              <a:rPr lang="sk-SK" dirty="0" smtClean="0"/>
              <a:t>žiakov porovnávame v danej kategórii (</a:t>
            </a:r>
            <a:r>
              <a:rPr lang="sk-SK" dirty="0" err="1" smtClean="0"/>
              <a:t>percentil</a:t>
            </a:r>
            <a:r>
              <a:rPr lang="sk-SK" dirty="0" smtClean="0"/>
              <a:t>),</a:t>
            </a:r>
          </a:p>
          <a:p>
            <a:r>
              <a:rPr lang="sk-SK" dirty="0"/>
              <a:t>dopad inovatívnych metodík </a:t>
            </a:r>
            <a:r>
              <a:rPr lang="sk-SK" dirty="0" smtClean="0"/>
              <a:t>– porovnanie výsledkov vstupného a výstupného testu IM,</a:t>
            </a:r>
          </a:p>
          <a:p>
            <a:r>
              <a:rPr lang="sk-SK" dirty="0" smtClean="0"/>
              <a:t>výsledky umožnia učiteľom lepšie spoznať svojich žiakov.</a:t>
            </a:r>
          </a:p>
        </p:txBody>
      </p:sp>
    </p:spTree>
    <p:extLst>
      <p:ext uri="{BB962C8B-B14F-4D97-AF65-F5344CB8AC3E}">
        <p14:creationId xmlns:p14="http://schemas.microsoft.com/office/powerpoint/2010/main" val="424711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 za pozornosť</a:t>
            </a:r>
            <a:endParaRPr lang="sk-SK" dirty="0"/>
          </a:p>
        </p:txBody>
      </p:sp>
      <p:sp>
        <p:nvSpPr>
          <p:cNvPr id="5" name="Zástupný objekt pre obsah 4"/>
          <p:cNvSpPr>
            <a:spLocks noGrp="1"/>
          </p:cNvSpPr>
          <p:nvPr>
            <p:ph idx="1"/>
          </p:nvPr>
        </p:nvSpPr>
        <p:spPr>
          <a:xfrm>
            <a:off x="628650" y="1825625"/>
            <a:ext cx="834333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Ján </a:t>
            </a:r>
            <a:r>
              <a:rPr lang="sk-SK" dirty="0" smtClean="0"/>
              <a:t>Guniš, Ľubomír </a:t>
            </a:r>
            <a:r>
              <a:rPr lang="sk-SK" dirty="0" err="1" smtClean="0"/>
              <a:t>Šnajder</a:t>
            </a:r>
            <a:r>
              <a:rPr lang="sk-SK" dirty="0" smtClean="0"/>
              <a:t>, Veronika </a:t>
            </a:r>
            <a:r>
              <a:rPr lang="sk-SK" dirty="0" err="1" smtClean="0"/>
              <a:t>Jurková</a:t>
            </a:r>
            <a:r>
              <a:rPr lang="sk-SK" dirty="0" smtClean="0"/>
              <a:t>, Zuzana Tkáčová</a:t>
            </a:r>
            <a:endParaRPr lang="sk-SK" dirty="0"/>
          </a:p>
          <a:p>
            <a:pPr marL="0" indent="0">
              <a:buNone/>
            </a:pPr>
            <a:r>
              <a:rPr lang="sk-SK" sz="1800" dirty="0"/>
              <a:t>Prírodovedecká fakulta </a:t>
            </a:r>
            <a:r>
              <a:rPr lang="sk-SK" sz="1800" dirty="0" smtClean="0"/>
              <a:t>UPJŠ</a:t>
            </a:r>
            <a:br>
              <a:rPr lang="sk-SK" sz="1800" dirty="0" smtClean="0"/>
            </a:br>
            <a:r>
              <a:rPr lang="sk-SK" sz="1800" dirty="0" smtClean="0"/>
              <a:t>Jesenná 5</a:t>
            </a:r>
            <a:br>
              <a:rPr lang="sk-SK" sz="1800" dirty="0" smtClean="0"/>
            </a:br>
            <a:r>
              <a:rPr lang="sk-SK" sz="1800" dirty="0" smtClean="0"/>
              <a:t>041 </a:t>
            </a:r>
            <a:r>
              <a:rPr lang="sk-SK" sz="1800" dirty="0"/>
              <a:t>54 Košice </a:t>
            </a:r>
            <a:r>
              <a:rPr lang="sk-SK" sz="1800" dirty="0" smtClean="0"/>
              <a:t/>
            </a:r>
            <a:br>
              <a:rPr lang="sk-SK" sz="1800" dirty="0" smtClean="0"/>
            </a:br>
            <a:r>
              <a:rPr lang="sk-SK" sz="1800" dirty="0" smtClean="0"/>
              <a:t>Slovenská </a:t>
            </a:r>
            <a:r>
              <a:rPr lang="sk-SK" sz="1800" dirty="0"/>
              <a:t>republika </a:t>
            </a:r>
            <a:r>
              <a:rPr lang="sk-SK" sz="1800" dirty="0" smtClean="0"/>
              <a:t/>
            </a:r>
            <a:br>
              <a:rPr lang="sk-SK" sz="1800" dirty="0" smtClean="0"/>
            </a:br>
            <a:r>
              <a:rPr lang="sk-SK" sz="1800" dirty="0" smtClean="0">
                <a:hlinkClick r:id="rId2"/>
              </a:rPr>
              <a:t>jan.gunis@upjs.sk</a:t>
            </a:r>
            <a:r>
              <a:rPr lang="sk-SK" sz="1800" dirty="0" smtClean="0"/>
              <a:t>, </a:t>
            </a:r>
            <a:r>
              <a:rPr lang="sk-SK" sz="1800" dirty="0" smtClean="0">
                <a:hlinkClick r:id="rId3"/>
              </a:rPr>
              <a:t>lubomir.snajder@upjs.sk</a:t>
            </a:r>
            <a:r>
              <a:rPr lang="sk-SK" sz="1800" dirty="0" smtClean="0"/>
              <a:t>, </a:t>
            </a:r>
            <a:r>
              <a:rPr lang="sk-SK" sz="1800" dirty="0" smtClean="0">
                <a:hlinkClick r:id="rId4"/>
              </a:rPr>
              <a:t>veronika.kopcova@upjs.sk</a:t>
            </a:r>
            <a:r>
              <a:rPr lang="sk-SK" sz="1800" dirty="0" smtClean="0"/>
              <a:t>, </a:t>
            </a:r>
            <a:r>
              <a:rPr lang="sk-SK" sz="1800" dirty="0" smtClean="0">
                <a:hlinkClick r:id="rId5"/>
              </a:rPr>
              <a:t>zuzana.tkacova1@upjs.sk</a:t>
            </a:r>
            <a:endParaRPr lang="sk-SK" sz="1800" dirty="0"/>
          </a:p>
          <a:p>
            <a:pPr marL="0" indent="0">
              <a:buNone/>
            </a:pP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628651" y="5134874"/>
            <a:ext cx="82540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dirty="0"/>
              <a:t>Tento príspevok bol vytvorený v rámci národného projektu IT Akadémia – vzdelávanie pre 21. storočie, ktorý sa realizuje vďaka podpore z Európskeho sociálneho fondu a Európskeho fondu regionálneho rozvoja v rámci Operačného programu Ľudské zdroje a projektu KEGA 029UKF-4/2018 Inovatívne metódy vo výučbe programovania v príprave učiteľov a IT odborníkov.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194" y="6393844"/>
            <a:ext cx="1097189" cy="2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8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Obsah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Informatické myslenie (IM)</a:t>
            </a:r>
          </a:p>
          <a:p>
            <a:r>
              <a:rPr lang="sk-SK" dirty="0" smtClean="0"/>
              <a:t>Test IM</a:t>
            </a:r>
          </a:p>
          <a:p>
            <a:r>
              <a:rPr lang="sk-SK" dirty="0" smtClean="0"/>
              <a:t>Metodika vyhodnocovania testu IM</a:t>
            </a:r>
          </a:p>
          <a:p>
            <a:pPr lvl="1"/>
            <a:r>
              <a:rPr lang="sk-SK" dirty="0" smtClean="0"/>
              <a:t>Kategória žiakov</a:t>
            </a:r>
          </a:p>
          <a:p>
            <a:pPr lvl="1"/>
            <a:r>
              <a:rPr lang="sk-SK" dirty="0" smtClean="0"/>
              <a:t>Typy úloh</a:t>
            </a:r>
          </a:p>
          <a:p>
            <a:pPr lvl="1"/>
            <a:r>
              <a:rPr lang="sk-SK" dirty="0" smtClean="0"/>
              <a:t>Ukážka vyhodnotenia úlohy</a:t>
            </a:r>
          </a:p>
          <a:p>
            <a:r>
              <a:rPr lang="sk-SK" dirty="0" smtClean="0"/>
              <a:t>Výsledky testu IM</a:t>
            </a:r>
          </a:p>
          <a:p>
            <a:r>
              <a:rPr lang="sk-SK" dirty="0" smtClean="0"/>
              <a:t>Záver, diskusia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28572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Informatické myslenie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potreba rozvíjať </a:t>
            </a:r>
            <a:r>
              <a:rPr lang="sk-SK" dirty="0"/>
              <a:t>a </a:t>
            </a:r>
            <a:r>
              <a:rPr lang="sk-SK" dirty="0" smtClean="0"/>
              <a:t>diagnostikovať</a:t>
            </a:r>
          </a:p>
          <a:p>
            <a:pPr lvl="1"/>
            <a:r>
              <a:rPr lang="sk-SK" dirty="0" smtClean="0"/>
              <a:t>odborné informatické poznatky, </a:t>
            </a:r>
          </a:p>
          <a:p>
            <a:pPr lvl="1"/>
            <a:r>
              <a:rPr lang="sk-SK" dirty="0" smtClean="0"/>
              <a:t>na predmete nezávislé schopnosti,</a:t>
            </a:r>
          </a:p>
          <a:p>
            <a:r>
              <a:rPr lang="sk-SK" dirty="0"/>
              <a:t>IM </a:t>
            </a:r>
            <a:r>
              <a:rPr lang="sk-SK" dirty="0" smtClean="0"/>
              <a:t>– súbor </a:t>
            </a:r>
            <a:r>
              <a:rPr lang="sk-SK" dirty="0"/>
              <a:t>schopnosti a prístupov ako formulovať a navrhovať riešenia problémov vykonateľné </a:t>
            </a:r>
            <a:r>
              <a:rPr lang="sk-SK" dirty="0" smtClean="0"/>
              <a:t>agentom</a:t>
            </a:r>
          </a:p>
          <a:p>
            <a:r>
              <a:rPr lang="sk-SK" dirty="0" smtClean="0"/>
              <a:t>Koncepty IM </a:t>
            </a:r>
            <a:r>
              <a:rPr lang="sk-SK" dirty="0"/>
              <a:t>(podľa </a:t>
            </a:r>
            <a:r>
              <a:rPr lang="sk-SK" dirty="0" err="1"/>
              <a:t>Computing</a:t>
            </a:r>
            <a:r>
              <a:rPr lang="sk-SK" dirty="0"/>
              <a:t> at </a:t>
            </a:r>
            <a:r>
              <a:rPr lang="sk-SK" dirty="0" err="1" smtClean="0"/>
              <a:t>School</a:t>
            </a:r>
            <a:r>
              <a:rPr lang="sk-SK" dirty="0" smtClean="0"/>
              <a:t>)</a:t>
            </a:r>
          </a:p>
          <a:p>
            <a:pPr lvl="1"/>
            <a:r>
              <a:rPr lang="sk-SK" b="1" dirty="0" smtClean="0"/>
              <a:t>Logika</a:t>
            </a:r>
            <a:r>
              <a:rPr lang="sk-SK" dirty="0" smtClean="0"/>
              <a:t> – predpovedaj, analyzuj,</a:t>
            </a:r>
          </a:p>
          <a:p>
            <a:pPr lvl="1"/>
            <a:r>
              <a:rPr lang="sk-SK" b="1" dirty="0" smtClean="0"/>
              <a:t>Algoritmy</a:t>
            </a:r>
            <a:r>
              <a:rPr lang="sk-SK" dirty="0" smtClean="0"/>
              <a:t> – vytváraj kroky a pravidlá,</a:t>
            </a:r>
          </a:p>
          <a:p>
            <a:pPr lvl="1"/>
            <a:r>
              <a:rPr lang="sk-SK" b="1" dirty="0" smtClean="0"/>
              <a:t>Dekompozícia</a:t>
            </a:r>
            <a:r>
              <a:rPr lang="sk-SK" dirty="0" smtClean="0"/>
              <a:t> – rozdeľ na časti,</a:t>
            </a:r>
          </a:p>
          <a:p>
            <a:pPr lvl="1"/>
            <a:r>
              <a:rPr lang="sk-SK" b="1" dirty="0" smtClean="0"/>
              <a:t>Hľadanie vzorov </a:t>
            </a:r>
            <a:r>
              <a:rPr lang="sk-SK" dirty="0" smtClean="0"/>
              <a:t>– rozpoznaj a využívaj podobnosti,</a:t>
            </a:r>
          </a:p>
          <a:p>
            <a:pPr lvl="1"/>
            <a:r>
              <a:rPr lang="sk-SK" b="1" dirty="0" smtClean="0"/>
              <a:t>Abstrakcia</a:t>
            </a:r>
            <a:r>
              <a:rPr lang="sk-SK" dirty="0" smtClean="0"/>
              <a:t> – vyber podstatné, odhliadni od menej podstatného,</a:t>
            </a:r>
          </a:p>
          <a:p>
            <a:pPr lvl="1"/>
            <a:r>
              <a:rPr lang="sk-SK" b="1" dirty="0" smtClean="0"/>
              <a:t>Vyhodnotenie</a:t>
            </a:r>
            <a:r>
              <a:rPr lang="sk-SK" dirty="0" smtClean="0"/>
              <a:t> – rob rozhodnutia,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46494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Test IM, verzia 1.1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/>
              <a:t>m</a:t>
            </a:r>
            <a:r>
              <a:rPr lang="sk-SK" dirty="0" smtClean="0"/>
              <a:t>otivácia – vyhodnotiť </a:t>
            </a:r>
            <a:r>
              <a:rPr lang="sk-SK" dirty="0" err="1" smtClean="0"/>
              <a:t>impakt</a:t>
            </a:r>
            <a:r>
              <a:rPr lang="sk-SK" dirty="0" smtClean="0"/>
              <a:t> inovatívnych metodík na rozvoj IM žiakov  </a:t>
            </a:r>
          </a:p>
          <a:p>
            <a:r>
              <a:rPr lang="sk-SK" dirty="0" smtClean="0"/>
              <a:t>iteratívny vývoj (banka úloh – beta – 1.0 – 1.1)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Požiadavky na test</a:t>
            </a:r>
            <a:endParaRPr lang="pl-PL" dirty="0" smtClean="0"/>
          </a:p>
          <a:p>
            <a:r>
              <a:rPr lang="pl-PL" dirty="0" smtClean="0"/>
              <a:t>nezávislosť od konkrétnych predmetových poznatkov,</a:t>
            </a:r>
          </a:p>
          <a:p>
            <a:r>
              <a:rPr lang="sk-SK" dirty="0" smtClean="0"/>
              <a:t>pre vekové kategórie 2. stupeň ZŠ a SŠ,</a:t>
            </a:r>
          </a:p>
          <a:p>
            <a:r>
              <a:rPr lang="sk-SK" dirty="0"/>
              <a:t>test relatívneho výkonu žiaka (</a:t>
            </a:r>
            <a:r>
              <a:rPr lang="sk-SK" dirty="0" err="1"/>
              <a:t>percentil</a:t>
            </a:r>
            <a:r>
              <a:rPr lang="sk-SK" dirty="0"/>
              <a:t>),</a:t>
            </a:r>
          </a:p>
          <a:p>
            <a:r>
              <a:rPr lang="sk-SK" dirty="0" err="1" smtClean="0"/>
              <a:t>administrovateľnosť</a:t>
            </a:r>
            <a:r>
              <a:rPr lang="sk-SK" dirty="0" smtClean="0"/>
              <a:t> testu v rámci jednej vyučovacej hodiny,</a:t>
            </a:r>
          </a:p>
          <a:p>
            <a:r>
              <a:rPr lang="sk-SK" dirty="0"/>
              <a:t>n</a:t>
            </a:r>
            <a:r>
              <a:rPr lang="sk-SK" dirty="0" smtClean="0"/>
              <a:t>áhodné poradie testovacích položiek,</a:t>
            </a:r>
          </a:p>
          <a:p>
            <a:r>
              <a:rPr lang="sk-SK" dirty="0" smtClean="0"/>
              <a:t>možnosť strojového vyhodnotenia.</a:t>
            </a:r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3150670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Zmeny testu IM oproti verzii 1.0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súčasťou je postojový dotazník,</a:t>
            </a:r>
          </a:p>
          <a:p>
            <a:r>
              <a:rPr lang="sk-SK" dirty="0" smtClean="0"/>
              <a:t>možnosť odpovede „neviem“,</a:t>
            </a:r>
          </a:p>
          <a:p>
            <a:r>
              <a:rPr lang="sk-SK" dirty="0" smtClean="0"/>
              <a:t>upravené </a:t>
            </a:r>
            <a:r>
              <a:rPr lang="sk-SK" dirty="0" err="1" smtClean="0"/>
              <a:t>distraktory</a:t>
            </a:r>
            <a:r>
              <a:rPr lang="sk-SK" dirty="0" smtClean="0"/>
              <a:t>,</a:t>
            </a:r>
          </a:p>
          <a:p>
            <a:r>
              <a:rPr lang="sk-SK" dirty="0"/>
              <a:t>pridaná úloha na koncept algoritmy,</a:t>
            </a:r>
          </a:p>
          <a:p>
            <a:r>
              <a:rPr lang="sk-SK" dirty="0" smtClean="0"/>
              <a:t>zvýraznenie podstatných informácií v zadaniach úloh,</a:t>
            </a:r>
          </a:p>
          <a:p>
            <a:r>
              <a:rPr lang="sk-SK" dirty="0" smtClean="0"/>
              <a:t>ilustračné príklady,</a:t>
            </a:r>
          </a:p>
          <a:p>
            <a:r>
              <a:rPr lang="sk-SK" dirty="0" smtClean="0"/>
              <a:t>redukcia množstva súčasne zobrazených informácií (rozbaľ. zoznamy),</a:t>
            </a:r>
          </a:p>
          <a:p>
            <a:r>
              <a:rPr lang="sk-SK" dirty="0" smtClean="0"/>
              <a:t>vždy viditeľná len jedna úloha (čas riešenia úlohy, lepšia koncentrácia žiaka),</a:t>
            </a:r>
          </a:p>
          <a:p>
            <a:r>
              <a:rPr lang="sk-SK" dirty="0" smtClean="0"/>
              <a:t>strojové vyhodnotenie testu IM pomocou skriptov,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t="14950" r="64577" b="60840"/>
          <a:stretch/>
        </p:blipFill>
        <p:spPr>
          <a:xfrm>
            <a:off x="5146148" y="1706261"/>
            <a:ext cx="3997852" cy="121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Kategórie žiakov a typy úloh v teste IM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28650" y="1463040"/>
            <a:ext cx="8445902" cy="4713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b="1" dirty="0" smtClean="0"/>
              <a:t>Kategórie žiakov</a:t>
            </a:r>
          </a:p>
          <a:p>
            <a:r>
              <a:rPr lang="sk-SK" sz="2000" dirty="0" smtClean="0"/>
              <a:t>Výsledky žiaka v danej kategórii: vek a typ školy</a:t>
            </a:r>
          </a:p>
          <a:p>
            <a:pPr marL="0" indent="0">
              <a:buNone/>
            </a:pPr>
            <a:r>
              <a:rPr lang="sk-SK" sz="2000" b="1" dirty="0" smtClean="0"/>
              <a:t>Typy úloh</a:t>
            </a:r>
          </a:p>
          <a:p>
            <a:r>
              <a:rPr lang="sk-SK" sz="2000" dirty="0" smtClean="0"/>
              <a:t>typ 1: žiak musí vyhodnotiť rôzne ponúkané odpovede „správne/nesprávne/neviem“, 7 úloh,</a:t>
            </a:r>
          </a:p>
          <a:p>
            <a:r>
              <a:rPr lang="sk-SK" sz="2000" dirty="0" smtClean="0"/>
              <a:t>typ 2: žiak má pre vybrané objekty vystupujúce v úlohe vybrať jednu </a:t>
            </a:r>
            <a:br>
              <a:rPr lang="sk-SK" sz="2000" dirty="0" smtClean="0"/>
            </a:br>
            <a:r>
              <a:rPr lang="sk-SK" sz="2000" dirty="0" smtClean="0"/>
              <a:t>z ponúkaných možností alebo možnosť „neviem“, 3 úlohy,</a:t>
            </a:r>
          </a:p>
          <a:p>
            <a:r>
              <a:rPr lang="sk-SK" sz="2000" dirty="0" smtClean="0"/>
              <a:t>typ 3: otvorená úloha, žiak odpoveď </a:t>
            </a:r>
            <a:r>
              <a:rPr lang="sk-SK" sz="2000" dirty="0"/>
              <a:t>vytvára alebo možnosť „neviem“, </a:t>
            </a:r>
            <a:r>
              <a:rPr lang="sk-SK" sz="2000" dirty="0" smtClean="0"/>
              <a:t>2 úlohy,</a:t>
            </a:r>
          </a:p>
          <a:p>
            <a:endParaRPr lang="sk-SK" sz="2000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656" y="4534352"/>
            <a:ext cx="7024342" cy="209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9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Vyhodnocovanie riešení úloh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13359" y="1825624"/>
            <a:ext cx="8354860" cy="4838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 smtClean="0"/>
              <a:t>typ 1</a:t>
            </a:r>
          </a:p>
          <a:p>
            <a:r>
              <a:rPr lang="sk-SK" dirty="0" smtClean="0"/>
              <a:t>každá odpoveď v úlohe hodnotená samostatne,</a:t>
            </a:r>
          </a:p>
          <a:p>
            <a:r>
              <a:rPr lang="sk-SK" dirty="0" smtClean="0"/>
              <a:t>úloha s 2 konceptmi IM – každý koncept vyhodnotený samostatne</a:t>
            </a:r>
          </a:p>
          <a:p>
            <a:r>
              <a:rPr lang="sk-SK" dirty="0" smtClean="0"/>
              <a:t>za výber kolíznych odpovedí – hodnotenie 0,</a:t>
            </a:r>
          </a:p>
        </p:txBody>
      </p:sp>
      <p:sp>
        <p:nvSpPr>
          <p:cNvPr id="4" name="AutoShape 2" descr="C:\Users\%C4%BDubom%C3%ADr\Desktop\TIM_1_1_files\krizovatka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592" y="3976575"/>
            <a:ext cx="2396903" cy="239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69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Vyhodnocovanie riešení úloh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13359" y="1825624"/>
            <a:ext cx="8354860" cy="4838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 smtClean="0"/>
              <a:t>typ2</a:t>
            </a:r>
          </a:p>
          <a:p>
            <a:r>
              <a:rPr lang="sk-SK" dirty="0" smtClean="0"/>
              <a:t>analýza celkovej situácie vyplývajúcej zo žiackeho výberu,</a:t>
            </a:r>
          </a:p>
          <a:p>
            <a:r>
              <a:rPr lang="sk-SK" dirty="0" smtClean="0"/>
              <a:t>čím viac sa žiacke priradenie priblížilo k očakávanému, tým viac bodov žiak dostal,</a:t>
            </a:r>
          </a:p>
          <a:p>
            <a:r>
              <a:rPr lang="sk-SK" dirty="0" smtClean="0"/>
              <a:t>za </a:t>
            </a:r>
            <a:r>
              <a:rPr lang="sk-SK" dirty="0"/>
              <a:t>výber kolíznych odpovedí </a:t>
            </a:r>
            <a:r>
              <a:rPr lang="sk-SK" dirty="0" smtClean="0"/>
              <a:t>– krátenie hodnotenia,</a:t>
            </a:r>
          </a:p>
        </p:txBody>
      </p:sp>
      <p:pic>
        <p:nvPicPr>
          <p:cNvPr id="2050" name="Picture 2" descr="https://dotazniky.itakademia.sk/upload/surveys/263777/images/voziky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963593"/>
            <a:ext cx="8169894" cy="254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99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66700"/>
            <a:ext cx="7886700" cy="1423989"/>
          </a:xfrm>
        </p:spPr>
        <p:txBody>
          <a:bodyPr/>
          <a:lstStyle/>
          <a:p>
            <a:r>
              <a:rPr lang="sk-SK" dirty="0"/>
              <a:t>Vyhodnocovanie riešení úloh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1" dirty="0"/>
              <a:t>typ3</a:t>
            </a:r>
          </a:p>
          <a:p>
            <a:r>
              <a:rPr lang="sk-SK" dirty="0"/>
              <a:t>vyhodnotenie interpretáciou žiackeho riešenia,</a:t>
            </a:r>
          </a:p>
          <a:p>
            <a:r>
              <a:rPr lang="sk-SK" dirty="0"/>
              <a:t>body aj za čiastočne správne riešenie,</a:t>
            </a:r>
          </a:p>
          <a:p>
            <a:r>
              <a:rPr lang="sk-SK" dirty="0"/>
              <a:t>akceptovali sme odpovede, ktoré nespĺňali požadované formálne parametre,</a:t>
            </a:r>
          </a:p>
          <a:p>
            <a:endParaRPr lang="sk-SK" dirty="0"/>
          </a:p>
        </p:txBody>
      </p:sp>
      <p:pic>
        <p:nvPicPr>
          <p:cNvPr id="4" name="Obrázok 3"/>
          <p:cNvPicPr/>
          <p:nvPr/>
        </p:nvPicPr>
        <p:blipFill>
          <a:blip r:embed="rId2"/>
          <a:stretch>
            <a:fillRect/>
          </a:stretch>
        </p:blipFill>
        <p:spPr>
          <a:xfrm>
            <a:off x="4032129" y="3595069"/>
            <a:ext cx="4940422" cy="3120851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30657722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1854</TotalTime>
  <Words>948</Words>
  <Application>Microsoft Office PowerPoint</Application>
  <PresentationFormat>Prezentácia na obrazovke (4:3)</PresentationFormat>
  <Paragraphs>130</Paragraphs>
  <Slides>18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Lucida Sans Unicode</vt:lpstr>
      <vt:lpstr>Symbol</vt:lpstr>
      <vt:lpstr>Motív balíka Office</vt:lpstr>
      <vt:lpstr>Úroveň informatického myslenia žiakov zapojených do Národného projektu  IT Akadémia</vt:lpstr>
      <vt:lpstr>Obsah</vt:lpstr>
      <vt:lpstr>Informatické myslenie</vt:lpstr>
      <vt:lpstr>Test IM, verzia 1.1</vt:lpstr>
      <vt:lpstr>Zmeny testu IM oproti verzii 1.0</vt:lpstr>
      <vt:lpstr>Kategórie žiakov a typy úloh v teste IM</vt:lpstr>
      <vt:lpstr>Vyhodnocovanie riešení úloh</vt:lpstr>
      <vt:lpstr>Vyhodnocovanie riešení úloh</vt:lpstr>
      <vt:lpstr>Vyhodnocovanie riešení úloh</vt:lpstr>
      <vt:lpstr>Ukážka vyhodnotenia úlohy</vt:lpstr>
      <vt:lpstr>Ukážka vyhodnotenia úlohy</vt:lpstr>
      <vt:lpstr>Štatistické metódy</vt:lpstr>
      <vt:lpstr>Výskumná vzorka</vt:lpstr>
      <vt:lpstr>Výsledky testu IM</vt:lpstr>
      <vt:lpstr>Výsledky testu IM</vt:lpstr>
      <vt:lpstr>Záver</vt:lpstr>
      <vt:lpstr>Záver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Student</dc:creator>
  <cp:lastModifiedBy>doc. RNDr. Ľubomír Šnajder PhD.</cp:lastModifiedBy>
  <cp:revision>83</cp:revision>
  <dcterms:created xsi:type="dcterms:W3CDTF">2018-04-03T17:02:02Z</dcterms:created>
  <dcterms:modified xsi:type="dcterms:W3CDTF">2020-02-12T14:00:20Z</dcterms:modified>
</cp:coreProperties>
</file>