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5" r:id="rId4"/>
    <p:sldId id="271" r:id="rId5"/>
    <p:sldId id="272" r:id="rId6"/>
    <p:sldId id="264" r:id="rId7"/>
    <p:sldId id="266" r:id="rId8"/>
    <p:sldId id="267" r:id="rId9"/>
    <p:sldId id="268" r:id="rId10"/>
    <p:sldId id="269" r:id="rId11"/>
    <p:sldId id="273" r:id="rId12"/>
    <p:sldId id="274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69" d="100"/>
          <a:sy n="69" d="100"/>
        </p:scale>
        <p:origin x="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4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2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056C-FC81-47B7-AC32-852E35E71FDE}" type="datetimeFigureOut">
              <a:rPr lang="sk-SK" smtClean="0"/>
              <a:t>8. 11. 2019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cratch.mit.edu/projects/13872378/" TargetMode="External"/><Relationship Id="rId3" Type="http://schemas.openxmlformats.org/officeDocument/2006/relationships/hyperlink" Target="https://scratch.mit.edu/projects/13811131/" TargetMode="External"/><Relationship Id="rId7" Type="http://schemas.openxmlformats.org/officeDocument/2006/relationships/hyperlink" Target="https://scratch.mit.edu/projects/13870807/" TargetMode="External"/><Relationship Id="rId12" Type="http://schemas.openxmlformats.org/officeDocument/2006/relationships/image" Target="../media/image9.gif"/><Relationship Id="rId2" Type="http://schemas.openxmlformats.org/officeDocument/2006/relationships/hyperlink" Target="https://scratch.mit.edu/projects/1720989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projects/2669976/" TargetMode="External"/><Relationship Id="rId11" Type="http://schemas.openxmlformats.org/officeDocument/2006/relationships/hyperlink" Target="https://scratch.mit.edu/projects/137780348/" TargetMode="External"/><Relationship Id="rId5" Type="http://schemas.openxmlformats.org/officeDocument/2006/relationships/hyperlink" Target="https://scratch.mit.edu/projects/13845210/" TargetMode="External"/><Relationship Id="rId10" Type="http://schemas.openxmlformats.org/officeDocument/2006/relationships/hyperlink" Target="https://scratch.mit.edu/projects/13874460/" TargetMode="External"/><Relationship Id="rId4" Type="http://schemas.openxmlformats.org/officeDocument/2006/relationships/hyperlink" Target="https://scratch.mit.edu/projects/190068786/" TargetMode="External"/><Relationship Id="rId9" Type="http://schemas.openxmlformats.org/officeDocument/2006/relationships/hyperlink" Target="https://scratch.mit.edu/projects/18018918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500" y="2638424"/>
            <a:ext cx="11087100" cy="2047875"/>
          </a:xfrm>
        </p:spPr>
        <p:txBody>
          <a:bodyPr anchor="ctr">
            <a:normAutofit/>
          </a:bodyPr>
          <a:lstStyle/>
          <a:p>
            <a:r>
              <a:rPr lang="sk-SK" dirty="0" err="1" smtClean="0"/>
              <a:t>Cloudové</a:t>
            </a:r>
            <a:r>
              <a:rPr lang="sk-SK" dirty="0" smtClean="0"/>
              <a:t> programovacie prostredia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819901"/>
            <a:ext cx="9144000" cy="13231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Ľubomír Šnajder</a:t>
            </a:r>
          </a:p>
          <a:p>
            <a:r>
              <a:rPr lang="sk-SK" dirty="0" smtClean="0"/>
              <a:t>Ústav informatiky PF UPJŠ v Košiciach</a:t>
            </a:r>
          </a:p>
          <a:p>
            <a:r>
              <a:rPr lang="sk-SK" dirty="0" smtClean="0">
                <a:hlinkClick r:id="rId2"/>
              </a:rPr>
              <a:t>lubomir.snajder@upjs.sk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8807" y="387396"/>
            <a:ext cx="3240000" cy="21600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980" y="1422221"/>
            <a:ext cx="1512000" cy="11251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131" y="400323"/>
            <a:ext cx="3310343" cy="21600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053" y="383769"/>
            <a:ext cx="1512000" cy="102942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074" y="4680385"/>
            <a:ext cx="1202400" cy="121225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" y="4705447"/>
            <a:ext cx="1202916" cy="120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Vykreslenie </a:t>
            </a:r>
            <a:r>
              <a:rPr lang="sk-SK" dirty="0"/>
              <a:t>farebného kvetu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Zástupný objekt pre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19" y="1423058"/>
            <a:ext cx="4968240" cy="4945023"/>
          </a:xfrm>
          <a:prstGeom prst="rect">
            <a:avLst/>
          </a:prstGeom>
        </p:spPr>
      </p:pic>
      <p:pic>
        <p:nvPicPr>
          <p:cNvPr id="8" name="Zástupný objekt pre obsa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34507"/>
            <a:ext cx="5727038" cy="454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6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Scratch</a:t>
            </a:r>
            <a:r>
              <a:rPr lang="sk-SK" dirty="0" smtClean="0"/>
              <a:t> – špecifiká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4"/>
            <a:ext cx="11353801" cy="488740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Projekt – scéna a postavy (kostýmy, zvuky)</a:t>
            </a:r>
          </a:p>
          <a:p>
            <a:r>
              <a:rPr lang="sk-SK" dirty="0"/>
              <a:t>Udalosťami riadené </a:t>
            </a:r>
            <a:r>
              <a:rPr lang="sk-SK" dirty="0" smtClean="0"/>
              <a:t>programovanie (kód roztrúsený v skriptoch postáv)</a:t>
            </a:r>
            <a:endParaRPr lang="sk-SK" dirty="0"/>
          </a:p>
          <a:p>
            <a:r>
              <a:rPr lang="sk-SK" dirty="0" smtClean="0"/>
              <a:t>Príkazy pre pohyb a </a:t>
            </a:r>
            <a:r>
              <a:rPr lang="sk-SK" dirty="0"/>
              <a:t>vzhľad </a:t>
            </a:r>
            <a:r>
              <a:rPr lang="sk-SK" dirty="0" smtClean="0"/>
              <a:t>postáv</a:t>
            </a:r>
            <a:r>
              <a:rPr lang="en-GB" dirty="0" smtClean="0"/>
              <a:t>, </a:t>
            </a:r>
            <a:r>
              <a:rPr lang="en-GB" dirty="0" err="1" smtClean="0"/>
              <a:t>prehr</a:t>
            </a:r>
            <a:r>
              <a:rPr lang="sk-SK" dirty="0" smtClean="0"/>
              <a:t>á</a:t>
            </a:r>
            <a:r>
              <a:rPr lang="en-GB" dirty="0" err="1" smtClean="0"/>
              <a:t>vanie</a:t>
            </a:r>
            <a:r>
              <a:rPr lang="en-GB" dirty="0" smtClean="0"/>
              <a:t> </a:t>
            </a:r>
            <a:r>
              <a:rPr lang="sk-SK" dirty="0" smtClean="0"/>
              <a:t>z</a:t>
            </a:r>
            <a:r>
              <a:rPr lang="en-GB" dirty="0" err="1" smtClean="0"/>
              <a:t>vukov</a:t>
            </a:r>
            <a:r>
              <a:rPr lang="sk-SK" dirty="0" smtClean="0"/>
              <a:t> -</a:t>
            </a:r>
            <a:r>
              <a:rPr lang="en-GB" dirty="0" smtClean="0"/>
              <a:t>&gt; </a:t>
            </a:r>
            <a:r>
              <a:rPr lang="sk-SK" dirty="0" smtClean="0"/>
              <a:t>obmedz. </a:t>
            </a:r>
            <a:r>
              <a:rPr lang="en-GB" dirty="0" err="1" smtClean="0"/>
              <a:t>kreslenie</a:t>
            </a:r>
            <a:endParaRPr lang="en-GB" dirty="0" smtClean="0"/>
          </a:p>
          <a:p>
            <a:r>
              <a:rPr lang="en-GB" dirty="0" err="1" smtClean="0"/>
              <a:t>Pr</a:t>
            </a:r>
            <a:r>
              <a:rPr lang="sk-SK" dirty="0" err="1" smtClean="0"/>
              <a:t>íkazy</a:t>
            </a:r>
            <a:r>
              <a:rPr lang="sk-SK" dirty="0" smtClean="0"/>
              <a:t> </a:t>
            </a:r>
            <a:r>
              <a:rPr lang="sk-SK" dirty="0" err="1" smtClean="0"/>
              <a:t>videosnímania</a:t>
            </a:r>
            <a:r>
              <a:rPr lang="sk-SK" dirty="0" smtClean="0"/>
              <a:t> – rozšírená realita</a:t>
            </a:r>
          </a:p>
          <a:p>
            <a:r>
              <a:rPr lang="sk-SK" dirty="0" smtClean="0"/>
              <a:t>Vstupy – Lego EV3, </a:t>
            </a:r>
            <a:r>
              <a:rPr lang="sk-SK" dirty="0" err="1" smtClean="0"/>
              <a:t>micro:bit</a:t>
            </a:r>
            <a:r>
              <a:rPr lang="sk-SK" dirty="0" smtClean="0"/>
              <a:t>, vodivé predmety (</a:t>
            </a:r>
            <a:r>
              <a:rPr lang="sk-SK" dirty="0" err="1"/>
              <a:t>M</a:t>
            </a:r>
            <a:r>
              <a:rPr lang="sk-SK" dirty="0" err="1" smtClean="0"/>
              <a:t>akey-Makey</a:t>
            </a:r>
            <a:r>
              <a:rPr lang="sk-SK" dirty="0" smtClean="0"/>
              <a:t>), intenzita zvuku ...</a:t>
            </a:r>
          </a:p>
          <a:p>
            <a:r>
              <a:rPr lang="sk-SK" dirty="0" err="1" smtClean="0"/>
              <a:t>Broadcoastové</a:t>
            </a:r>
            <a:r>
              <a:rPr lang="sk-SK" dirty="0" smtClean="0"/>
              <a:t> posielanie správ</a:t>
            </a:r>
          </a:p>
          <a:p>
            <a:r>
              <a:rPr lang="sk-SK" dirty="0" smtClean="0"/>
              <a:t>Klonovanie postáv</a:t>
            </a:r>
          </a:p>
          <a:p>
            <a:r>
              <a:rPr lang="sk-SK" dirty="0" smtClean="0"/>
              <a:t>Príkazy pre automatický jazykový preklad</a:t>
            </a:r>
            <a:r>
              <a:rPr lang="sk-SK" dirty="0"/>
              <a:t> </a:t>
            </a:r>
            <a:r>
              <a:rPr lang="sk-SK" dirty="0" smtClean="0"/>
              <a:t>a syntézu reči</a:t>
            </a:r>
          </a:p>
          <a:p>
            <a:r>
              <a:rPr lang="sk-SK" dirty="0" smtClean="0"/>
              <a:t>Premenné </a:t>
            </a:r>
            <a:r>
              <a:rPr lang="sk-SK" dirty="0"/>
              <a:t>– postava, projekt, </a:t>
            </a:r>
            <a:r>
              <a:rPr lang="sk-SK" dirty="0" err="1"/>
              <a:t>cloud</a:t>
            </a:r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9900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/>
              <a:t>Scratch</a:t>
            </a:r>
            <a:r>
              <a:rPr lang="sk-SK" dirty="0"/>
              <a:t> – </a:t>
            </a:r>
            <a:r>
              <a:rPr lang="sk-SK" dirty="0" smtClean="0"/>
              <a:t>obmedzenia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81371" cy="4954316"/>
          </a:xfrm>
        </p:spPr>
        <p:txBody>
          <a:bodyPr>
            <a:normAutofit fontScale="92500"/>
          </a:bodyPr>
          <a:lstStyle/>
          <a:p>
            <a:r>
              <a:rPr lang="sk-SK" dirty="0"/>
              <a:t>c</a:t>
            </a:r>
            <a:r>
              <a:rPr lang="sk-SK" dirty="0" smtClean="0"/>
              <a:t>hýbajú lokálne premenné v procedúrach (náhodný rekurzívny strom)</a:t>
            </a:r>
          </a:p>
          <a:p>
            <a:r>
              <a:rPr lang="sk-SK" dirty="0" err="1"/>
              <a:t>c</a:t>
            </a:r>
            <a:r>
              <a:rPr lang="sk-SK" dirty="0" err="1" smtClean="0"/>
              <a:t>loudové</a:t>
            </a:r>
            <a:r>
              <a:rPr lang="sk-SK" dirty="0" smtClean="0"/>
              <a:t> premenné nie sú prístupné pre začiatočníkov</a:t>
            </a:r>
          </a:p>
          <a:p>
            <a:r>
              <a:rPr lang="sk-SK" dirty="0" smtClean="0"/>
              <a:t>obmedzená práca so zoznamami (nie vnorené, chýba priradenie)</a:t>
            </a:r>
          </a:p>
          <a:p>
            <a:r>
              <a:rPr lang="sk-SK" dirty="0"/>
              <a:t>n</a:t>
            </a:r>
            <a:r>
              <a:rPr lang="sk-SK" dirty="0" smtClean="0"/>
              <a:t>eprehľadnosť rozsiahlejšieho kódu (zložené matematické výrazy)</a:t>
            </a:r>
          </a:p>
          <a:p>
            <a:r>
              <a:rPr lang="sk-SK" dirty="0"/>
              <a:t>m</a:t>
            </a:r>
            <a:r>
              <a:rPr lang="sk-SK" dirty="0" smtClean="0"/>
              <a:t>alé grafické okno, obmedzené príkazy kreslenia (primitívne útvary, výplň)</a:t>
            </a:r>
          </a:p>
          <a:p>
            <a:r>
              <a:rPr lang="sk-SK" dirty="0" smtClean="0"/>
              <a:t>chýbajú typické komponenty (</a:t>
            </a:r>
            <a:r>
              <a:rPr lang="sk-SK" dirty="0" err="1"/>
              <a:t>T</a:t>
            </a:r>
            <a:r>
              <a:rPr lang="sk-SK" dirty="0" err="1" smtClean="0"/>
              <a:t>extBox</a:t>
            </a:r>
            <a:r>
              <a:rPr lang="sk-SK" dirty="0" smtClean="0"/>
              <a:t>, </a:t>
            </a:r>
            <a:r>
              <a:rPr lang="sk-SK" dirty="0" err="1" smtClean="0"/>
              <a:t>Label</a:t>
            </a:r>
            <a:r>
              <a:rPr lang="sk-SK" dirty="0" smtClean="0"/>
              <a:t>, </a:t>
            </a:r>
            <a:r>
              <a:rPr lang="sk-SK" dirty="0" err="1" smtClean="0"/>
              <a:t>Button</a:t>
            </a:r>
            <a:r>
              <a:rPr lang="sk-SK" dirty="0" smtClean="0"/>
              <a:t>, ...) </a:t>
            </a:r>
            <a:r>
              <a:rPr lang="sk-SK" dirty="0"/>
              <a:t>v grafickom rozhraní</a:t>
            </a:r>
            <a:r>
              <a:rPr lang="sk-SK" dirty="0" smtClean="0"/>
              <a:t>  </a:t>
            </a:r>
          </a:p>
          <a:p>
            <a:r>
              <a:rPr lang="sk-SK" dirty="0"/>
              <a:t>chýbajú </a:t>
            </a:r>
            <a:r>
              <a:rPr lang="sk-SK" dirty="0" err="1"/>
              <a:t>debugovacie</a:t>
            </a:r>
            <a:r>
              <a:rPr lang="sk-SK" dirty="0"/>
              <a:t> nástroje</a:t>
            </a:r>
          </a:p>
          <a:p>
            <a:r>
              <a:rPr lang="sk-SK" dirty="0" smtClean="0"/>
              <a:t>chýba centrálny </a:t>
            </a:r>
            <a:r>
              <a:rPr lang="sk-SK" dirty="0"/>
              <a:t>bod postavy (vo v. 3.0)</a:t>
            </a:r>
          </a:p>
          <a:p>
            <a:r>
              <a:rPr lang="sk-SK" dirty="0"/>
              <a:t>n</a:t>
            </a:r>
            <a:r>
              <a:rPr lang="sk-SK" dirty="0" smtClean="0"/>
              <a:t>emožnosť </a:t>
            </a:r>
            <a:r>
              <a:rPr lang="sk-SK" dirty="0" err="1" smtClean="0"/>
              <a:t>uploadu</a:t>
            </a:r>
            <a:r>
              <a:rPr lang="sk-SK" dirty="0" smtClean="0"/>
              <a:t> projektu do </a:t>
            </a:r>
            <a:r>
              <a:rPr lang="sk-SK" dirty="0" err="1" smtClean="0"/>
              <a:t>cloudu</a:t>
            </a:r>
            <a:r>
              <a:rPr lang="sk-SK" dirty="0" smtClean="0"/>
              <a:t> zo </a:t>
            </a:r>
            <a:r>
              <a:rPr lang="sk-SK" dirty="0" err="1" smtClean="0"/>
              <a:t>Scratch</a:t>
            </a:r>
            <a:r>
              <a:rPr lang="sk-SK" dirty="0" smtClean="0"/>
              <a:t> Desktopu (vo v. 3.0)</a:t>
            </a:r>
            <a:endParaRPr lang="sk-SK" dirty="0"/>
          </a:p>
          <a:p>
            <a:r>
              <a:rPr lang="sk-SK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129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Diskusia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2086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zaradenie programovania v </a:t>
            </a:r>
            <a:r>
              <a:rPr lang="sk-SK" dirty="0" err="1" smtClean="0"/>
              <a:t>Scratchi</a:t>
            </a:r>
            <a:r>
              <a:rPr lang="sk-SK" dirty="0" smtClean="0"/>
              <a:t> do jednotlivých ročníkov ZŠ (SŠ?)</a:t>
            </a:r>
          </a:p>
          <a:p>
            <a:r>
              <a:rPr lang="sk-SK" dirty="0" smtClean="0"/>
              <a:t>časová dotácia</a:t>
            </a:r>
          </a:p>
          <a:p>
            <a:r>
              <a:rPr lang="sk-SK" dirty="0" smtClean="0"/>
              <a:t>vlastné poradie tém</a:t>
            </a:r>
          </a:p>
          <a:p>
            <a:r>
              <a:rPr lang="sk-SK" dirty="0" smtClean="0"/>
              <a:t>príklady zaujímavých projektov (STEAM, senzory, ...)</a:t>
            </a:r>
          </a:p>
          <a:p>
            <a:r>
              <a:rPr lang="en-GB" dirty="0" smtClean="0"/>
              <a:t>k</a:t>
            </a:r>
            <a:r>
              <a:rPr lang="sk-SK" dirty="0" err="1" smtClean="0"/>
              <a:t>toré</a:t>
            </a:r>
            <a:r>
              <a:rPr lang="sk-SK" dirty="0" smtClean="0"/>
              <a:t> úlohy riešiť v </a:t>
            </a:r>
            <a:r>
              <a:rPr lang="sk-SK" dirty="0" err="1" smtClean="0"/>
              <a:t>Scratchi</a:t>
            </a:r>
            <a:r>
              <a:rPr lang="sk-SK" dirty="0" smtClean="0"/>
              <a:t> a ktoré radšej v iných jazykoch</a:t>
            </a:r>
          </a:p>
          <a:p>
            <a:r>
              <a:rPr lang="sk-SK" dirty="0" err="1"/>
              <a:t>m</a:t>
            </a:r>
            <a:r>
              <a:rPr lang="sk-SK" dirty="0" err="1" smtClean="0"/>
              <a:t>iskoncepcie</a:t>
            </a:r>
            <a:r>
              <a:rPr lang="sk-SK" dirty="0" smtClean="0"/>
              <a:t> žiakov</a:t>
            </a:r>
          </a:p>
          <a:p>
            <a:r>
              <a:rPr lang="sk-SK" dirty="0"/>
              <a:t>h</a:t>
            </a:r>
            <a:r>
              <a:rPr lang="sk-SK" dirty="0" smtClean="0"/>
              <a:t>odnotenie učebných výsledkov žiakov (písomné </a:t>
            </a:r>
            <a:r>
              <a:rPr lang="sk-SK" dirty="0" err="1" smtClean="0"/>
              <a:t>vs</a:t>
            </a:r>
            <a:r>
              <a:rPr lang="sk-SK" dirty="0" smtClean="0"/>
              <a:t>. praktické, projekty)</a:t>
            </a:r>
          </a:p>
          <a:p>
            <a:r>
              <a:rPr lang="sk-SK" dirty="0"/>
              <a:t>p</a:t>
            </a:r>
            <a:r>
              <a:rPr lang="sk-SK" dirty="0" smtClean="0"/>
              <a:t>rogramovanie </a:t>
            </a:r>
            <a:r>
              <a:rPr lang="sk-SK" dirty="0" err="1" smtClean="0"/>
              <a:t>vs</a:t>
            </a:r>
            <a:r>
              <a:rPr lang="sk-SK" dirty="0" smtClean="0"/>
              <a:t>. matematika (uhly, desatinné a záporné čísla, karteziánske súradnice, premenné)</a:t>
            </a:r>
          </a:p>
          <a:p>
            <a:r>
              <a:rPr lang="sk-SK" dirty="0"/>
              <a:t>p</a:t>
            </a:r>
            <a:r>
              <a:rPr lang="sk-SK" dirty="0" smtClean="0"/>
              <a:t>rogramovanie </a:t>
            </a:r>
            <a:r>
              <a:rPr lang="sk-SK" dirty="0" err="1" smtClean="0"/>
              <a:t>vs</a:t>
            </a:r>
            <a:r>
              <a:rPr lang="sk-SK" dirty="0" smtClean="0"/>
              <a:t>. </a:t>
            </a:r>
            <a:r>
              <a:rPr lang="sk-SK" dirty="0"/>
              <a:t>p</a:t>
            </a:r>
            <a:r>
              <a:rPr lang="sk-SK" dirty="0" smtClean="0"/>
              <a:t>ráca s grafickým a zvukovým editorom v </a:t>
            </a:r>
            <a:r>
              <a:rPr lang="sk-SK" dirty="0" err="1" smtClean="0"/>
              <a:t>Scratchi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2015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MIT </a:t>
            </a:r>
            <a:r>
              <a:rPr lang="sk-SK" dirty="0" err="1" smtClean="0"/>
              <a:t>App</a:t>
            </a:r>
            <a:r>
              <a:rPr lang="sk-SK" dirty="0" smtClean="0"/>
              <a:t> </a:t>
            </a:r>
            <a:r>
              <a:rPr lang="sk-SK" dirty="0" err="1" smtClean="0"/>
              <a:t>Inventor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205" y="2293331"/>
            <a:ext cx="3933825" cy="1819275"/>
          </a:xfrm>
          <a:prstGeom prst="rect">
            <a:avLst/>
          </a:prstGeom>
        </p:spPr>
      </p:pic>
      <p:grpSp>
        <p:nvGrpSpPr>
          <p:cNvPr id="5" name="Skupina 4"/>
          <p:cNvGrpSpPr/>
          <p:nvPr/>
        </p:nvGrpSpPr>
        <p:grpSpPr>
          <a:xfrm>
            <a:off x="5982195" y="4133977"/>
            <a:ext cx="1418129" cy="1394980"/>
            <a:chOff x="6078046" y="3856502"/>
            <a:chExt cx="1715619" cy="1742451"/>
          </a:xfrm>
        </p:grpSpPr>
        <p:pic>
          <p:nvPicPr>
            <p:cNvPr id="6" name="Obrázo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9" name="Obrázo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180" y="2072222"/>
            <a:ext cx="1486860" cy="330059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902" y="4645233"/>
            <a:ext cx="2156373" cy="1067405"/>
          </a:xfrm>
          <a:prstGeom prst="rect">
            <a:avLst/>
          </a:prstGeom>
        </p:spPr>
      </p:pic>
      <p:sp>
        <p:nvSpPr>
          <p:cNvPr id="11" name="BlokTextu 10"/>
          <p:cNvSpPr txBox="1"/>
          <p:nvPr/>
        </p:nvSpPr>
        <p:spPr>
          <a:xfrm flipH="1">
            <a:off x="1941603" y="1892017"/>
            <a:ext cx="464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udalosťami riadené programovanie</a:t>
            </a:r>
          </a:p>
        </p:txBody>
      </p:sp>
      <p:sp>
        <p:nvSpPr>
          <p:cNvPr id="12" name="BlokTextu 11"/>
          <p:cNvSpPr txBox="1"/>
          <p:nvPr/>
        </p:nvSpPr>
        <p:spPr>
          <a:xfrm flipH="1">
            <a:off x="8146597" y="1671905"/>
            <a:ext cx="232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využitie senzorov</a:t>
            </a:r>
          </a:p>
        </p:txBody>
      </p:sp>
      <p:sp>
        <p:nvSpPr>
          <p:cNvPr id="13" name="BlokTextu 12"/>
          <p:cNvSpPr txBox="1"/>
          <p:nvPr/>
        </p:nvSpPr>
        <p:spPr>
          <a:xfrm flipH="1">
            <a:off x="1890006" y="4206709"/>
            <a:ext cx="411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prepojenosť na prírodné vedy</a:t>
            </a:r>
          </a:p>
        </p:txBody>
      </p:sp>
      <p:sp>
        <p:nvSpPr>
          <p:cNvPr id="14" name="BlokTextu 13"/>
          <p:cNvSpPr txBox="1"/>
          <p:nvPr/>
        </p:nvSpPr>
        <p:spPr>
          <a:xfrm flipH="1">
            <a:off x="5622479" y="5362610"/>
            <a:ext cx="411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solidFill>
                  <a:srgbClr val="0070C0"/>
                </a:solidFill>
              </a:rPr>
              <a:t>tvorba užitočných aplikácií</a:t>
            </a:r>
          </a:p>
        </p:txBody>
      </p:sp>
    </p:spTree>
    <p:extLst>
      <p:ext uri="{BB962C8B-B14F-4D97-AF65-F5344CB8AC3E}">
        <p14:creationId xmlns:p14="http://schemas.microsoft.com/office/powerpoint/2010/main" val="371542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Prekladač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6997"/>
            <a:ext cx="10783229" cy="54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Kontakt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doc. RNDr. </a:t>
            </a:r>
            <a:r>
              <a:rPr lang="en-US" dirty="0" err="1"/>
              <a:t>Ľubomír</a:t>
            </a:r>
            <a:r>
              <a:rPr lang="en-US" dirty="0"/>
              <a:t> ŠNAJDER, PhD. 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>
                <a:hlinkClick r:id="rId2"/>
              </a:rPr>
              <a:t>lubomir.snajder@upjs.sk</a:t>
            </a:r>
            <a:r>
              <a:rPr lang="en-US" dirty="0"/>
              <a:t>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Univerzita </a:t>
            </a:r>
            <a:r>
              <a:rPr lang="en-US" dirty="0"/>
              <a:t>P</a:t>
            </a:r>
            <a:r>
              <a:rPr lang="sk-SK" dirty="0"/>
              <a:t>. </a:t>
            </a:r>
            <a:r>
              <a:rPr lang="en-US" dirty="0"/>
              <a:t>J</a:t>
            </a:r>
            <a:r>
              <a:rPr lang="sk-SK" dirty="0"/>
              <a:t>. </a:t>
            </a:r>
            <a:r>
              <a:rPr lang="en-US" dirty="0" err="1"/>
              <a:t>Šafárik</a:t>
            </a:r>
            <a:r>
              <a:rPr lang="sk-SK" dirty="0"/>
              <a:t>a v </a:t>
            </a:r>
            <a:r>
              <a:rPr lang="en-US" dirty="0" err="1"/>
              <a:t>Košic</a:t>
            </a:r>
            <a:r>
              <a:rPr lang="sk-SK" dirty="0" err="1"/>
              <a:t>iach</a:t>
            </a:r>
            <a:endParaRPr lang="sk-SK" dirty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Prírodovedecká fakulta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Ústav informatiky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sk-SK" dirty="0"/>
              <a:t>Jesenná 5</a:t>
            </a:r>
            <a:r>
              <a:rPr lang="en-US" dirty="0"/>
              <a:t>, 041 54 </a:t>
            </a:r>
            <a:r>
              <a:rPr lang="en-US" dirty="0" err="1" smtClean="0"/>
              <a:t>Košice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083" y="1825625"/>
            <a:ext cx="3119717" cy="31197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3992842"/>
            <a:ext cx="9334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Konštruktivistické edukačné prostredia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Vlastnosti</a:t>
            </a:r>
          </a:p>
          <a:p>
            <a:pPr lvl="1"/>
            <a:r>
              <a:rPr lang="sk-SK" dirty="0" smtClean="0"/>
              <a:t>Nízky prah</a:t>
            </a:r>
          </a:p>
          <a:p>
            <a:pPr lvl="1"/>
            <a:r>
              <a:rPr lang="sk-SK" dirty="0" smtClean="0"/>
              <a:t>Vysoký strop</a:t>
            </a:r>
          </a:p>
          <a:p>
            <a:pPr lvl="1"/>
            <a:r>
              <a:rPr lang="sk-SK" dirty="0" smtClean="0"/>
              <a:t>Široké steny</a:t>
            </a:r>
          </a:p>
          <a:p>
            <a:r>
              <a:rPr lang="sk-SK" dirty="0" smtClean="0"/>
              <a:t>Užitočnosť pre autora či pre jeho blízku k komunitu (</a:t>
            </a:r>
            <a:r>
              <a:rPr lang="sk-SK" dirty="0" err="1" smtClean="0"/>
              <a:t>learning</a:t>
            </a:r>
            <a:r>
              <a:rPr lang="sk-SK" dirty="0" smtClean="0"/>
              <a:t> by </a:t>
            </a:r>
            <a:r>
              <a:rPr lang="sk-SK" dirty="0" err="1" smtClean="0"/>
              <a:t>making</a:t>
            </a:r>
            <a:r>
              <a:rPr lang="sk-SK" dirty="0" smtClean="0"/>
              <a:t>)</a:t>
            </a:r>
          </a:p>
          <a:p>
            <a:r>
              <a:rPr lang="sk-SK" dirty="0" smtClean="0"/>
              <a:t>Atraktivita – zaujímavé typy projektov, vstupy a výstupy, knižnica s pútavými obrázkami a zvukmi</a:t>
            </a:r>
          </a:p>
          <a:p>
            <a:r>
              <a:rPr lang="sk-SK" dirty="0" smtClean="0"/>
              <a:t>Príjemná práca – eliminácia </a:t>
            </a:r>
            <a:r>
              <a:rPr lang="sk-SK" dirty="0" err="1" smtClean="0"/>
              <a:t>syntakt</a:t>
            </a:r>
            <a:r>
              <a:rPr lang="sk-SK" dirty="0" smtClean="0"/>
              <a:t>. chýb, oprava programu aj počas behu</a:t>
            </a:r>
          </a:p>
          <a:p>
            <a:r>
              <a:rPr lang="sk-SK" dirty="0" smtClean="0"/>
              <a:t>Sociálny aspekt – študovanie, komentovanie, </a:t>
            </a:r>
            <a:r>
              <a:rPr lang="sk-SK" dirty="0" err="1" smtClean="0"/>
              <a:t>remixovanie</a:t>
            </a:r>
            <a:r>
              <a:rPr lang="sk-SK" dirty="0" smtClean="0"/>
              <a:t>, publikovanie ... štúdiá, virtuálne triedy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3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Programovací jazyk </a:t>
            </a:r>
            <a:r>
              <a:rPr lang="sk-SK" dirty="0" err="1" smtClean="0"/>
              <a:t>Scratch</a:t>
            </a:r>
            <a:r>
              <a:rPr lang="sk-SK" dirty="0" smtClean="0"/>
              <a:t> – čo dokáže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Pohybovať postavami a meniť ich vzhľad (kostýmy)</a:t>
            </a:r>
          </a:p>
          <a:p>
            <a:r>
              <a:rPr lang="sk-SK" dirty="0"/>
              <a:t>Prehrávať zvuky a tóny</a:t>
            </a:r>
          </a:p>
          <a:p>
            <a:r>
              <a:rPr lang="sk-SK" dirty="0" smtClean="0"/>
              <a:t>Vytvárať </a:t>
            </a:r>
            <a:r>
              <a:rPr lang="sk-SK" dirty="0" err="1" smtClean="0"/>
              <a:t>animcie</a:t>
            </a:r>
            <a:endParaRPr lang="sk-SK" dirty="0" smtClean="0"/>
          </a:p>
          <a:p>
            <a:r>
              <a:rPr lang="sk-SK" dirty="0" smtClean="0"/>
              <a:t>Kresliť </a:t>
            </a:r>
            <a:r>
              <a:rPr lang="sk-SK" dirty="0"/>
              <a:t>obrázky</a:t>
            </a:r>
          </a:p>
          <a:p>
            <a:r>
              <a:rPr lang="sk-SK" dirty="0" smtClean="0"/>
              <a:t>Počítať</a:t>
            </a:r>
          </a:p>
          <a:p>
            <a:r>
              <a:rPr lang="sk-SK" dirty="0" smtClean="0"/>
              <a:t>...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>
                <a:hlinkClick r:id="rId2"/>
              </a:rPr>
              <a:t>https://scratch.mit.edu</a:t>
            </a:r>
            <a:r>
              <a:rPr lang="sk-SK" dirty="0" smtClean="0">
                <a:hlinkClick r:id="rId2"/>
              </a:rPr>
              <a:t>/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63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 smtClean="0"/>
              <a:t>Scratch</a:t>
            </a:r>
            <a:r>
              <a:rPr lang="sk-SK" dirty="0" smtClean="0"/>
              <a:t> – štatistika (1)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Stav k 5. 11. 2019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493956" cy="29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dirty="0" err="1"/>
              <a:t>Scratch</a:t>
            </a:r>
            <a:r>
              <a:rPr lang="sk-SK" dirty="0"/>
              <a:t> – štatistika </a:t>
            </a:r>
            <a:r>
              <a:rPr lang="sk-SK" dirty="0" smtClean="0"/>
              <a:t>(2)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5037"/>
            <a:ext cx="8132064" cy="538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68247" cy="1325563"/>
          </a:xfrm>
        </p:spPr>
        <p:txBody>
          <a:bodyPr/>
          <a:lstStyle/>
          <a:p>
            <a:r>
              <a:rPr lang="sk-SK" dirty="0" smtClean="0"/>
              <a:t>Programovací jazyk </a:t>
            </a:r>
            <a:r>
              <a:rPr lang="sk-SK" dirty="0" err="1" smtClean="0"/>
              <a:t>Scratch</a:t>
            </a:r>
            <a:r>
              <a:rPr lang="sk-SK" dirty="0" smtClean="0"/>
              <a:t> – ukážky programov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Kresba (</a:t>
            </a:r>
            <a:r>
              <a:rPr lang="sk-SK" dirty="0">
                <a:hlinkClick r:id="rId2"/>
              </a:rPr>
              <a:t>Kvet</a:t>
            </a:r>
            <a:r>
              <a:rPr lang="sk-SK" dirty="0"/>
              <a:t>, </a:t>
            </a:r>
            <a:r>
              <a:rPr lang="sk-SK" dirty="0">
                <a:hlinkClick r:id="rId3"/>
              </a:rPr>
              <a:t>Stromček</a:t>
            </a:r>
            <a:r>
              <a:rPr lang="sk-SK" dirty="0"/>
              <a:t>)</a:t>
            </a:r>
          </a:p>
          <a:p>
            <a:r>
              <a:rPr lang="sk-SK" dirty="0"/>
              <a:t>Učebná pomôcka (</a:t>
            </a:r>
            <a:r>
              <a:rPr lang="sk-SK" dirty="0">
                <a:hlinkClick r:id="rId4"/>
              </a:rPr>
              <a:t>Periférie počítača – didaktický test</a:t>
            </a:r>
            <a:r>
              <a:rPr lang="sk-SK" dirty="0"/>
              <a:t>)</a:t>
            </a:r>
          </a:p>
          <a:p>
            <a:r>
              <a:rPr lang="sk-SK" dirty="0"/>
              <a:t>Skladba  (</a:t>
            </a:r>
            <a:r>
              <a:rPr lang="sk-SK" dirty="0">
                <a:hlinkClick r:id="rId5"/>
              </a:rPr>
              <a:t>Moja </a:t>
            </a:r>
            <a:r>
              <a:rPr lang="sk-SK" dirty="0" err="1">
                <a:hlinkClick r:id="rId5"/>
              </a:rPr>
              <a:t>tokáta</a:t>
            </a:r>
            <a:r>
              <a:rPr lang="sk-SK" dirty="0"/>
              <a:t>, </a:t>
            </a:r>
            <a:r>
              <a:rPr lang="sk-SK" dirty="0" err="1">
                <a:hlinkClick r:id="rId6"/>
              </a:rPr>
              <a:t>Karaoke</a:t>
            </a:r>
            <a:r>
              <a:rPr lang="sk-SK" dirty="0"/>
              <a:t>)</a:t>
            </a:r>
          </a:p>
          <a:p>
            <a:r>
              <a:rPr lang="sk-SK" dirty="0"/>
              <a:t>Hra (</a:t>
            </a:r>
            <a:r>
              <a:rPr lang="sk-SK" dirty="0">
                <a:hlinkClick r:id="rId7"/>
              </a:rPr>
              <a:t>Nájdi kocúra</a:t>
            </a:r>
            <a:r>
              <a:rPr lang="sk-SK" dirty="0"/>
              <a:t>, </a:t>
            </a:r>
            <a:r>
              <a:rPr lang="sk-SK" dirty="0">
                <a:hlinkClick r:id="rId8"/>
              </a:rPr>
              <a:t>Uhádnem číslo</a:t>
            </a:r>
            <a:r>
              <a:rPr lang="sk-SK" dirty="0"/>
              <a:t>, </a:t>
            </a:r>
            <a:r>
              <a:rPr lang="sk-SK" dirty="0">
                <a:hlinkClick r:id="rId9"/>
              </a:rPr>
              <a:t>Uhádnem kartu</a:t>
            </a:r>
            <a:r>
              <a:rPr lang="sk-SK" dirty="0"/>
              <a:t>) </a:t>
            </a:r>
          </a:p>
          <a:p>
            <a:r>
              <a:rPr lang="sk-SK" dirty="0" smtClean="0"/>
              <a:t>Vtip (</a:t>
            </a:r>
            <a:r>
              <a:rPr lang="sk-SK" dirty="0" smtClean="0">
                <a:hlinkClick r:id="rId10"/>
              </a:rPr>
              <a:t>O </a:t>
            </a:r>
            <a:r>
              <a:rPr lang="sk-SK" dirty="0" err="1" smtClean="0">
                <a:hlinkClick r:id="rId10"/>
              </a:rPr>
              <a:t>enteritíde</a:t>
            </a:r>
            <a:r>
              <a:rPr lang="sk-SK" dirty="0" smtClean="0"/>
              <a:t>)</a:t>
            </a:r>
          </a:p>
          <a:p>
            <a:r>
              <a:rPr lang="sk-SK" dirty="0" smtClean="0"/>
              <a:t>Multimediálna pohľadnica (</a:t>
            </a:r>
            <a:r>
              <a:rPr lang="sk-SK" dirty="0" smtClean="0">
                <a:hlinkClick r:id="rId11"/>
              </a:rPr>
              <a:t>Vianočný pozdrav</a:t>
            </a:r>
            <a:r>
              <a:rPr lang="sk-SK" dirty="0" smtClean="0"/>
              <a:t>)</a:t>
            </a:r>
          </a:p>
        </p:txBody>
      </p:sp>
      <p:pic>
        <p:nvPicPr>
          <p:cNvPr id="4" name="Picture 3" descr="C:\Documents and Settings\Snajder\Plocha\lisiak.gi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475077" y="1825625"/>
            <a:ext cx="2102636" cy="219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8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" y="190333"/>
            <a:ext cx="12192627" cy="64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7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239812" cy="65024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437120" y="1843713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s</a:t>
            </a:r>
            <a:r>
              <a:rPr lang="sk-SK" sz="2800" b="1" dirty="0" smtClean="0">
                <a:solidFill>
                  <a:srgbClr val="FF0000"/>
                </a:solidFill>
              </a:rPr>
              <a:t>céna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88862" y="1833553"/>
            <a:ext cx="2687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skupiny príkazov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177480" y="1843713"/>
            <a:ext cx="360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skripty postavy (scény)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9052560" y="4155440"/>
            <a:ext cx="134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p</a:t>
            </a:r>
            <a:r>
              <a:rPr lang="sk-SK" sz="2800" b="1" dirty="0" smtClean="0">
                <a:solidFill>
                  <a:srgbClr val="FF0000"/>
                </a:solidFill>
              </a:rPr>
              <a:t>ostava</a:t>
            </a:r>
            <a:endParaRPr lang="sk-S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3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Vianočný pozdrav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005" y="1401879"/>
            <a:ext cx="5754995" cy="4351338"/>
          </a:xfrm>
          <a:prstGeom prst="rect">
            <a:avLst/>
          </a:prstGeom>
        </p:spPr>
      </p:pic>
      <p:pic>
        <p:nvPicPr>
          <p:cNvPr id="5" name="Obrázok 4"/>
          <p:cNvPicPr/>
          <p:nvPr/>
        </p:nvPicPr>
        <p:blipFill>
          <a:blip r:embed="rId3"/>
          <a:stretch>
            <a:fillRect/>
          </a:stretch>
        </p:blipFill>
        <p:spPr>
          <a:xfrm>
            <a:off x="7080757" y="1295072"/>
            <a:ext cx="4996015" cy="3994615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46814" y="5088965"/>
            <a:ext cx="4190071" cy="17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601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499</Words>
  <Application>Microsoft Office PowerPoint</Application>
  <PresentationFormat>Širokouhlá</PresentationFormat>
  <Paragraphs>88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Motív balíka Office</vt:lpstr>
      <vt:lpstr>Cloudové programovacie prostredia</vt:lpstr>
      <vt:lpstr>Konštruktivistické edukačné prostredia</vt:lpstr>
      <vt:lpstr>Programovací jazyk Scratch – čo dokáže</vt:lpstr>
      <vt:lpstr> Scratch – štatistika (1)</vt:lpstr>
      <vt:lpstr> Scratch – štatistika (2)</vt:lpstr>
      <vt:lpstr>Programovací jazyk Scratch – ukážky programov</vt:lpstr>
      <vt:lpstr>Prezentácia programu PowerPoint</vt:lpstr>
      <vt:lpstr>Prezentácia programu PowerPoint</vt:lpstr>
      <vt:lpstr>Vianočný pozdrav</vt:lpstr>
      <vt:lpstr>Vykreslenie farebného kvetu</vt:lpstr>
      <vt:lpstr> Scratch – špecifiká</vt:lpstr>
      <vt:lpstr> Scratch – obmedzenia</vt:lpstr>
      <vt:lpstr>  Diskusia</vt:lpstr>
      <vt:lpstr>MIT App Inventor</vt:lpstr>
      <vt:lpstr>Prekladač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Algoritmy a programovanie</dc:title>
  <dc:creator>doc. RNDr. Ľubomír Šnajder PhD.</dc:creator>
  <cp:lastModifiedBy>Snajder</cp:lastModifiedBy>
  <cp:revision>57</cp:revision>
  <dcterms:created xsi:type="dcterms:W3CDTF">2019-09-15T21:12:21Z</dcterms:created>
  <dcterms:modified xsi:type="dcterms:W3CDTF">2019-11-07T23:13:59Z</dcterms:modified>
</cp:coreProperties>
</file>