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79" r:id="rId2"/>
    <p:sldId id="258" r:id="rId3"/>
    <p:sldId id="257" r:id="rId4"/>
    <p:sldId id="259" r:id="rId5"/>
    <p:sldId id="260" r:id="rId6"/>
    <p:sldId id="261" r:id="rId7"/>
    <p:sldId id="277" r:id="rId8"/>
    <p:sldId id="262" r:id="rId9"/>
    <p:sldId id="263" r:id="rId10"/>
    <p:sldId id="271" r:id="rId11"/>
    <p:sldId id="264" r:id="rId12"/>
    <p:sldId id="272" r:id="rId13"/>
    <p:sldId id="265" r:id="rId14"/>
    <p:sldId id="266" r:id="rId15"/>
    <p:sldId id="273" r:id="rId16"/>
    <p:sldId id="267" r:id="rId17"/>
    <p:sldId id="274" r:id="rId18"/>
    <p:sldId id="268" r:id="rId19"/>
    <p:sldId id="269" r:id="rId20"/>
    <p:sldId id="275" r:id="rId21"/>
    <p:sldId id="270" r:id="rId22"/>
    <p:sldId id="278" r:id="rId23"/>
    <p:sldId id="276" r:id="rId2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 autoAdjust="0"/>
  </p:normalViewPr>
  <p:slideViewPr>
    <p:cSldViewPr snapToGrid="0">
      <p:cViewPr varScale="1">
        <p:scale>
          <a:sx n="100" d="100"/>
          <a:sy n="100" d="100"/>
        </p:scale>
        <p:origin x="72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9B107-F3C8-407A-AF31-F05BCD8D3638}" type="datetimeFigureOut">
              <a:rPr lang="sk-SK" smtClean="0"/>
              <a:pPr/>
              <a:t>17.10.2019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214A7-7E8F-4F11-B275-5CA3A0F5586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42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14A7-7E8F-4F11-B275-5CA3A0F55863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1644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Zdôraznite, že cieľom nie je jazyk </a:t>
            </a:r>
            <a:r>
              <a:rPr lang="sk-SK" dirty="0" err="1" smtClean="0"/>
              <a:t>Python</a:t>
            </a:r>
            <a:r>
              <a:rPr lang="sk-SK" dirty="0" smtClean="0"/>
              <a:t> ale riešenie problémom</a:t>
            </a:r>
            <a:r>
              <a:rPr lang="sk-SK" baseline="0" dirty="0" smtClean="0"/>
              <a:t> využitím programovania. Samozrejme, že žiaci si prehĺbia svoje poznatky z jazyka, ale primárne ide o riešenie problémov.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14A7-7E8F-4F11-B275-5CA3A0F55863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8095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Odrážky definujú oblasti. Každá z nich obsahuje ešte samostatné kapitoly.</a:t>
            </a:r>
          </a:p>
          <a:p>
            <a:r>
              <a:rPr lang="sk-SK" dirty="0" smtClean="0"/>
              <a:t>Tabuľka mapuje obsah na jednotlivé kapitoly. Na základe tabuľky sa dajú vybrať tie kapitoly, ktoré sa do výučby zaradia (kontrola </a:t>
            </a:r>
            <a:r>
              <a:rPr lang="sk-SK" dirty="0" err="1" smtClean="0"/>
              <a:t>prerekvizít</a:t>
            </a:r>
            <a:r>
              <a:rPr lang="sk-SK" dirty="0" smtClean="0"/>
              <a:t>).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14A7-7E8F-4F11-B275-5CA3A0F55863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4745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Kapitoly označené červeným sú zaradené do obsahu vzdelávania.</a:t>
            </a:r>
          </a:p>
          <a:p>
            <a:r>
              <a:rPr lang="sk-SK" dirty="0" smtClean="0"/>
              <a:t>Predpokladáme, že účastníci</a:t>
            </a:r>
            <a:r>
              <a:rPr lang="sk-SK" baseline="0" dirty="0" smtClean="0"/>
              <a:t> vzdelávania sú učiteľmi informatiky. Nebudeme ich učiť programovať. V úvodnej kapitole sa zameriame na jazyk </a:t>
            </a:r>
            <a:r>
              <a:rPr lang="sk-SK" baseline="0" dirty="0" err="1" smtClean="0"/>
              <a:t>Python</a:t>
            </a:r>
            <a:r>
              <a:rPr lang="sk-SK" baseline="0" dirty="0" smtClean="0"/>
              <a:t> a jeho odlišné aspekty od iných programovacích jazykov.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14A7-7E8F-4F11-B275-5CA3A0F55863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8091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V závislosti od času</a:t>
            </a:r>
            <a:r>
              <a:rPr lang="sk-SK" baseline="0" dirty="0" smtClean="0"/>
              <a:t> môžete spustiť motivačné video aplikácie simulujúcej horenie lesa.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14A7-7E8F-4F11-B275-5CA3A0F55863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2990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Zdôraznite</a:t>
            </a:r>
            <a:r>
              <a:rPr lang="sk-SK" baseline="0" dirty="0" smtClean="0"/>
              <a:t> frekventantom výhody a nevýhody jednotlivých možností.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14A7-7E8F-4F11-B275-5CA3A0F55863}" type="slidenum">
              <a:rPr lang="sk-SK" smtClean="0"/>
              <a:pPr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1825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17.10.2019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694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17.10.2019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273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17.10.2019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888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990" y="365126"/>
            <a:ext cx="5363359" cy="1325563"/>
          </a:xfrm>
          <a:prstGeom prst="rect">
            <a:avLst/>
          </a:prstGeom>
        </p:spPr>
        <p:txBody>
          <a:bodyPr/>
          <a:lstStyle/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17.10.2019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519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17.10.2019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554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17.10.2019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493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17.10.2019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24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17.10.2019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69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17.10.2019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875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17.10.2019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230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17.10.2019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692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3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orenie%20lesa.mp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497D31C0-2E34-4E83-B3AE-F06C610AD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009" y="3491017"/>
            <a:ext cx="7772400" cy="890331"/>
          </a:xfrm>
        </p:spPr>
        <p:txBody>
          <a:bodyPr/>
          <a:lstStyle/>
          <a:p>
            <a:r>
              <a:rPr lang="sk-SK" sz="4000" dirty="0"/>
              <a:t>Riešenie problémov a programovanie </a:t>
            </a:r>
            <a:r>
              <a:rPr lang="sk-SK" sz="3200" dirty="0"/>
              <a:t>Koncepcia výučby predmetu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EDE5F767-E0BC-4DC4-89E8-81993560B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9181" y="4899969"/>
            <a:ext cx="7238228" cy="381000"/>
          </a:xfrm>
        </p:spPr>
        <p:txBody>
          <a:bodyPr/>
          <a:lstStyle/>
          <a:p>
            <a:pPr algn="r"/>
            <a:r>
              <a:rPr lang="sk-SK" sz="1800" dirty="0"/>
              <a:t>Ján Guniš , Ľubomír </a:t>
            </a:r>
            <a:r>
              <a:rPr lang="sk-SK" sz="1800" dirty="0" err="1"/>
              <a:t>Šnajder</a:t>
            </a:r>
            <a:r>
              <a:rPr lang="sk-SK" sz="1800" dirty="0"/>
              <a:t>, UPJŠ v </a:t>
            </a:r>
            <a:r>
              <a:rPr lang="sk-SK" sz="1800" dirty="0" smtClean="0"/>
              <a:t>Košiciach</a:t>
            </a:r>
            <a:br>
              <a:rPr lang="sk-SK" sz="1800" dirty="0" smtClean="0"/>
            </a:br>
            <a:r>
              <a:rPr lang="sk-SK" sz="1800" dirty="0" smtClean="0"/>
              <a:t>Viera </a:t>
            </a:r>
            <a:r>
              <a:rPr lang="sk-SK" sz="1800" dirty="0" err="1"/>
              <a:t>Michaličková</a:t>
            </a:r>
            <a:r>
              <a:rPr lang="sk-SK" sz="1800" dirty="0"/>
              <a:t>, Martin </a:t>
            </a:r>
            <a:r>
              <a:rPr lang="sk-SK" sz="1800" dirty="0" err="1"/>
              <a:t>Cápay</a:t>
            </a:r>
            <a:r>
              <a:rPr lang="sk-SK" sz="1800" dirty="0"/>
              <a:t>, UKF v Nitre</a:t>
            </a:r>
          </a:p>
        </p:txBody>
      </p:sp>
    </p:spTree>
    <p:extLst>
      <p:ext uri="{BB962C8B-B14F-4D97-AF65-F5344CB8AC3E}">
        <p14:creationId xmlns:p14="http://schemas.microsoft.com/office/powerpoint/2010/main" val="79684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5. Hra </a:t>
            </a:r>
            <a:r>
              <a:rPr lang="sk-SK" sz="2400" dirty="0">
                <a:solidFill>
                  <a:srgbClr val="FF0000"/>
                </a:solidFill>
              </a:rPr>
              <a:t>Život alebo každý sám za </a:t>
            </a:r>
            <a:r>
              <a:rPr lang="sk-SK" sz="2400" dirty="0" smtClean="0">
                <a:solidFill>
                  <a:srgbClr val="FF0000"/>
                </a:solidFill>
              </a:rPr>
              <a:t>seba</a:t>
            </a:r>
            <a:r>
              <a:rPr lang="sk-SK" sz="2400" dirty="0" smtClean="0"/>
              <a:t> (3h)</a:t>
            </a:r>
          </a:p>
          <a:p>
            <a:pPr lvl="1"/>
            <a:r>
              <a:rPr lang="sk-SK" sz="2000" dirty="0"/>
              <a:t>Úvod do OOP.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Objektová implementácia doskovej </a:t>
            </a:r>
            <a:r>
              <a:rPr lang="sk-SK" sz="2000" dirty="0" err="1" smtClean="0"/>
              <a:t>Conwayovej</a:t>
            </a:r>
            <a:r>
              <a:rPr lang="sk-SK" sz="2000" dirty="0" smtClean="0"/>
              <a:t> hry Game of </a:t>
            </a:r>
            <a:r>
              <a:rPr lang="sk-SK" sz="2000" dirty="0" err="1" smtClean="0"/>
              <a:t>Life</a:t>
            </a:r>
            <a:r>
              <a:rPr lang="sk-SK" sz="2000" dirty="0" smtClean="0"/>
              <a:t>. </a:t>
            </a:r>
          </a:p>
          <a:p>
            <a:pPr marL="0" indent="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6. Ako horí les</a:t>
            </a:r>
            <a:r>
              <a:rPr lang="sk-SK" sz="2400" dirty="0" smtClean="0"/>
              <a:t> (4h)</a:t>
            </a:r>
            <a:endParaRPr lang="sk-SK" sz="2400" dirty="0"/>
          </a:p>
          <a:p>
            <a:pPr lvl="1"/>
            <a:r>
              <a:rPr lang="sk-SK" sz="2000" dirty="0"/>
              <a:t>Jednoduchý celulárny automat –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simulačný </a:t>
            </a:r>
            <a:r>
              <a:rPr lang="sk-SK" sz="2000" dirty="0"/>
              <a:t>model šírenia sa požiaru v lese.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Objektová </a:t>
            </a:r>
            <a:r>
              <a:rPr lang="sk-SK" sz="2000" dirty="0"/>
              <a:t>implementácia.</a:t>
            </a:r>
          </a:p>
          <a:p>
            <a:endParaRPr lang="sk-SK" sz="2400" dirty="0"/>
          </a:p>
        </p:txBody>
      </p:sp>
      <p:pic>
        <p:nvPicPr>
          <p:cNvPr id="4" name="Obrázok 3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7141" y="2913543"/>
            <a:ext cx="1878941" cy="2367980"/>
          </a:xfrm>
          <a:prstGeom prst="rect">
            <a:avLst/>
          </a:prstGeom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751826" y="365126"/>
            <a:ext cx="6495691" cy="1325563"/>
          </a:xfrm>
        </p:spPr>
        <p:txBody>
          <a:bodyPr/>
          <a:lstStyle/>
          <a:p>
            <a:r>
              <a:rPr lang="sk-SK" sz="1000" dirty="0" smtClean="0"/>
              <a:t/>
            </a:r>
            <a:br>
              <a:rPr lang="sk-SK" sz="1000" dirty="0" smtClean="0"/>
            </a:br>
            <a:r>
              <a:rPr lang="sk-SK" dirty="0" smtClean="0"/>
              <a:t>Modelovanie </a:t>
            </a:r>
            <a:r>
              <a:rPr lang="sk-SK" dirty="0"/>
              <a:t>a </a:t>
            </a:r>
            <a:r>
              <a:rPr lang="sk-SK" dirty="0" smtClean="0"/>
              <a:t>simulácie (2)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7364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7. Genetické algoritmy</a:t>
            </a:r>
            <a:r>
              <a:rPr lang="sk-SK" sz="2400" dirty="0" smtClean="0"/>
              <a:t> (2h)</a:t>
            </a:r>
            <a:endParaRPr lang="sk-SK" sz="2400" dirty="0"/>
          </a:p>
          <a:p>
            <a:pPr lvl="1"/>
            <a:r>
              <a:rPr lang="sk-SK" sz="2000" dirty="0"/>
              <a:t>Využitie genetických algoritmov pri jednoduchých optimalizačných problémoch.</a:t>
            </a:r>
          </a:p>
          <a:p>
            <a:pPr marL="0" indent="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8. Chcem </a:t>
            </a:r>
            <a:r>
              <a:rPr lang="sk-SK" sz="2400" dirty="0">
                <a:solidFill>
                  <a:srgbClr val="FF0000"/>
                </a:solidFill>
              </a:rPr>
              <a:t>byť ako </a:t>
            </a:r>
            <a:r>
              <a:rPr lang="sk-SK" sz="2400" dirty="0" smtClean="0">
                <a:solidFill>
                  <a:srgbClr val="FF0000"/>
                </a:solidFill>
              </a:rPr>
              <a:t>Mozart</a:t>
            </a:r>
            <a:r>
              <a:rPr lang="sk-SK" sz="2400" dirty="0" smtClean="0"/>
              <a:t> (2h)</a:t>
            </a:r>
            <a:endParaRPr lang="sk-SK" sz="2400" dirty="0"/>
          </a:p>
          <a:p>
            <a:pPr lvl="1"/>
            <a:r>
              <a:rPr lang="sk-SK" sz="2000" dirty="0"/>
              <a:t>Simulácia hry, ktorú údajne vytvoril sám Mozart. Návrh aplikácie, v ktorej hráč s využitím náhody vytvorí počúvateľné hudobné dielo znejúce „</a:t>
            </a:r>
            <a:r>
              <a:rPr lang="sk-SK" sz="2000" dirty="0" err="1"/>
              <a:t>mozartovsky</a:t>
            </a:r>
            <a:r>
              <a:rPr lang="sk-SK" sz="2000" dirty="0" smtClean="0"/>
              <a:t>“.</a:t>
            </a:r>
            <a:endParaRPr lang="sk-SK" sz="2000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751826" y="365126"/>
            <a:ext cx="6495691" cy="1325563"/>
          </a:xfrm>
        </p:spPr>
        <p:txBody>
          <a:bodyPr/>
          <a:lstStyle/>
          <a:p>
            <a:r>
              <a:rPr lang="sk-SK" sz="1000" dirty="0" smtClean="0"/>
              <a:t/>
            </a:r>
            <a:br>
              <a:rPr lang="sk-SK" sz="1000" dirty="0" smtClean="0"/>
            </a:br>
            <a:r>
              <a:rPr lang="sk-SK" dirty="0" smtClean="0"/>
              <a:t>Modelovanie </a:t>
            </a:r>
            <a:r>
              <a:rPr lang="sk-SK" dirty="0"/>
              <a:t>a </a:t>
            </a:r>
            <a:r>
              <a:rPr lang="sk-SK" dirty="0" smtClean="0"/>
              <a:t>simulácie (3)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3331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9. Tvorba </a:t>
            </a:r>
            <a:r>
              <a:rPr lang="sk-SK" sz="2400" dirty="0">
                <a:solidFill>
                  <a:srgbClr val="FF0000"/>
                </a:solidFill>
              </a:rPr>
              <a:t>a spracovanie </a:t>
            </a:r>
            <a:r>
              <a:rPr lang="sk-SK" sz="2400" dirty="0" smtClean="0">
                <a:solidFill>
                  <a:srgbClr val="FF0000"/>
                </a:solidFill>
              </a:rPr>
              <a:t>zvukov</a:t>
            </a:r>
            <a:r>
              <a:rPr lang="sk-SK" sz="2400" dirty="0" smtClean="0"/>
              <a:t> (2h)</a:t>
            </a:r>
            <a:endParaRPr lang="sk-SK" sz="2400" dirty="0"/>
          </a:p>
          <a:p>
            <a:pPr lvl="1"/>
            <a:r>
              <a:rPr lang="sk-SK" sz="2000" dirty="0"/>
              <a:t>Generovanie tónov a akordov, prehrávanie zvukových súborov, zvukové efekty.</a:t>
            </a:r>
          </a:p>
          <a:p>
            <a:pPr marL="0" indent="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10. Špecifiká </a:t>
            </a:r>
            <a:r>
              <a:rPr lang="sk-SK" sz="2400" dirty="0" err="1">
                <a:solidFill>
                  <a:srgbClr val="FF0000"/>
                </a:solidFill>
              </a:rPr>
              <a:t>floating</a:t>
            </a:r>
            <a:r>
              <a:rPr lang="sk-SK" sz="2400" dirty="0">
                <a:solidFill>
                  <a:srgbClr val="FF0000"/>
                </a:solidFill>
              </a:rPr>
              <a:t> point </a:t>
            </a:r>
            <a:r>
              <a:rPr lang="sk-SK" sz="2400" dirty="0" smtClean="0">
                <a:solidFill>
                  <a:srgbClr val="FF0000"/>
                </a:solidFill>
              </a:rPr>
              <a:t>aritmetiky</a:t>
            </a:r>
            <a:r>
              <a:rPr lang="sk-SK" sz="2400" dirty="0" smtClean="0"/>
              <a:t> (4h)</a:t>
            </a:r>
            <a:endParaRPr lang="sk-SK" sz="2400" dirty="0"/>
          </a:p>
          <a:p>
            <a:pPr lvl="1"/>
            <a:r>
              <a:rPr lang="sk-SK" sz="2000" dirty="0"/>
              <a:t>Špecifiká číselného dátového typu </a:t>
            </a:r>
            <a:r>
              <a:rPr lang="sk-SK" sz="2000" dirty="0" err="1" smtClean="0"/>
              <a:t>float</a:t>
            </a:r>
            <a:r>
              <a:rPr lang="sk-SK" sz="2000" dirty="0" smtClean="0"/>
              <a:t>. Principiálna </a:t>
            </a:r>
            <a:r>
              <a:rPr lang="sk-SK" sz="2000" dirty="0"/>
              <a:t>nepresnosť pri numerickom prístupe k riešeniu problémov. Problémy spôsobené nepresnosťou počítačovej aritmetiky.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751826" y="365126"/>
            <a:ext cx="6495691" cy="1325563"/>
          </a:xfrm>
        </p:spPr>
        <p:txBody>
          <a:bodyPr/>
          <a:lstStyle/>
          <a:p>
            <a:r>
              <a:rPr lang="sk-SK" sz="1000" dirty="0" smtClean="0"/>
              <a:t/>
            </a:r>
            <a:br>
              <a:rPr lang="sk-SK" sz="1000" dirty="0" smtClean="0"/>
            </a:br>
            <a:r>
              <a:rPr lang="sk-SK" dirty="0" smtClean="0"/>
              <a:t>Modelovanie </a:t>
            </a:r>
            <a:r>
              <a:rPr lang="sk-SK" dirty="0"/>
              <a:t>a </a:t>
            </a:r>
            <a:r>
              <a:rPr lang="sk-SK" dirty="0" smtClean="0"/>
              <a:t>simulácie (4)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628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1000" dirty="0" smtClean="0"/>
              <a:t/>
            </a:r>
            <a:br>
              <a:rPr lang="sk-SK" sz="1000" dirty="0" smtClean="0"/>
            </a:br>
            <a:r>
              <a:rPr lang="sk-SK" dirty="0" smtClean="0"/>
              <a:t>Kódy </a:t>
            </a:r>
            <a:r>
              <a:rPr lang="sk-SK" dirty="0"/>
              <a:t>a šifry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11. Šifry </a:t>
            </a:r>
            <a:r>
              <a:rPr lang="sk-SK" sz="2400" dirty="0">
                <a:solidFill>
                  <a:srgbClr val="FF0000"/>
                </a:solidFill>
              </a:rPr>
              <a:t>a tajné </a:t>
            </a:r>
            <a:r>
              <a:rPr lang="sk-SK" sz="2400" dirty="0" smtClean="0">
                <a:solidFill>
                  <a:srgbClr val="FF0000"/>
                </a:solidFill>
              </a:rPr>
              <a:t>správy</a:t>
            </a:r>
            <a:r>
              <a:rPr lang="sk-SK" sz="2400" dirty="0" smtClean="0"/>
              <a:t> (3h)</a:t>
            </a:r>
            <a:endParaRPr lang="sk-SK" sz="2400" dirty="0"/>
          </a:p>
          <a:p>
            <a:pPr lvl="1"/>
            <a:r>
              <a:rPr lang="sk-SK" sz="2000" dirty="0"/>
              <a:t>Substitučné </a:t>
            </a:r>
            <a:r>
              <a:rPr lang="sk-SK" sz="2000" dirty="0" smtClean="0"/>
              <a:t>šifrovanie. Analýza </a:t>
            </a:r>
            <a:r>
              <a:rPr lang="sk-SK" sz="2000" dirty="0"/>
              <a:t>a implementácia šifier: Cézarova šifra, </a:t>
            </a:r>
            <a:r>
              <a:rPr lang="sk-SK" sz="2000" dirty="0" err="1"/>
              <a:t>Vigenèrova</a:t>
            </a:r>
            <a:r>
              <a:rPr lang="sk-SK" sz="2000" dirty="0"/>
              <a:t> šifra, </a:t>
            </a:r>
            <a:r>
              <a:rPr lang="sk-SK" sz="2000" dirty="0" err="1"/>
              <a:t>Vernamova</a:t>
            </a:r>
            <a:r>
              <a:rPr lang="sk-SK" sz="2000" dirty="0"/>
              <a:t> šifra</a:t>
            </a:r>
            <a:r>
              <a:rPr lang="sk-SK" sz="2000" dirty="0" smtClean="0"/>
              <a:t>. </a:t>
            </a:r>
            <a:r>
              <a:rPr lang="sk-SK" sz="2000" dirty="0" err="1" smtClean="0"/>
              <a:t>Kryptoanalýza</a:t>
            </a:r>
            <a:r>
              <a:rPr lang="sk-SK" sz="2000" dirty="0" smtClean="0"/>
              <a:t>.</a:t>
            </a:r>
            <a:endParaRPr lang="sk-SK" sz="2000" dirty="0"/>
          </a:p>
          <a:p>
            <a:pPr marL="0" indent="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12. </a:t>
            </a:r>
            <a:r>
              <a:rPr lang="sk-SK" sz="2400" dirty="0" err="1" smtClean="0">
                <a:solidFill>
                  <a:srgbClr val="FF0000"/>
                </a:solidFill>
              </a:rPr>
              <a:t>Šifrovačka</a:t>
            </a:r>
            <a:r>
              <a:rPr lang="sk-SK" sz="2400" dirty="0" smtClean="0"/>
              <a:t> (3h)</a:t>
            </a:r>
            <a:endParaRPr lang="sk-SK" sz="2400" dirty="0"/>
          </a:p>
          <a:p>
            <a:pPr lvl="1"/>
            <a:r>
              <a:rPr lang="sk-SK" sz="2000" dirty="0" smtClean="0"/>
              <a:t>Substitučné a transpozičné šifrovanie. </a:t>
            </a:r>
            <a:r>
              <a:rPr lang="sk-SK" sz="2000" dirty="0" err="1"/>
              <a:t>Polybiov</a:t>
            </a:r>
            <a:r>
              <a:rPr lang="sk-SK" sz="2000" dirty="0"/>
              <a:t> štvorec, </a:t>
            </a:r>
            <a:r>
              <a:rPr lang="sk-SK" sz="2000" dirty="0" err="1" smtClean="0"/>
              <a:t>Richelieuova</a:t>
            </a:r>
            <a:r>
              <a:rPr lang="sk-SK" sz="2000" dirty="0" smtClean="0"/>
              <a:t> šifru. Analýza šifier.</a:t>
            </a:r>
            <a:endParaRPr lang="sk-SK" sz="2000" dirty="0"/>
          </a:p>
          <a:p>
            <a:pPr marL="0" indent="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13. </a:t>
            </a:r>
            <a:r>
              <a:rPr lang="sk-SK" sz="2400" dirty="0" err="1" smtClean="0">
                <a:solidFill>
                  <a:srgbClr val="FF0000"/>
                </a:solidFill>
              </a:rPr>
              <a:t>Steganografia</a:t>
            </a:r>
            <a:r>
              <a:rPr lang="sk-SK" sz="2400" dirty="0" smtClean="0"/>
              <a:t> (2h)</a:t>
            </a:r>
            <a:endParaRPr lang="sk-SK" sz="2400" dirty="0"/>
          </a:p>
          <a:p>
            <a:pPr lvl="1"/>
            <a:r>
              <a:rPr lang="sk-SK" sz="2000" dirty="0"/>
              <a:t>Princíp </a:t>
            </a:r>
            <a:r>
              <a:rPr lang="sk-SK" sz="2000" dirty="0" err="1"/>
              <a:t>steganografie</a:t>
            </a:r>
            <a:r>
              <a:rPr lang="sk-SK" sz="2000" dirty="0"/>
              <a:t>. Schovávanie </a:t>
            </a:r>
            <a:r>
              <a:rPr lang="sk-SK" sz="2000" dirty="0" smtClean="0"/>
              <a:t>textových správ do textov a grafických informácií do obrázkov.</a:t>
            </a:r>
            <a:endParaRPr lang="sk-SK" sz="2000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62358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1000" dirty="0" smtClean="0"/>
              <a:t/>
            </a:r>
            <a:br>
              <a:rPr lang="sk-SK" sz="1000" dirty="0" smtClean="0"/>
            </a:br>
            <a:r>
              <a:rPr lang="pt-BR" dirty="0" smtClean="0"/>
              <a:t>Rekurzívne </a:t>
            </a:r>
            <a:r>
              <a:rPr lang="pt-BR" dirty="0"/>
              <a:t>algoritmy a grafové </a:t>
            </a:r>
            <a:r>
              <a:rPr lang="pt-BR" dirty="0" smtClean="0"/>
              <a:t>algoritmy</a:t>
            </a:r>
            <a:r>
              <a:rPr lang="sk-SK" dirty="0" smtClean="0"/>
              <a:t> (1)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14. </a:t>
            </a:r>
            <a:r>
              <a:rPr lang="sk-SK" sz="2400" dirty="0" err="1" smtClean="0">
                <a:solidFill>
                  <a:srgbClr val="FF0000"/>
                </a:solidFill>
              </a:rPr>
              <a:t>Rekurzia</a:t>
            </a:r>
            <a:r>
              <a:rPr lang="sk-SK" sz="2400" dirty="0" smtClean="0"/>
              <a:t> (4h)</a:t>
            </a:r>
            <a:endParaRPr lang="sk-SK" sz="2400" dirty="0"/>
          </a:p>
          <a:p>
            <a:pPr lvl="1"/>
            <a:r>
              <a:rPr lang="sk-SK" sz="2000" dirty="0" smtClean="0"/>
              <a:t>Úvod do </a:t>
            </a:r>
            <a:r>
              <a:rPr lang="sk-SK" sz="2000" dirty="0" err="1" smtClean="0"/>
              <a:t>rekurzie</a:t>
            </a:r>
            <a:r>
              <a:rPr lang="sk-SK" sz="2000" dirty="0" smtClean="0"/>
              <a:t>.</a:t>
            </a:r>
          </a:p>
          <a:p>
            <a:pPr lvl="1"/>
            <a:r>
              <a:rPr lang="sk-SK" sz="2000" dirty="0" smtClean="0"/>
              <a:t>Stratégia </a:t>
            </a:r>
            <a:r>
              <a:rPr lang="sk-SK" sz="2000" dirty="0"/>
              <a:t>rekurzívneho riešenia problémov.</a:t>
            </a:r>
          </a:p>
          <a:p>
            <a:pPr lvl="1"/>
            <a:r>
              <a:rPr lang="sk-SK" sz="2000" dirty="0" err="1"/>
              <a:t>Rekurzia</a:t>
            </a:r>
            <a:r>
              <a:rPr lang="sk-SK" sz="2000" dirty="0"/>
              <a:t> pri riešení problémov. </a:t>
            </a:r>
            <a:r>
              <a:rPr lang="sk-SK" sz="2000" dirty="0" smtClean="0"/>
              <a:t>Jednoduché rekurzívne algoritmy a rekurzívne obrázky (</a:t>
            </a:r>
            <a:r>
              <a:rPr lang="sk-SK" sz="2000" dirty="0" err="1" smtClean="0"/>
              <a:t>fraktály</a:t>
            </a:r>
            <a:r>
              <a:rPr lang="sk-SK" sz="2000" dirty="0" smtClean="0"/>
              <a:t>).</a:t>
            </a:r>
            <a:endParaRPr lang="sk-SK" sz="2000" dirty="0"/>
          </a:p>
          <a:p>
            <a:pPr marL="0" indent="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15</a:t>
            </a:r>
            <a:r>
              <a:rPr lang="sk-SK" sz="2400" dirty="0">
                <a:solidFill>
                  <a:srgbClr val="FF0000"/>
                </a:solidFill>
              </a:rPr>
              <a:t>. </a:t>
            </a:r>
            <a:r>
              <a:rPr lang="sk-SK" sz="2400" dirty="0" err="1">
                <a:solidFill>
                  <a:srgbClr val="FF0000"/>
                </a:solidFill>
              </a:rPr>
              <a:t>Backtracking</a:t>
            </a:r>
            <a:r>
              <a:rPr lang="sk-SK" sz="2400" dirty="0">
                <a:solidFill>
                  <a:srgbClr val="FF0000"/>
                </a:solidFill>
              </a:rPr>
              <a:t>: Hľadanie riešenia s možným návratom</a:t>
            </a:r>
            <a:r>
              <a:rPr lang="sk-SK" sz="2400" dirty="0" smtClean="0"/>
              <a:t> (3h)</a:t>
            </a:r>
            <a:endParaRPr lang="sk-SK" sz="2400" dirty="0"/>
          </a:p>
          <a:p>
            <a:pPr lvl="1"/>
            <a:r>
              <a:rPr lang="sk-SK" sz="2000" dirty="0"/>
              <a:t>Stratégia riešenia problémov prehľadávaním s návratom.</a:t>
            </a:r>
          </a:p>
          <a:p>
            <a:pPr lvl="1"/>
            <a:r>
              <a:rPr lang="sk-SK" sz="2000" dirty="0"/>
              <a:t>Rekurzívne algoritmy s možnosťou návratu: Prehľadávanie dvojrozmerného bludiska. Problém šachových </a:t>
            </a:r>
            <a:r>
              <a:rPr lang="sk-SK" sz="2000" dirty="0" smtClean="0"/>
              <a:t>dám.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94667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1000" dirty="0" smtClean="0"/>
              <a:t/>
            </a:r>
            <a:br>
              <a:rPr lang="sk-SK" sz="1000" dirty="0" smtClean="0"/>
            </a:br>
            <a:r>
              <a:rPr lang="pt-BR" dirty="0" smtClean="0"/>
              <a:t>Rekurzívne </a:t>
            </a:r>
            <a:r>
              <a:rPr lang="pt-BR" dirty="0"/>
              <a:t>algoritmy a grafové </a:t>
            </a:r>
            <a:r>
              <a:rPr lang="pt-BR" dirty="0" smtClean="0"/>
              <a:t>algoritmy</a:t>
            </a:r>
            <a:r>
              <a:rPr lang="sk-SK" dirty="0" smtClean="0"/>
              <a:t> (2)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16. Rozdeľme </a:t>
            </a:r>
            <a:r>
              <a:rPr lang="sk-SK" sz="2400" dirty="0">
                <a:solidFill>
                  <a:srgbClr val="FF0000"/>
                </a:solidFill>
              </a:rPr>
              <a:t>sa </a:t>
            </a:r>
            <a:r>
              <a:rPr lang="sk-SK" sz="2400" dirty="0" smtClean="0">
                <a:solidFill>
                  <a:srgbClr val="FF0000"/>
                </a:solidFill>
              </a:rPr>
              <a:t>spravodlivo</a:t>
            </a:r>
            <a:r>
              <a:rPr lang="sk-SK" sz="2400" dirty="0" smtClean="0"/>
              <a:t> (3h)</a:t>
            </a:r>
            <a:endParaRPr lang="sk-SK" sz="2400" dirty="0"/>
          </a:p>
          <a:p>
            <a:pPr lvl="1"/>
            <a:r>
              <a:rPr lang="sk-SK" sz="2000" dirty="0"/>
              <a:t>Problém rozdelenia </a:t>
            </a:r>
            <a:r>
              <a:rPr lang="sk-SK" sz="2000" dirty="0" smtClean="0"/>
              <a:t>tovarov.</a:t>
            </a:r>
          </a:p>
          <a:p>
            <a:pPr lvl="1"/>
            <a:r>
              <a:rPr lang="sk-SK" sz="2000" dirty="0" smtClean="0"/>
              <a:t>Stratégie </a:t>
            </a:r>
            <a:r>
              <a:rPr lang="sk-SK" sz="2000" dirty="0"/>
              <a:t>riešenia problémov hrubou </a:t>
            </a:r>
            <a:r>
              <a:rPr lang="sk-SK" sz="2000" dirty="0" smtClean="0"/>
              <a:t>silou a pažravé algoritmy.</a:t>
            </a:r>
            <a:endParaRPr lang="sk-SK" sz="2000" dirty="0"/>
          </a:p>
          <a:p>
            <a:pPr marL="0" indent="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17. Vzťahy </a:t>
            </a:r>
            <a:r>
              <a:rPr lang="sk-SK" sz="2400" dirty="0">
                <a:solidFill>
                  <a:srgbClr val="FF0000"/>
                </a:solidFill>
              </a:rPr>
              <a:t>v sociálnej sieti</a:t>
            </a:r>
            <a:r>
              <a:rPr lang="sk-SK" sz="2400" dirty="0"/>
              <a:t> </a:t>
            </a:r>
            <a:r>
              <a:rPr lang="sk-SK" sz="2400" dirty="0" smtClean="0"/>
              <a:t>(4h)</a:t>
            </a:r>
            <a:endParaRPr lang="sk-SK" sz="2400" dirty="0"/>
          </a:p>
          <a:p>
            <a:pPr lvl="1"/>
            <a:r>
              <a:rPr lang="sk-SK" sz="2000" dirty="0"/>
              <a:t>Reprezentácia sociálnej siete v neorientovanom a orientovanom grafe. Vlastnosti a prehľadávanie grafov.</a:t>
            </a:r>
          </a:p>
          <a:p>
            <a:pPr marL="0" indent="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18. </a:t>
            </a:r>
            <a:r>
              <a:rPr lang="sk-SK" sz="2400" dirty="0">
                <a:solidFill>
                  <a:srgbClr val="FF0000"/>
                </a:solidFill>
              </a:rPr>
              <a:t>Najkratšia cesta</a:t>
            </a:r>
            <a:r>
              <a:rPr lang="sk-SK" sz="2400" dirty="0"/>
              <a:t> </a:t>
            </a:r>
            <a:r>
              <a:rPr lang="sk-SK" sz="2400" dirty="0" smtClean="0"/>
              <a:t>(2h)</a:t>
            </a:r>
            <a:endParaRPr lang="sk-SK" sz="2400" dirty="0"/>
          </a:p>
          <a:p>
            <a:pPr lvl="1"/>
            <a:r>
              <a:rPr lang="sk-SK" sz="2000" dirty="0"/>
              <a:t>Problém nájdenia najkratšej cesty, implementácia hľadania najkratšej cesty v ohodnotenom grafe.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63199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1000" dirty="0" smtClean="0"/>
              <a:t/>
            </a:r>
            <a:br>
              <a:rPr lang="sk-SK" sz="1000" dirty="0" smtClean="0"/>
            </a:br>
            <a:r>
              <a:rPr lang="sk-SK" dirty="0" smtClean="0"/>
              <a:t>Štruktúrované dáta (1)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19. Ako </a:t>
            </a:r>
            <a:r>
              <a:rPr lang="sk-SK" sz="2400" dirty="0">
                <a:solidFill>
                  <a:srgbClr val="FF0000"/>
                </a:solidFill>
              </a:rPr>
              <a:t>odhaliť podvod pomocou </a:t>
            </a:r>
            <a:r>
              <a:rPr lang="sk-SK" sz="2400" dirty="0" smtClean="0">
                <a:solidFill>
                  <a:srgbClr val="FF0000"/>
                </a:solidFill>
              </a:rPr>
              <a:t>štatistiky (3h)</a:t>
            </a:r>
            <a:endParaRPr lang="sk-SK" sz="2400" dirty="0">
              <a:solidFill>
                <a:srgbClr val="FF0000"/>
              </a:solidFill>
            </a:endParaRPr>
          </a:p>
          <a:p>
            <a:pPr lvl="1"/>
            <a:r>
              <a:rPr lang="sk-SK" sz="2000" dirty="0" err="1"/>
              <a:t>Benfordov</a:t>
            </a:r>
            <a:r>
              <a:rPr lang="sk-SK" sz="2000" dirty="0"/>
              <a:t> zákon pre prirodzene vznikajúce množiny </a:t>
            </a:r>
            <a:r>
              <a:rPr lang="sk-SK" sz="2000" dirty="0" smtClean="0"/>
              <a:t>čísel. </a:t>
            </a:r>
          </a:p>
          <a:p>
            <a:pPr lvl="1"/>
            <a:r>
              <a:rPr lang="sk-SK" sz="2000" dirty="0" smtClean="0"/>
              <a:t>Verejné dáta a ich analýza.</a:t>
            </a:r>
          </a:p>
          <a:p>
            <a:pPr lvl="1"/>
            <a:r>
              <a:rPr lang="sk-SK" sz="2000" dirty="0" smtClean="0"/>
              <a:t>Možnosť </a:t>
            </a:r>
            <a:r>
              <a:rPr lang="sk-SK" sz="2000" dirty="0"/>
              <a:t>odhalenia falšovania verejných dát.</a:t>
            </a:r>
          </a:p>
          <a:p>
            <a:pPr marL="0" indent="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20. Programovanie obrázkov</a:t>
            </a:r>
            <a:r>
              <a:rPr lang="sk-SK" sz="2400" dirty="0" smtClean="0"/>
              <a:t> (3h)</a:t>
            </a:r>
            <a:endParaRPr lang="sk-SK" sz="2400" dirty="0"/>
          </a:p>
          <a:p>
            <a:pPr lvl="1"/>
            <a:r>
              <a:rPr lang="sk-SK" sz="2000" dirty="0" smtClean="0"/>
              <a:t>Otvorený formát SVG.</a:t>
            </a:r>
          </a:p>
          <a:p>
            <a:pPr lvl="1"/>
            <a:r>
              <a:rPr lang="sk-SK" sz="2000" dirty="0" smtClean="0"/>
              <a:t>Programovanie </a:t>
            </a:r>
            <a:r>
              <a:rPr lang="sk-SK" sz="2000" dirty="0"/>
              <a:t>vektorových obrázkov vo formáte SVG.</a:t>
            </a:r>
          </a:p>
          <a:p>
            <a:pPr marL="0" indent="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21. Analýza </a:t>
            </a:r>
            <a:r>
              <a:rPr lang="sk-SK" sz="2400" dirty="0">
                <a:solidFill>
                  <a:srgbClr val="FF0000"/>
                </a:solidFill>
              </a:rPr>
              <a:t>logovacieho </a:t>
            </a:r>
            <a:r>
              <a:rPr lang="sk-SK" sz="2400" dirty="0" smtClean="0">
                <a:solidFill>
                  <a:srgbClr val="FF0000"/>
                </a:solidFill>
              </a:rPr>
              <a:t>súboru</a:t>
            </a:r>
            <a:r>
              <a:rPr lang="sk-SK" sz="2400" dirty="0" smtClean="0"/>
              <a:t> (2h)</a:t>
            </a:r>
            <a:endParaRPr lang="sk-SK" sz="2400" dirty="0"/>
          </a:p>
          <a:p>
            <a:pPr lvl="1"/>
            <a:r>
              <a:rPr lang="sk-SK" sz="2000" dirty="0"/>
              <a:t>Jednoduchý web log </a:t>
            </a:r>
            <a:r>
              <a:rPr lang="sk-SK" sz="2000" dirty="0" err="1"/>
              <a:t>mining</a:t>
            </a:r>
            <a:r>
              <a:rPr lang="sk-SK" sz="2000" dirty="0"/>
              <a:t> zo záznamových súborov virtuálneho vzdelávacieho prostredia</a:t>
            </a:r>
            <a:r>
              <a:rPr lang="sk-SK" sz="2000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771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1000" dirty="0" smtClean="0"/>
              <a:t/>
            </a:r>
            <a:br>
              <a:rPr lang="sk-SK" sz="1000" dirty="0" smtClean="0"/>
            </a:br>
            <a:r>
              <a:rPr lang="sk-SK" dirty="0" smtClean="0"/>
              <a:t>Štruktúrované dáta (2)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22. Index </a:t>
            </a:r>
            <a:r>
              <a:rPr lang="sk-SK" sz="2400" dirty="0">
                <a:solidFill>
                  <a:srgbClr val="FF0000"/>
                </a:solidFill>
              </a:rPr>
              <a:t>textového </a:t>
            </a:r>
            <a:r>
              <a:rPr lang="sk-SK" sz="2400" dirty="0" smtClean="0">
                <a:solidFill>
                  <a:srgbClr val="FF0000"/>
                </a:solidFill>
              </a:rPr>
              <a:t>dokumentu</a:t>
            </a:r>
            <a:r>
              <a:rPr lang="sk-SK" sz="2400" dirty="0" smtClean="0"/>
              <a:t> (4h)</a:t>
            </a:r>
            <a:endParaRPr lang="sk-SK" sz="2400" dirty="0"/>
          </a:p>
          <a:p>
            <a:pPr lvl="1"/>
            <a:r>
              <a:rPr lang="sk-SK" sz="2000" dirty="0"/>
              <a:t>Vytvorenie indexu textového dokumentu. Tvorba vlastného nástroja na vyhľadávanie v textových dokumentoch.</a:t>
            </a:r>
          </a:p>
          <a:p>
            <a:pPr marL="0" indent="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23. Myslíš </a:t>
            </a:r>
            <a:r>
              <a:rPr lang="sk-SK" sz="2400" dirty="0">
                <a:solidFill>
                  <a:srgbClr val="FF0000"/>
                </a:solidFill>
              </a:rPr>
              <a:t>toto</a:t>
            </a:r>
            <a:r>
              <a:rPr lang="sk-SK" sz="2400" dirty="0" smtClean="0">
                <a:solidFill>
                  <a:srgbClr val="FF0000"/>
                </a:solidFill>
              </a:rPr>
              <a:t>?</a:t>
            </a:r>
            <a:r>
              <a:rPr lang="sk-SK" sz="2400" dirty="0"/>
              <a:t> </a:t>
            </a:r>
            <a:r>
              <a:rPr lang="sk-SK" sz="2400" dirty="0" smtClean="0"/>
              <a:t>(4h</a:t>
            </a:r>
            <a:r>
              <a:rPr lang="sk-SK" sz="2400" dirty="0"/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lvl="1"/>
            <a:r>
              <a:rPr lang="sk-SK" sz="2000" dirty="0"/>
              <a:t>Automatické zobrazovanie návrhov na dokončenie textu.</a:t>
            </a:r>
          </a:p>
          <a:p>
            <a:pPr marL="0" indent="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24</a:t>
            </a:r>
            <a:r>
              <a:rPr lang="sk-SK" sz="2400" dirty="0">
                <a:solidFill>
                  <a:srgbClr val="FF0000"/>
                </a:solidFill>
              </a:rPr>
              <a:t>. </a:t>
            </a:r>
            <a:r>
              <a:rPr lang="sk-SK" sz="2400" dirty="0" err="1">
                <a:solidFill>
                  <a:srgbClr val="FF0000"/>
                </a:solidFill>
              </a:rPr>
              <a:t>Morphing</a:t>
            </a:r>
            <a:r>
              <a:rPr lang="sk-SK" sz="2400" dirty="0"/>
              <a:t> </a:t>
            </a:r>
            <a:r>
              <a:rPr lang="sk-SK" sz="2400" dirty="0" smtClean="0"/>
              <a:t>(2h</a:t>
            </a:r>
            <a:r>
              <a:rPr lang="sk-SK" sz="2400" dirty="0"/>
              <a:t>)</a:t>
            </a:r>
          </a:p>
          <a:p>
            <a:pPr lvl="1"/>
            <a:r>
              <a:rPr lang="sk-SK" sz="2000" dirty="0"/>
              <a:t>Plynulá zmena jedného grafického objektu na druhý.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47580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1000" dirty="0" smtClean="0"/>
              <a:t/>
            </a:r>
            <a:br>
              <a:rPr lang="sk-SK" sz="1000" dirty="0" smtClean="0"/>
            </a:br>
            <a:r>
              <a:rPr lang="sk-SK" dirty="0" smtClean="0"/>
              <a:t>Aplikácie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25. </a:t>
            </a:r>
            <a:r>
              <a:rPr lang="sk-SK" dirty="0" smtClean="0">
                <a:solidFill>
                  <a:srgbClr val="FF0000"/>
                </a:solidFill>
              </a:rPr>
              <a:t>Domáci knižničný systém</a:t>
            </a:r>
            <a:r>
              <a:rPr lang="sk-SK" dirty="0" smtClean="0"/>
              <a:t> (5h)</a:t>
            </a:r>
            <a:endParaRPr lang="sk-SK" dirty="0"/>
          </a:p>
          <a:p>
            <a:pPr lvl="1"/>
            <a:r>
              <a:rPr lang="sk-SK" dirty="0"/>
              <a:t>Objektovo navrhnutý systém pre správu kníh (alebo iných objektov) s grafickým používateľským rozhraním</a:t>
            </a:r>
            <a:r>
              <a:rPr lang="sk-SK" dirty="0" smtClean="0"/>
              <a:t>.</a:t>
            </a:r>
          </a:p>
          <a:p>
            <a:pPr lvl="1"/>
            <a:r>
              <a:rPr lang="sk-SK" dirty="0" smtClean="0"/>
              <a:t>Dekompozícia problému na </a:t>
            </a:r>
            <a:r>
              <a:rPr lang="sk-SK" dirty="0" err="1" smtClean="0"/>
              <a:t>odproblémy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0554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1000" dirty="0" smtClean="0"/>
              <a:t/>
            </a:r>
            <a:br>
              <a:rPr lang="sk-SK" sz="1000" dirty="0" smtClean="0"/>
            </a:br>
            <a:r>
              <a:rPr lang="sk-SK" dirty="0" smtClean="0"/>
              <a:t>Informatický obsah (1)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 smtClean="0"/>
              <a:t>dátové štruktúry: reťazec, zoznam, slovník</a:t>
            </a:r>
            <a:r>
              <a:rPr lang="sk-SK" sz="2400" dirty="0"/>
              <a:t>, množina, n-</a:t>
            </a:r>
            <a:r>
              <a:rPr lang="sk-SK" sz="2400" dirty="0" err="1"/>
              <a:t>tica</a:t>
            </a:r>
            <a:r>
              <a:rPr lang="sk-SK" sz="2400" dirty="0"/>
              <a:t>,</a:t>
            </a:r>
          </a:p>
          <a:p>
            <a:r>
              <a:rPr lang="sk-SK" sz="2400" dirty="0"/>
              <a:t>viacrozmerné dátové štruktúry,</a:t>
            </a:r>
          </a:p>
          <a:p>
            <a:r>
              <a:rPr lang="sk-SK" sz="2400" dirty="0"/>
              <a:t>rad, zásobník,</a:t>
            </a:r>
          </a:p>
          <a:p>
            <a:r>
              <a:rPr lang="sk-SK" sz="2400" dirty="0" err="1"/>
              <a:t>rekurzia</a:t>
            </a:r>
            <a:r>
              <a:rPr lang="sk-SK" sz="2400" dirty="0" smtClean="0"/>
              <a:t>, rekurzívne algoritmy,</a:t>
            </a:r>
            <a:endParaRPr lang="sk-SK" sz="2400" dirty="0"/>
          </a:p>
          <a:p>
            <a:r>
              <a:rPr lang="sk-SK" sz="2400" dirty="0"/>
              <a:t>štruktúrované dáta,</a:t>
            </a:r>
          </a:p>
          <a:p>
            <a:r>
              <a:rPr lang="sk-SK" sz="2400" dirty="0" err="1" smtClean="0"/>
              <a:t>serializácia</a:t>
            </a:r>
            <a:r>
              <a:rPr lang="sk-SK" sz="2400" dirty="0" smtClean="0"/>
              <a:t> </a:t>
            </a:r>
            <a:r>
              <a:rPr lang="sk-SK" sz="2400" dirty="0"/>
              <a:t>a </a:t>
            </a:r>
            <a:r>
              <a:rPr lang="sk-SK" sz="2400" dirty="0" err="1"/>
              <a:t>deserializácia</a:t>
            </a:r>
            <a:r>
              <a:rPr lang="sk-SK" sz="2400" dirty="0"/>
              <a:t> dát</a:t>
            </a:r>
            <a:r>
              <a:rPr lang="sk-SK" sz="2400" dirty="0" smtClean="0"/>
              <a:t>,</a:t>
            </a:r>
          </a:p>
          <a:p>
            <a:r>
              <a:rPr lang="sk-SK" sz="2400" dirty="0" smtClean="0"/>
              <a:t>zápis do súboru, čítanie dát zo súboru</a:t>
            </a:r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266566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51990" y="365126"/>
            <a:ext cx="5888493" cy="1325563"/>
          </a:xfrm>
        </p:spPr>
        <p:txBody>
          <a:bodyPr/>
          <a:lstStyle/>
          <a:p>
            <a:r>
              <a:rPr lang="sk-SK" dirty="0" smtClean="0"/>
              <a:t>Riešenie </a:t>
            </a:r>
            <a:r>
              <a:rPr lang="sk-SK" dirty="0"/>
              <a:t>problémov a programovanie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Charakteristika predmetu</a:t>
            </a:r>
          </a:p>
          <a:p>
            <a:r>
              <a:rPr lang="pl-PL" dirty="0"/>
              <a:t>Ciele predmetu</a:t>
            </a:r>
          </a:p>
          <a:p>
            <a:r>
              <a:rPr lang="pl-PL" dirty="0"/>
              <a:t>Obsah predmetu</a:t>
            </a:r>
          </a:p>
          <a:p>
            <a:r>
              <a:rPr lang="pl-PL" dirty="0"/>
              <a:t>Zaradenie predmetu do </a:t>
            </a:r>
            <a:r>
              <a:rPr lang="pl-PL" dirty="0" smtClean="0"/>
              <a:t>ŠkVP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2479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1000" dirty="0" smtClean="0"/>
              <a:t/>
            </a:r>
            <a:br>
              <a:rPr lang="sk-SK" sz="1000" dirty="0" smtClean="0"/>
            </a:br>
            <a:r>
              <a:rPr lang="sk-SK" dirty="0" smtClean="0"/>
              <a:t>Informatický obsah (2)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 smtClean="0"/>
              <a:t>objektovo </a:t>
            </a:r>
            <a:r>
              <a:rPr lang="sk-SK" sz="2400" dirty="0"/>
              <a:t>orientované programovanie,</a:t>
            </a:r>
          </a:p>
          <a:p>
            <a:r>
              <a:rPr lang="sk-SK" sz="2400" dirty="0"/>
              <a:t>tvorba grafického rozhrania,</a:t>
            </a:r>
          </a:p>
          <a:p>
            <a:r>
              <a:rPr lang="sk-SK" sz="2400" dirty="0"/>
              <a:t>algoritmy vyhľadávania, grafové algoritmy</a:t>
            </a:r>
          </a:p>
          <a:p>
            <a:r>
              <a:rPr lang="sk-SK" sz="2400" dirty="0"/>
              <a:t>stratégie riešenia problémov,</a:t>
            </a:r>
          </a:p>
          <a:p>
            <a:r>
              <a:rPr lang="sk-SK" sz="2400" dirty="0"/>
              <a:t>pažravé algoritmy, použitie hrubej sily, </a:t>
            </a:r>
            <a:r>
              <a:rPr lang="sk-SK" sz="2400" dirty="0" err="1"/>
              <a:t>backtracking</a:t>
            </a:r>
            <a:r>
              <a:rPr lang="sk-SK" sz="2400" dirty="0"/>
              <a:t>, genetické algoritmy.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4201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0064" y="365126"/>
            <a:ext cx="6806241" cy="1325563"/>
          </a:xfrm>
        </p:spPr>
        <p:txBody>
          <a:bodyPr/>
          <a:lstStyle/>
          <a:p>
            <a:r>
              <a:rPr lang="sk-SK" sz="1000" dirty="0" smtClean="0"/>
              <a:t/>
            </a:r>
            <a:br>
              <a:rPr lang="sk-SK" sz="1000" dirty="0" smtClean="0"/>
            </a:br>
            <a:r>
              <a:rPr lang="sk-SK" sz="4300" dirty="0" smtClean="0"/>
              <a:t>Zaradenie </a:t>
            </a:r>
            <a:r>
              <a:rPr lang="sk-SK" sz="4300" dirty="0"/>
              <a:t>predmetu do </a:t>
            </a:r>
            <a:r>
              <a:rPr lang="sk-SK" sz="4300" dirty="0" err="1"/>
              <a:t>ŠkVP</a:t>
            </a:r>
            <a:endParaRPr lang="sk-SK" sz="43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28650" y="1040620"/>
            <a:ext cx="7886700" cy="4351338"/>
          </a:xfrm>
        </p:spPr>
        <p:txBody>
          <a:bodyPr/>
          <a:lstStyle/>
          <a:p>
            <a:r>
              <a:rPr lang="sk-SK" sz="2400" dirty="0"/>
              <a:t>3. – 4. ročník,</a:t>
            </a:r>
          </a:p>
          <a:p>
            <a:r>
              <a:rPr lang="sk-SK" sz="2400" dirty="0"/>
              <a:t>po základnom kurze programovania,</a:t>
            </a:r>
          </a:p>
          <a:p>
            <a:r>
              <a:rPr lang="sk-SK" sz="2400" dirty="0"/>
              <a:t>alternatíva seminárov pripravujúcich žiakov na maturitu z informatiky,</a:t>
            </a:r>
          </a:p>
          <a:p>
            <a:pPr lvl="1"/>
            <a:r>
              <a:rPr lang="sk-SK" sz="2000" dirty="0"/>
              <a:t>obsah predmetu ide nad rámec maturitného štandardu,</a:t>
            </a:r>
          </a:p>
          <a:p>
            <a:r>
              <a:rPr lang="sk-SK" sz="2400" dirty="0" smtClean="0"/>
              <a:t>súčasť rozširujúcich hodín informatiky a seminárov</a:t>
            </a:r>
          </a:p>
          <a:p>
            <a:pPr lvl="1"/>
            <a:r>
              <a:rPr lang="sk-SK" sz="2000" dirty="0" smtClean="0"/>
              <a:t>vybrané kapitoly z predmetu</a:t>
            </a:r>
          </a:p>
          <a:p>
            <a:r>
              <a:rPr lang="sk-SK" sz="2400" dirty="0" smtClean="0"/>
              <a:t>vhodný </a:t>
            </a:r>
            <a:r>
              <a:rPr lang="sk-SK" sz="2400" dirty="0"/>
              <a:t>pre žiakov:</a:t>
            </a:r>
          </a:p>
          <a:p>
            <a:pPr lvl="1"/>
            <a:r>
              <a:rPr lang="sk-SK" sz="2000" dirty="0"/>
              <a:t>so záujmom o programovanie,</a:t>
            </a:r>
          </a:p>
          <a:p>
            <a:pPr lvl="1"/>
            <a:r>
              <a:rPr lang="sk-SK" sz="2000" dirty="0"/>
              <a:t>ktorí chcú  na VŠ pokračovať v štúdiu informatiky (príp. v medziodborovom štúdiu s informatikou),</a:t>
            </a:r>
          </a:p>
          <a:p>
            <a:pPr lvl="1"/>
            <a:r>
              <a:rPr lang="sk-SK" sz="2000" dirty="0"/>
              <a:t>ktorí chcú  na VŠ pokračovať v štúdiu prírodných vied.</a:t>
            </a:r>
          </a:p>
        </p:txBody>
      </p:sp>
    </p:spTree>
    <p:extLst>
      <p:ext uri="{BB962C8B-B14F-4D97-AF65-F5344CB8AC3E}">
        <p14:creationId xmlns:p14="http://schemas.microsoft.com/office/powerpoint/2010/main" val="229331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51990" y="365126"/>
            <a:ext cx="5623710" cy="1325563"/>
          </a:xfrm>
        </p:spPr>
        <p:txBody>
          <a:bodyPr/>
          <a:lstStyle/>
          <a:p>
            <a:r>
              <a:rPr lang="sk-SK" dirty="0" smtClean="0"/>
              <a:t>Materiálno-technické zabezpečenie predmetu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samostatné pracovisko pre</a:t>
            </a:r>
            <a:r>
              <a:rPr lang="sk-SK" dirty="0"/>
              <a:t> </a:t>
            </a:r>
            <a:r>
              <a:rPr lang="sk-SK" dirty="0" smtClean="0"/>
              <a:t>žiaka a učiteľa,</a:t>
            </a:r>
          </a:p>
          <a:p>
            <a:r>
              <a:rPr lang="sk-SK" dirty="0" smtClean="0"/>
              <a:t>počítač s pripojením do siete internet,</a:t>
            </a:r>
          </a:p>
          <a:p>
            <a:r>
              <a:rPr lang="sk-SK" dirty="0" smtClean="0"/>
              <a:t>prehliadač webových stránok,</a:t>
            </a:r>
          </a:p>
          <a:p>
            <a:r>
              <a:rPr lang="sk-SK" dirty="0" smtClean="0"/>
              <a:t>lokálna inštalácia jazyka </a:t>
            </a:r>
            <a:r>
              <a:rPr lang="sk-SK" dirty="0" err="1" smtClean="0"/>
              <a:t>Python</a:t>
            </a:r>
            <a:r>
              <a:rPr lang="sk-SK" dirty="0" smtClean="0"/>
              <a:t> 3.x a lokálna inštalácia vývojového prostredia (odporúčame)</a:t>
            </a:r>
          </a:p>
          <a:p>
            <a:r>
              <a:rPr lang="sk-SK" dirty="0"/>
              <a:t>lokálna inštalácia jazyka </a:t>
            </a:r>
            <a:r>
              <a:rPr lang="sk-SK" dirty="0" err="1"/>
              <a:t>Python</a:t>
            </a:r>
            <a:r>
              <a:rPr lang="sk-SK" dirty="0"/>
              <a:t> </a:t>
            </a:r>
            <a:r>
              <a:rPr lang="sk-SK" dirty="0" smtClean="0"/>
              <a:t>3.x (alternatíva 1)</a:t>
            </a:r>
          </a:p>
          <a:p>
            <a:r>
              <a:rPr lang="sk-SK" dirty="0" smtClean="0"/>
              <a:t>online </a:t>
            </a:r>
            <a:r>
              <a:rPr lang="sk-SK" dirty="0"/>
              <a:t>prostredie – </a:t>
            </a:r>
            <a:r>
              <a:rPr lang="sk-SK" dirty="0" err="1"/>
              <a:t>cloudové</a:t>
            </a:r>
            <a:r>
              <a:rPr lang="sk-SK" dirty="0"/>
              <a:t> </a:t>
            </a:r>
            <a:r>
              <a:rPr lang="sk-SK" dirty="0" smtClean="0"/>
              <a:t>služby (alternatíva 2)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6954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sz="3200" dirty="0" smtClean="0"/>
              <a:t>Diskusia</a:t>
            </a:r>
          </a:p>
          <a:p>
            <a:endParaRPr lang="sk-SK" dirty="0"/>
          </a:p>
          <a:p>
            <a:pPr algn="r"/>
            <a:r>
              <a:rPr lang="sk-SK" sz="1800" dirty="0"/>
              <a:t>Ján </a:t>
            </a:r>
            <a:r>
              <a:rPr lang="sk-SK" sz="1800" dirty="0" smtClean="0"/>
              <a:t>Guniš, </a:t>
            </a:r>
            <a:r>
              <a:rPr lang="sk-SK" sz="1800" dirty="0"/>
              <a:t>Ľubomír </a:t>
            </a:r>
            <a:r>
              <a:rPr lang="sk-SK" sz="1800" dirty="0" err="1"/>
              <a:t>Šnajder</a:t>
            </a:r>
            <a:r>
              <a:rPr lang="sk-SK" sz="1800" dirty="0"/>
              <a:t>, UPJŠ v </a:t>
            </a:r>
            <a:r>
              <a:rPr lang="sk-SK" sz="1800" dirty="0" smtClean="0"/>
              <a:t>Košiciach</a:t>
            </a:r>
            <a:br>
              <a:rPr lang="sk-SK" sz="1800" dirty="0" smtClean="0"/>
            </a:br>
            <a:r>
              <a:rPr lang="sk-SK" sz="1800" dirty="0" smtClean="0"/>
              <a:t>Viera </a:t>
            </a:r>
            <a:r>
              <a:rPr lang="sk-SK" sz="1800" dirty="0" err="1"/>
              <a:t>Michaličková</a:t>
            </a:r>
            <a:r>
              <a:rPr lang="sk-SK" sz="1800" dirty="0"/>
              <a:t>, Martin </a:t>
            </a:r>
            <a:r>
              <a:rPr lang="sk-SK" sz="1800" dirty="0" err="1"/>
              <a:t>Cápay</a:t>
            </a:r>
            <a:r>
              <a:rPr lang="sk-SK" sz="1800" dirty="0"/>
              <a:t>, UKF v Nitre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1099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51990" y="365126"/>
            <a:ext cx="5914372" cy="1325563"/>
          </a:xfrm>
        </p:spPr>
        <p:txBody>
          <a:bodyPr/>
          <a:lstStyle/>
          <a:p>
            <a:r>
              <a:rPr lang="sk-SK" sz="1000" dirty="0" smtClean="0"/>
              <a:t/>
            </a:r>
            <a:br>
              <a:rPr lang="sk-SK" sz="1000" dirty="0" smtClean="0"/>
            </a:br>
            <a:r>
              <a:rPr lang="sk-SK" dirty="0" smtClean="0"/>
              <a:t>Charakteristika </a:t>
            </a:r>
            <a:r>
              <a:rPr lang="sk-SK" dirty="0"/>
              <a:t>predmetu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/>
              <a:t>rozsah 66 vyučovacích hodín</a:t>
            </a:r>
          </a:p>
          <a:p>
            <a:pPr lvl="1"/>
            <a:r>
              <a:rPr lang="sk-SK" sz="2000" dirty="0"/>
              <a:t>2 hodiny týždenne</a:t>
            </a:r>
          </a:p>
          <a:p>
            <a:pPr lvl="1"/>
            <a:r>
              <a:rPr lang="sk-SK" sz="2000" dirty="0"/>
              <a:t>výber z cca </a:t>
            </a:r>
            <a:r>
              <a:rPr lang="sk-SK" sz="2000" dirty="0" smtClean="0"/>
              <a:t>4 + 72 </a:t>
            </a:r>
            <a:r>
              <a:rPr lang="sk-SK" sz="2000" dirty="0"/>
              <a:t>hodín </a:t>
            </a:r>
          </a:p>
          <a:p>
            <a:r>
              <a:rPr lang="sk-SK" sz="2400" dirty="0"/>
              <a:t>požadovaná </a:t>
            </a:r>
            <a:r>
              <a:rPr lang="sk-SK" sz="2400" dirty="0" err="1"/>
              <a:t>prerekvizita</a:t>
            </a:r>
            <a:r>
              <a:rPr lang="sk-SK" sz="2400" dirty="0"/>
              <a:t> – základný kurz programovania podľa ŠVP (oblasť Algoritmické riešenie problémov)</a:t>
            </a:r>
          </a:p>
          <a:p>
            <a:r>
              <a:rPr lang="sk-SK" sz="2400" dirty="0"/>
              <a:t>základný kurz – nie nutne programovací jazyk </a:t>
            </a:r>
            <a:r>
              <a:rPr lang="sk-SK" sz="2400" dirty="0" err="1"/>
              <a:t>Python</a:t>
            </a:r>
            <a:endParaRPr lang="sk-SK" sz="2400" dirty="0"/>
          </a:p>
          <a:p>
            <a:r>
              <a:rPr lang="sk-SK" sz="2400" dirty="0"/>
              <a:t>prvá kapitola – „Programovanie v jazyku </a:t>
            </a:r>
            <a:r>
              <a:rPr lang="sk-SK" sz="2400" dirty="0" err="1"/>
              <a:t>Python</a:t>
            </a:r>
            <a:r>
              <a:rPr lang="sk-SK" sz="2400" dirty="0"/>
              <a:t>“</a:t>
            </a:r>
          </a:p>
          <a:p>
            <a:pPr lvl="1"/>
            <a:r>
              <a:rPr lang="sk-SK" sz="2000" dirty="0"/>
              <a:t>opakovanie základného kurzu (nie jeho náhrada)</a:t>
            </a:r>
          </a:p>
          <a:p>
            <a:pPr lvl="1"/>
            <a:r>
              <a:rPr lang="sk-SK" sz="2000" dirty="0"/>
              <a:t>jazyk </a:t>
            </a:r>
            <a:r>
              <a:rPr lang="sk-SK" sz="2000" dirty="0" err="1"/>
              <a:t>Python</a:t>
            </a:r>
            <a:endParaRPr lang="sk-SK" sz="2000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415680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1000" dirty="0" smtClean="0"/>
              <a:t/>
            </a:r>
            <a:br>
              <a:rPr lang="sk-SK" sz="1000" dirty="0" smtClean="0"/>
            </a:br>
            <a:r>
              <a:rPr lang="sk-SK" dirty="0" smtClean="0"/>
              <a:t>Ciele </a:t>
            </a:r>
            <a:r>
              <a:rPr lang="sk-SK" dirty="0"/>
              <a:t>predmetu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703907"/>
          </a:xfrm>
        </p:spPr>
        <p:txBody>
          <a:bodyPr/>
          <a:lstStyle/>
          <a:p>
            <a:r>
              <a:rPr lang="sk-SK" sz="2500" dirty="0" smtClean="0"/>
              <a:t>programovanie </a:t>
            </a:r>
            <a:r>
              <a:rPr lang="sk-SK" sz="2500" dirty="0"/>
              <a:t>je </a:t>
            </a:r>
            <a:r>
              <a:rPr lang="sk-SK" sz="2500" dirty="0" smtClean="0"/>
              <a:t>zábavné,</a:t>
            </a:r>
            <a:endParaRPr lang="sk-SK" sz="2500" dirty="0"/>
          </a:p>
          <a:p>
            <a:r>
              <a:rPr lang="sk-SK" sz="2500" dirty="0" smtClean="0"/>
              <a:t>vedieť </a:t>
            </a:r>
            <a:r>
              <a:rPr lang="sk-SK" sz="2500" dirty="0"/>
              <a:t>programovať je žiadaná zručnosť pre 21. </a:t>
            </a:r>
            <a:r>
              <a:rPr lang="sk-SK" sz="2500" dirty="0" smtClean="0"/>
              <a:t>storočie,</a:t>
            </a:r>
            <a:endParaRPr lang="sk-SK" sz="2500" dirty="0"/>
          </a:p>
          <a:p>
            <a:r>
              <a:rPr lang="sk-SK" sz="2500" dirty="0"/>
              <a:t>a</a:t>
            </a:r>
            <a:r>
              <a:rPr lang="sk-SK" sz="2500" dirty="0" smtClean="0"/>
              <a:t>k </a:t>
            </a:r>
            <a:r>
              <a:rPr lang="sk-SK" sz="2500" dirty="0"/>
              <a:t>vieš programovať, si pre zamestnávateľa zvlášť </a:t>
            </a:r>
            <a:r>
              <a:rPr lang="sk-SK" sz="2500" dirty="0" smtClean="0"/>
              <a:t>zaujímavý,</a:t>
            </a:r>
            <a:endParaRPr lang="sk-SK" sz="2500" dirty="0"/>
          </a:p>
          <a:p>
            <a:r>
              <a:rPr lang="sk-SK" sz="2500" dirty="0" smtClean="0"/>
              <a:t>programovať </a:t>
            </a:r>
            <a:r>
              <a:rPr lang="sk-SK" sz="2500" dirty="0"/>
              <a:t>= riešiť </a:t>
            </a:r>
            <a:r>
              <a:rPr lang="sk-SK" sz="2500" dirty="0" smtClean="0"/>
              <a:t>problémy,</a:t>
            </a:r>
            <a:endParaRPr lang="sk-SK" sz="2500" dirty="0"/>
          </a:p>
          <a:p>
            <a:r>
              <a:rPr lang="sk-SK" sz="2500" dirty="0" smtClean="0"/>
              <a:t>nie </a:t>
            </a:r>
            <a:r>
              <a:rPr lang="sk-SK" sz="2500" dirty="0" err="1"/>
              <a:t>Python</a:t>
            </a:r>
            <a:r>
              <a:rPr lang="sk-SK" sz="2500" dirty="0"/>
              <a:t>, ale riešenie problémov využitím nástrojov </a:t>
            </a:r>
            <a:r>
              <a:rPr lang="sk-SK" sz="2500" dirty="0" smtClean="0"/>
              <a:t>programovania,</a:t>
            </a:r>
          </a:p>
          <a:p>
            <a:r>
              <a:rPr lang="sk-SK" sz="2500" dirty="0" smtClean="0"/>
              <a:t>„</a:t>
            </a:r>
            <a:r>
              <a:rPr lang="sk-SK" sz="2500" dirty="0" err="1" smtClean="0"/>
              <a:t>Python</a:t>
            </a:r>
            <a:r>
              <a:rPr lang="sk-SK" sz="2500" dirty="0" smtClean="0"/>
              <a:t> pre pokročilých“</a:t>
            </a:r>
            <a:endParaRPr lang="sk-SK" sz="2500" dirty="0"/>
          </a:p>
          <a:p>
            <a:endParaRPr lang="sk-SK" sz="2500" dirty="0"/>
          </a:p>
        </p:txBody>
      </p:sp>
    </p:spTree>
    <p:extLst>
      <p:ext uri="{BB962C8B-B14F-4D97-AF65-F5344CB8AC3E}">
        <p14:creationId xmlns:p14="http://schemas.microsoft.com/office/powerpoint/2010/main" val="19918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/>
              <a:t>využiť pri riešení problémov nástroje programovania,</a:t>
            </a:r>
          </a:p>
          <a:p>
            <a:r>
              <a:rPr lang="sk-SK" sz="2000" dirty="0"/>
              <a:t>analyzovať, modelovať a simulovať fyzikálne deje a pravdepodobnostné javy,</a:t>
            </a:r>
          </a:p>
          <a:p>
            <a:r>
              <a:rPr lang="sk-SK" sz="2000" dirty="0"/>
              <a:t>vyhodnotiť reálne situácie a deje na základe ich modelov a simulácií,</a:t>
            </a:r>
          </a:p>
          <a:p>
            <a:r>
              <a:rPr lang="sk-SK" sz="2000" dirty="0"/>
              <a:t>analyzovať a implementovať rôzne spôsoby kódovania a šifrovania informácií,</a:t>
            </a:r>
          </a:p>
          <a:p>
            <a:r>
              <a:rPr lang="sk-SK" sz="2000" dirty="0"/>
              <a:t>používať grafy a grafové algoritmy pri riešení problémov,</a:t>
            </a:r>
          </a:p>
          <a:p>
            <a:r>
              <a:rPr lang="sk-SK" sz="2000" dirty="0"/>
              <a:t>analyzovať štruktúrované dáta, pracovať s nimi,</a:t>
            </a:r>
          </a:p>
          <a:p>
            <a:r>
              <a:rPr lang="sk-SK" sz="2000" dirty="0"/>
              <a:t>navrhovať a implementovať komplexné aplikácie riešiace vybrané problémy.</a:t>
            </a:r>
          </a:p>
          <a:p>
            <a:endParaRPr lang="sk-SK" sz="2000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151990" y="365126"/>
            <a:ext cx="5363359" cy="1325563"/>
          </a:xfrm>
        </p:spPr>
        <p:txBody>
          <a:bodyPr/>
          <a:lstStyle/>
          <a:p>
            <a:r>
              <a:rPr lang="sk-SK" sz="1000" dirty="0" smtClean="0"/>
              <a:t/>
            </a:r>
            <a:br>
              <a:rPr lang="sk-SK" sz="1000" dirty="0" smtClean="0"/>
            </a:br>
            <a:r>
              <a:rPr lang="sk-SK" dirty="0" smtClean="0"/>
              <a:t>Ciele </a:t>
            </a:r>
            <a:r>
              <a:rPr lang="sk-SK" dirty="0"/>
              <a:t>predmetu</a:t>
            </a:r>
          </a:p>
        </p:txBody>
      </p:sp>
    </p:spTree>
    <p:extLst>
      <p:ext uri="{BB962C8B-B14F-4D97-AF65-F5344CB8AC3E}">
        <p14:creationId xmlns:p14="http://schemas.microsoft.com/office/powerpoint/2010/main" val="12485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1000" dirty="0" smtClean="0"/>
              <a:t/>
            </a:r>
            <a:br>
              <a:rPr lang="sk-SK" sz="1000" dirty="0" smtClean="0"/>
            </a:br>
            <a:r>
              <a:rPr lang="sk-SK" dirty="0" smtClean="0"/>
              <a:t>Obsah </a:t>
            </a:r>
            <a:r>
              <a:rPr lang="sk-SK" dirty="0"/>
              <a:t>predmetu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2400" dirty="0"/>
              <a:t>Metodicky komentovaný </a:t>
            </a:r>
            <a:r>
              <a:rPr lang="sk-SK" sz="2400" dirty="0" smtClean="0"/>
              <a:t>materiál pre učiteľa</a:t>
            </a:r>
          </a:p>
          <a:p>
            <a:r>
              <a:rPr lang="sk-SK" sz="2400" dirty="0" smtClean="0"/>
              <a:t>Úvodná </a:t>
            </a:r>
            <a:r>
              <a:rPr lang="sk-SK" sz="2400" dirty="0"/>
              <a:t>kapitola</a:t>
            </a:r>
          </a:p>
          <a:p>
            <a:r>
              <a:rPr lang="sk-SK" sz="2400" dirty="0"/>
              <a:t>Modelovanie a simulácie</a:t>
            </a:r>
          </a:p>
          <a:p>
            <a:r>
              <a:rPr lang="sk-SK" sz="2400" dirty="0"/>
              <a:t>Kódy a šifry</a:t>
            </a:r>
          </a:p>
          <a:p>
            <a:r>
              <a:rPr lang="sk-SK" sz="2400" dirty="0"/>
              <a:t>Rekurzívne algoritmy a grafové algoritmy</a:t>
            </a:r>
          </a:p>
          <a:p>
            <a:r>
              <a:rPr lang="sk-SK" sz="2400" dirty="0"/>
              <a:t>Štruktúrované dáta</a:t>
            </a:r>
          </a:p>
          <a:p>
            <a:r>
              <a:rPr lang="sk-SK" sz="2400" dirty="0"/>
              <a:t>Aplikácie</a:t>
            </a:r>
          </a:p>
          <a:p>
            <a:pPr marL="0" indent="0">
              <a:buNone/>
            </a:pPr>
            <a:r>
              <a:rPr lang="sk-SK" sz="2400" dirty="0"/>
              <a:t>Kapitoly nepriamo </a:t>
            </a:r>
            <a:r>
              <a:rPr lang="sk-SK" sz="2400" dirty="0" smtClean="0"/>
              <a:t>nadväzujú</a:t>
            </a:r>
            <a:r>
              <a:rPr lang="sk-SK" sz="1800" dirty="0" smtClean="0"/>
              <a:t> (tabuľka </a:t>
            </a:r>
            <a:r>
              <a:rPr lang="sk-SK" sz="1800" dirty="0"/>
              <a:t>s prehľadom obsahu v predmete)</a:t>
            </a:r>
            <a:endParaRPr lang="sk-SK" sz="2400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71933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51990" y="365126"/>
            <a:ext cx="5363359" cy="1325563"/>
          </a:xfrm>
        </p:spPr>
        <p:txBody>
          <a:bodyPr/>
          <a:lstStyle/>
          <a:p>
            <a:r>
              <a:rPr lang="sk-SK" sz="1000" dirty="0" smtClean="0"/>
              <a:t/>
            </a:r>
            <a:br>
              <a:rPr lang="sk-SK" sz="1000" dirty="0" smtClean="0"/>
            </a:br>
            <a:r>
              <a:rPr lang="sk-SK" dirty="0" smtClean="0"/>
              <a:t>Štruktúra kapitoly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28650" y="1181819"/>
            <a:ext cx="7886700" cy="4339087"/>
          </a:xfrm>
        </p:spPr>
        <p:txBody>
          <a:bodyPr/>
          <a:lstStyle/>
          <a:p>
            <a:pPr marL="0" indent="0">
              <a:buNone/>
            </a:pPr>
            <a:r>
              <a:rPr lang="sk-SK" sz="2000" dirty="0" smtClean="0"/>
              <a:t>Metodicky komentovaný materiál </a:t>
            </a:r>
            <a:r>
              <a:rPr lang="sk-SK" sz="2000" b="1" dirty="0" smtClean="0"/>
              <a:t>pre učiteľa</a:t>
            </a:r>
            <a:r>
              <a:rPr lang="sk-SK" sz="2000" dirty="0" smtClean="0"/>
              <a:t> – poznámky k riešeniam, riešenia úloh + pracovný materiál </a:t>
            </a:r>
            <a:r>
              <a:rPr lang="sk-SK" sz="2000" b="1" dirty="0" smtClean="0"/>
              <a:t>pre žiaka</a:t>
            </a:r>
            <a:r>
              <a:rPr lang="sk-SK" sz="2000" dirty="0" smtClean="0"/>
              <a:t>,</a:t>
            </a:r>
          </a:p>
          <a:p>
            <a:r>
              <a:rPr lang="sk-SK" sz="2000" dirty="0" smtClean="0"/>
              <a:t>motivačný názov kapitoly,</a:t>
            </a:r>
          </a:p>
          <a:p>
            <a:r>
              <a:rPr lang="sk-SK" sz="2000" dirty="0" smtClean="0"/>
              <a:t>kľúčové slová - pre rýchle zorientovanie sa v obsahu,</a:t>
            </a:r>
          </a:p>
          <a:p>
            <a:r>
              <a:rPr lang="sk-SK" sz="2000" dirty="0" smtClean="0"/>
              <a:t>čo sa naučíme – ciele kapitoly,</a:t>
            </a:r>
          </a:p>
          <a:p>
            <a:r>
              <a:rPr lang="sk-SK" sz="2000" dirty="0" smtClean="0"/>
              <a:t>motivačný úvod – problémová situácia, ktorú chceme riešiť,</a:t>
            </a:r>
          </a:p>
          <a:p>
            <a:r>
              <a:rPr lang="sk-SK" sz="2000" dirty="0" smtClean="0"/>
              <a:t>výkladový text – vysvetlenie nových, pre riešenie potrebných poznatkov,</a:t>
            </a:r>
          </a:p>
          <a:p>
            <a:pPr lvl="1"/>
            <a:r>
              <a:rPr lang="sk-SK" sz="1600" dirty="0" smtClean="0"/>
              <a:t>metodické poznámky pre učiteľa</a:t>
            </a:r>
          </a:p>
          <a:p>
            <a:pPr lvl="1"/>
            <a:r>
              <a:rPr lang="sk-SK" sz="1600" dirty="0" smtClean="0"/>
              <a:t>poznámky na okraj, otázky</a:t>
            </a:r>
          </a:p>
          <a:p>
            <a:r>
              <a:rPr lang="sk-SK" sz="2000" dirty="0" smtClean="0"/>
              <a:t>riešené a neriešené úlohy, pracovné súbory,</a:t>
            </a:r>
          </a:p>
          <a:p>
            <a:r>
              <a:rPr lang="sk-SK" sz="2000" dirty="0" smtClean="0"/>
              <a:t>zhrnutie – čo sme sa naučili, zbierka úloh, použité zdroje, register pojmov,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05917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1000" dirty="0" smtClean="0"/>
              <a:t/>
            </a:r>
            <a:br>
              <a:rPr lang="sk-SK" sz="1000" dirty="0" smtClean="0"/>
            </a:br>
            <a:r>
              <a:rPr lang="sk-SK" dirty="0" smtClean="0"/>
              <a:t>Úvodná </a:t>
            </a:r>
            <a:r>
              <a:rPr lang="sk-SK" dirty="0"/>
              <a:t>kapitola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spcBef>
                <a:spcPts val="1000"/>
              </a:spcBef>
              <a:buNone/>
            </a:pPr>
            <a:r>
              <a:rPr lang="sk-SK" dirty="0" smtClean="0">
                <a:solidFill>
                  <a:srgbClr val="FF0000"/>
                </a:solidFill>
              </a:rPr>
              <a:t>1. Programovanie v jazyku </a:t>
            </a:r>
            <a:r>
              <a:rPr lang="sk-SK" dirty="0" err="1" smtClean="0">
                <a:solidFill>
                  <a:srgbClr val="FF0000"/>
                </a:solidFill>
              </a:rPr>
              <a:t>Python</a:t>
            </a:r>
            <a:r>
              <a:rPr lang="sk-SK" dirty="0" smtClean="0"/>
              <a:t> (4h)</a:t>
            </a:r>
          </a:p>
          <a:p>
            <a:pPr marL="685800" lvl="2">
              <a:spcBef>
                <a:spcPts val="1000"/>
              </a:spcBef>
            </a:pPr>
            <a:r>
              <a:rPr lang="sk-SK" dirty="0" smtClean="0"/>
              <a:t>opakovanie </a:t>
            </a:r>
            <a:r>
              <a:rPr lang="sk-SK" dirty="0"/>
              <a:t>základného kurzu programovania podľa </a:t>
            </a:r>
            <a:r>
              <a:rPr lang="sk-SK" dirty="0" smtClean="0"/>
              <a:t>ŠVP,</a:t>
            </a:r>
            <a:endParaRPr lang="sk-SK" dirty="0"/>
          </a:p>
          <a:p>
            <a:pPr lvl="2"/>
            <a:r>
              <a:rPr lang="sk-SK" dirty="0" smtClean="0"/>
              <a:t>ak základný </a:t>
            </a:r>
            <a:r>
              <a:rPr lang="sk-SK" dirty="0"/>
              <a:t>kurz programovania </a:t>
            </a:r>
            <a:r>
              <a:rPr lang="sk-SK" dirty="0" smtClean="0"/>
              <a:t>bol realizovaný v jazyku </a:t>
            </a:r>
            <a:r>
              <a:rPr lang="sk-SK" dirty="0" err="1" smtClean="0"/>
              <a:t>Python</a:t>
            </a:r>
            <a:r>
              <a:rPr lang="sk-SK" dirty="0" smtClean="0"/>
              <a:t>,</a:t>
            </a:r>
            <a:endParaRPr lang="sk-SK" dirty="0"/>
          </a:p>
          <a:p>
            <a:pPr marL="685800" lvl="2">
              <a:spcBef>
                <a:spcPts val="1000"/>
              </a:spcBef>
            </a:pPr>
            <a:r>
              <a:rPr lang="sk-SK" dirty="0"/>
              <a:t>príkazy, konštrukcie a prístupy pri riešení problémov v jazyku </a:t>
            </a:r>
            <a:r>
              <a:rPr lang="sk-SK" dirty="0" err="1" smtClean="0"/>
              <a:t>Python</a:t>
            </a:r>
            <a:r>
              <a:rPr lang="sk-SK" dirty="0" smtClean="0"/>
              <a:t>,</a:t>
            </a:r>
            <a:endParaRPr lang="sk-SK" dirty="0"/>
          </a:p>
          <a:p>
            <a:pPr lvl="2"/>
            <a:r>
              <a:rPr lang="sk-SK" dirty="0" smtClean="0"/>
              <a:t>ak základný </a:t>
            </a:r>
            <a:r>
              <a:rPr lang="sk-SK" dirty="0"/>
              <a:t>kurz programovania </a:t>
            </a:r>
            <a:r>
              <a:rPr lang="sk-SK" dirty="0" smtClean="0"/>
              <a:t>nebol realizovaný v jazyku </a:t>
            </a:r>
            <a:r>
              <a:rPr lang="sk-SK" dirty="0" err="1" smtClean="0"/>
              <a:t>Python</a:t>
            </a:r>
            <a:r>
              <a:rPr lang="sk-SK" dirty="0" smtClean="0"/>
              <a:t>,</a:t>
            </a:r>
          </a:p>
          <a:p>
            <a:r>
              <a:rPr lang="sk-SK" dirty="0" smtClean="0"/>
              <a:t>zaradenie kapitoly = rozhodnutie učiteľa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331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51826" y="365126"/>
            <a:ext cx="6495691" cy="1325563"/>
          </a:xfrm>
        </p:spPr>
        <p:txBody>
          <a:bodyPr/>
          <a:lstStyle/>
          <a:p>
            <a:r>
              <a:rPr lang="sk-SK" sz="1000" dirty="0" smtClean="0"/>
              <a:t/>
            </a:r>
            <a:br>
              <a:rPr lang="sk-SK" sz="1000" dirty="0" smtClean="0"/>
            </a:br>
            <a:r>
              <a:rPr lang="sk-SK" dirty="0" smtClean="0"/>
              <a:t>Modelovanie </a:t>
            </a:r>
            <a:r>
              <a:rPr lang="sk-SK" dirty="0"/>
              <a:t>a </a:t>
            </a:r>
            <a:r>
              <a:rPr lang="sk-SK" dirty="0" smtClean="0"/>
              <a:t>simulácie (1)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2. Ako </a:t>
            </a:r>
            <a:r>
              <a:rPr lang="sk-SK" sz="2400" dirty="0">
                <a:solidFill>
                  <a:srgbClr val="FF0000"/>
                </a:solidFill>
              </a:rPr>
              <a:t>hrať v kasíne a </a:t>
            </a:r>
            <a:r>
              <a:rPr lang="sk-SK" sz="2400" dirty="0" smtClean="0">
                <a:solidFill>
                  <a:srgbClr val="FF0000"/>
                </a:solidFill>
              </a:rPr>
              <a:t>neprehrať</a:t>
            </a:r>
            <a:r>
              <a:rPr lang="sk-SK" sz="2400" dirty="0" smtClean="0"/>
              <a:t> (2h)</a:t>
            </a:r>
            <a:endParaRPr lang="sk-SK" sz="2400" dirty="0"/>
          </a:p>
          <a:p>
            <a:pPr lvl="1"/>
            <a:r>
              <a:rPr lang="sk-SK" sz="2000" dirty="0"/>
              <a:t>Simulácie vybraných pravdepodobnostných </a:t>
            </a:r>
            <a:r>
              <a:rPr lang="sk-SK" sz="2000" dirty="0" smtClean="0"/>
              <a:t>dejov („výherná“ stratégia v rulete, problém troch dverí ...)</a:t>
            </a:r>
            <a:endParaRPr lang="sk-SK" sz="2000" dirty="0"/>
          </a:p>
          <a:p>
            <a:pPr marL="0" indent="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3. Simulácia </a:t>
            </a:r>
            <a:r>
              <a:rPr lang="sk-SK" sz="2400" dirty="0">
                <a:solidFill>
                  <a:srgbClr val="FF0000"/>
                </a:solidFill>
              </a:rPr>
              <a:t>fyzikálnych </a:t>
            </a:r>
            <a:r>
              <a:rPr lang="sk-SK" sz="2400" dirty="0" smtClean="0">
                <a:solidFill>
                  <a:srgbClr val="FF0000"/>
                </a:solidFill>
              </a:rPr>
              <a:t>pohybov</a:t>
            </a:r>
            <a:r>
              <a:rPr lang="sk-SK" sz="2400" dirty="0" smtClean="0"/>
              <a:t> (4h)</a:t>
            </a:r>
            <a:endParaRPr lang="sk-SK" sz="2400" dirty="0"/>
          </a:p>
          <a:p>
            <a:pPr lvl="1"/>
            <a:r>
              <a:rPr lang="sk-SK" sz="2000" dirty="0"/>
              <a:t>Simulácie fyzikálnych pohybov využitím fyzikálnych zákonov (Newtonov, Coulombov) </a:t>
            </a:r>
          </a:p>
          <a:p>
            <a:pPr marL="0" indent="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4. Hra život</a:t>
            </a:r>
            <a:r>
              <a:rPr lang="sk-SK" sz="2400" dirty="0" smtClean="0"/>
              <a:t> (2h)</a:t>
            </a:r>
            <a:endParaRPr lang="sk-SK" sz="2400" dirty="0"/>
          </a:p>
          <a:p>
            <a:pPr lvl="1"/>
            <a:r>
              <a:rPr lang="sk-SK" sz="2000" dirty="0"/>
              <a:t>Simulácia doskovej </a:t>
            </a:r>
            <a:r>
              <a:rPr lang="sk-SK" sz="2000" dirty="0" err="1"/>
              <a:t>Conwayovej</a:t>
            </a:r>
            <a:r>
              <a:rPr lang="sk-SK" sz="2000" dirty="0"/>
              <a:t> hry Game of </a:t>
            </a:r>
            <a:r>
              <a:rPr lang="sk-SK" sz="2000" dirty="0" err="1"/>
              <a:t>Life</a:t>
            </a:r>
            <a:r>
              <a:rPr lang="sk-SK" sz="2000" dirty="0"/>
              <a:t>. Hľadanie stabilných spoločenstiev</a:t>
            </a:r>
            <a:r>
              <a:rPr lang="sk-SK" sz="2000" dirty="0" smtClean="0"/>
              <a:t>.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72166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761</TotalTime>
  <Words>1187</Words>
  <Application>Microsoft Office PowerPoint</Application>
  <PresentationFormat>Prezentácia na obrazovke (4:3)</PresentationFormat>
  <Paragraphs>173</Paragraphs>
  <Slides>23</Slides>
  <Notes>6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Motív balíka Office</vt:lpstr>
      <vt:lpstr>Riešenie problémov a programovanie Koncepcia výučby predmetu</vt:lpstr>
      <vt:lpstr>Riešenie problémov a programovanie</vt:lpstr>
      <vt:lpstr> Charakteristika predmetu</vt:lpstr>
      <vt:lpstr> Ciele predmetu</vt:lpstr>
      <vt:lpstr> Ciele predmetu</vt:lpstr>
      <vt:lpstr> Obsah predmetu</vt:lpstr>
      <vt:lpstr> Štruktúra kapitoly</vt:lpstr>
      <vt:lpstr> Úvodná kapitola</vt:lpstr>
      <vt:lpstr> Modelovanie a simulácie (1)</vt:lpstr>
      <vt:lpstr> Modelovanie a simulácie (2)</vt:lpstr>
      <vt:lpstr> Modelovanie a simulácie (3)</vt:lpstr>
      <vt:lpstr> Modelovanie a simulácie (4)</vt:lpstr>
      <vt:lpstr> Kódy a šifry</vt:lpstr>
      <vt:lpstr> Rekurzívne algoritmy a grafové algoritmy (1)</vt:lpstr>
      <vt:lpstr> Rekurzívne algoritmy a grafové algoritmy (2)</vt:lpstr>
      <vt:lpstr> Štruktúrované dáta (1)</vt:lpstr>
      <vt:lpstr> Štruktúrované dáta (2)</vt:lpstr>
      <vt:lpstr> Aplikácie</vt:lpstr>
      <vt:lpstr> Informatický obsah (1)</vt:lpstr>
      <vt:lpstr> Informatický obsah (2)</vt:lpstr>
      <vt:lpstr> Zaradenie predmetu do ŠkVP</vt:lpstr>
      <vt:lpstr>Materiálno-technické zabezpečenie predmetu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Koncepcia výučby predmetu Programovanie mobilných aplikácií</dc:title>
  <dc:creator>Šnajder Ľubomír</dc:creator>
  <cp:keywords>programovanie;mobilné aplikácie;koncepcia;MIT App Inventor 2</cp:keywords>
  <cp:lastModifiedBy>PaedDr. Ján Guniš PhD.</cp:lastModifiedBy>
  <cp:revision>55</cp:revision>
  <dcterms:created xsi:type="dcterms:W3CDTF">2017-10-23T08:52:40Z</dcterms:created>
  <dcterms:modified xsi:type="dcterms:W3CDTF">2019-10-17T06:03:08Z</dcterms:modified>
</cp:coreProperties>
</file>