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468" r:id="rId2"/>
    <p:sldId id="443" r:id="rId3"/>
    <p:sldId id="444" r:id="rId4"/>
    <p:sldId id="445" r:id="rId5"/>
    <p:sldId id="446" r:id="rId6"/>
    <p:sldId id="447" r:id="rId7"/>
    <p:sldId id="442" r:id="rId8"/>
    <p:sldId id="448" r:id="rId9"/>
    <p:sldId id="449" r:id="rId10"/>
    <p:sldId id="452" r:id="rId11"/>
    <p:sldId id="450" r:id="rId12"/>
    <p:sldId id="451" r:id="rId13"/>
    <p:sldId id="453" r:id="rId14"/>
    <p:sldId id="454" r:id="rId15"/>
    <p:sldId id="457" r:id="rId16"/>
    <p:sldId id="458" r:id="rId17"/>
    <p:sldId id="455" r:id="rId18"/>
    <p:sldId id="460" r:id="rId19"/>
    <p:sldId id="461" r:id="rId20"/>
    <p:sldId id="463" r:id="rId21"/>
    <p:sldId id="456" r:id="rId22"/>
    <p:sldId id="464" r:id="rId23"/>
    <p:sldId id="465" r:id="rId24"/>
    <p:sldId id="466" r:id="rId25"/>
    <p:sldId id="467" r:id="rId26"/>
    <p:sldId id="469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11" d="100"/>
          <a:sy n="111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7D608-AFDA-414A-BBD8-F5E7D3A6333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19B43-3DF6-49B0-90A1-4587C7730D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820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E279-AA7B-4A76-98A2-162234D858D8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EB2D8-088A-464C-A247-E7D9E2B1C1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167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02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D19C00-AF80-466C-8A81-1824B938521D}" type="datetime1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596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8D2C9B-4ECF-434E-8235-30500E5C6987}" type="datetime1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6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E9C02-E272-470C-B153-EB493C670956}" type="datetime1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6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731520"/>
            <a:ext cx="5952342" cy="959169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9" y="1825625"/>
            <a:ext cx="813278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B24B72-03B9-4853-9019-D0AF5FB0B1F2}" type="datetime1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0419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462973-AC60-463E-AAA5-9E4E66F914AF}" type="datetime1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78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21FDF-AC9D-4E4B-AE80-155861DB38B1}" type="datetime1">
              <a:rPr lang="sk-SK" smtClean="0"/>
              <a:t>17.10.2019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86051" y="731520"/>
            <a:ext cx="5952342" cy="959169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2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A1ABBA-F3B5-4D2E-B6E3-A5D9501F5EBB}" type="datetime1">
              <a:rPr lang="sk-SK" smtClean="0"/>
              <a:t>17.10.2019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6051" y="731520"/>
            <a:ext cx="5952342" cy="9591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515095-6FC8-45C4-8B3E-58E780F24610}" type="datetime1">
              <a:rPr lang="sk-SK" smtClean="0"/>
              <a:t>17.10.2019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659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B27A4-9883-46A0-80C6-ACABB48B60C9}" type="datetime1">
              <a:rPr lang="sk-SK" smtClean="0"/>
              <a:t>17.10.2019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4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95AD3D-9C7D-4268-8B88-0E9522BA4CA4}" type="datetime1">
              <a:rPr lang="sk-SK" smtClean="0"/>
              <a:t>17.10.2019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657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254F0B-3959-49A8-A110-227EC91EFFDB}" type="datetime1">
              <a:rPr lang="sk-SK" smtClean="0"/>
              <a:t>17.10.2019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BC3C8D-87C1-4D18-BB6B-CC2AB2AEF3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201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09" y="3645667"/>
            <a:ext cx="7772400" cy="890331"/>
          </a:xfrm>
        </p:spPr>
        <p:txBody>
          <a:bodyPr/>
          <a:lstStyle/>
          <a:p>
            <a:r>
              <a:rPr lang="sk-SK" sz="5400" dirty="0" smtClean="0"/>
              <a:t>SŠ – programovanie </a:t>
            </a:r>
            <a:r>
              <a:rPr lang="sk-SK" sz="5400" dirty="0" err="1" smtClean="0"/>
              <a:t>Python</a:t>
            </a:r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3200" dirty="0" smtClean="0"/>
              <a:t>problematika výnimiek</a:t>
            </a:r>
            <a:endParaRPr lang="sk-SK" sz="32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7" y="4854679"/>
            <a:ext cx="8310592" cy="842319"/>
          </a:xfrm>
        </p:spPr>
        <p:txBody>
          <a:bodyPr/>
          <a:lstStyle/>
          <a:p>
            <a:pPr algn="r"/>
            <a:r>
              <a:rPr lang="sk-SK" sz="1400" dirty="0"/>
              <a:t>Ján Guniš , Ľubomír </a:t>
            </a:r>
            <a:r>
              <a:rPr lang="sk-SK" sz="1400" dirty="0" err="1"/>
              <a:t>Šnajder</a:t>
            </a:r>
            <a:r>
              <a:rPr lang="sk-SK" sz="1400" dirty="0"/>
              <a:t>, </a:t>
            </a:r>
            <a:r>
              <a:rPr lang="sk-SK" sz="1400" dirty="0" smtClean="0"/>
              <a:t>Zuzana Tkáčová, UPJŠ </a:t>
            </a:r>
            <a:r>
              <a:rPr lang="sk-SK" sz="1400" dirty="0"/>
              <a:t>v </a:t>
            </a:r>
            <a:r>
              <a:rPr lang="sk-SK" sz="1400" dirty="0" smtClean="0"/>
              <a:t>Košiciach</a:t>
            </a:r>
            <a:br>
              <a:rPr lang="sk-SK" sz="1400" dirty="0" smtClean="0"/>
            </a:br>
            <a:r>
              <a:rPr lang="sk-SK" sz="1400" dirty="0" smtClean="0"/>
              <a:t>Valentína </a:t>
            </a:r>
            <a:r>
              <a:rPr lang="sk-SK" sz="1400" dirty="0" err="1" smtClean="0"/>
              <a:t>Gunišová</a:t>
            </a:r>
            <a:r>
              <a:rPr lang="sk-SK" sz="1400" dirty="0" smtClean="0"/>
              <a:t>, GJAR, Prešov</a:t>
            </a:r>
            <a:r>
              <a:rPr lang="sk-SK" sz="1400" dirty="0"/>
              <a:t/>
            </a:r>
            <a:br>
              <a:rPr lang="sk-SK" sz="1400" dirty="0"/>
            </a:b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40899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42F1F9-442B-46FB-BE90-A6D4EDC5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Chyby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A8B57EC-7C87-4146-B05E-4D6DB488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09" y="1597942"/>
            <a:ext cx="8132783" cy="435133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sk-SK" dirty="0"/>
              <a:t>„štandardný“ prístup</a:t>
            </a:r>
          </a:p>
          <a:p>
            <a:pPr marL="365760" lvl="1" indent="0">
              <a:buNone/>
            </a:pPr>
            <a:r>
              <a:rPr lang="sk-SK" dirty="0"/>
              <a:t>syntaktické chyby</a:t>
            </a:r>
          </a:p>
          <a:p>
            <a:pPr marL="603504" lvl="2" indent="0">
              <a:buNone/>
            </a:pPr>
            <a:r>
              <a:rPr lang="sk-SK" dirty="0"/>
              <a:t>ľahko sa identifikujú</a:t>
            </a:r>
          </a:p>
          <a:p>
            <a:pPr marL="365760" lvl="1" indent="0">
              <a:buNone/>
            </a:pPr>
            <a:r>
              <a:rPr lang="sk-SK" dirty="0"/>
              <a:t>logické chyby</a:t>
            </a:r>
          </a:p>
          <a:p>
            <a:pPr marL="365760" lvl="1" indent="0">
              <a:buNone/>
            </a:pPr>
            <a:r>
              <a:rPr lang="sk-SK" dirty="0"/>
              <a:t>program funguje </a:t>
            </a:r>
            <a:r>
              <a:rPr lang="sk-SK" b="1" dirty="0"/>
              <a:t>správne pre vhodné vstupy</a:t>
            </a:r>
          </a:p>
          <a:p>
            <a:pPr marL="109728" indent="0">
              <a:buNone/>
            </a:pPr>
            <a:endParaRPr lang="sk-SK" dirty="0"/>
          </a:p>
          <a:p>
            <a:pPr marL="109728" indent="0">
              <a:buNone/>
            </a:pPr>
            <a:r>
              <a:rPr lang="sk-SK" dirty="0"/>
              <a:t>inovácia v metodikách</a:t>
            </a:r>
          </a:p>
          <a:p>
            <a:pPr marL="365760" lvl="1" indent="0">
              <a:buNone/>
            </a:pPr>
            <a:r>
              <a:rPr lang="sk-SK" dirty="0" err="1"/>
              <a:t>behové</a:t>
            </a:r>
            <a:r>
              <a:rPr lang="sk-SK" dirty="0"/>
              <a:t> chyby</a:t>
            </a:r>
          </a:p>
          <a:p>
            <a:pPr marL="603504" lvl="2" indent="0">
              <a:buNone/>
            </a:pPr>
            <a:r>
              <a:rPr lang="sk-SK" dirty="0"/>
              <a:t>správanie programu </a:t>
            </a:r>
            <a:r>
              <a:rPr lang="sk-SK" dirty="0" smtClean="0"/>
              <a:t>pri </a:t>
            </a:r>
            <a:r>
              <a:rPr lang="sk-SK" dirty="0" err="1" smtClean="0"/>
              <a:t>NEvhodných</a:t>
            </a:r>
            <a:r>
              <a:rPr lang="sk-SK" dirty="0" smtClean="0"/>
              <a:t> vstupoch</a:t>
            </a:r>
            <a:endParaRPr lang="sk-SK" dirty="0"/>
          </a:p>
          <a:p>
            <a:pPr marL="365760" lvl="1" indent="0">
              <a:buNone/>
            </a:pPr>
            <a:r>
              <a:rPr lang="sk-SK" dirty="0"/>
              <a:t>logické chyby</a:t>
            </a:r>
          </a:p>
          <a:p>
            <a:pPr marL="603504" lvl="2" indent="0">
              <a:buNone/>
            </a:pPr>
            <a:r>
              <a:rPr lang="sk-SK" dirty="0"/>
              <a:t>správanie programu </a:t>
            </a:r>
            <a:r>
              <a:rPr lang="sk-SK" dirty="0" smtClean="0"/>
              <a:t>pri nelogických vstupoch</a:t>
            </a:r>
            <a:endParaRPr lang="sk-SK" dirty="0"/>
          </a:p>
          <a:p>
            <a:pPr marL="365760" lvl="1" indent="0">
              <a:buNone/>
            </a:pPr>
            <a:r>
              <a:rPr lang="sk-SK" dirty="0"/>
              <a:t>program funguje </a:t>
            </a:r>
            <a:r>
              <a:rPr lang="sk-SK" b="1" dirty="0"/>
              <a:t>správne pre všetky vstupy</a:t>
            </a:r>
          </a:p>
          <a:p>
            <a:pPr marL="365760" lvl="1" indent="0">
              <a:buNone/>
            </a:pPr>
            <a:endParaRPr lang="sk-SK" dirty="0"/>
          </a:p>
          <a:p>
            <a:pPr marL="365760" lvl="1" indent="0">
              <a:buNone/>
            </a:pPr>
            <a:endParaRPr lang="sk-SK" dirty="0"/>
          </a:p>
          <a:p>
            <a:pPr marL="109728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02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673D564-FD72-48BC-B28C-0FE51DA8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Zaradenie do metodík</a:t>
            </a:r>
            <a:endParaRPr lang="sk-SK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440A940-35F9-41FB-9B91-2648056A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0" y="1813966"/>
            <a:ext cx="8132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problematika </a:t>
            </a:r>
            <a:r>
              <a:rPr lang="sk-SK" dirty="0"/>
              <a:t>chýb a spracovanie chýb</a:t>
            </a:r>
          </a:p>
          <a:p>
            <a:pPr lvl="1"/>
            <a:r>
              <a:rPr lang="sk-SK" dirty="0"/>
              <a:t>postupne: skúsenosti s chybami</a:t>
            </a:r>
          </a:p>
          <a:p>
            <a:pPr lvl="1"/>
            <a:r>
              <a:rPr lang="sk-SK" dirty="0"/>
              <a:t>identifikácia „chybných“ stavov</a:t>
            </a:r>
          </a:p>
          <a:p>
            <a:pPr lvl="1"/>
            <a:r>
              <a:rPr lang="sk-SK" dirty="0"/>
              <a:t>reakcia na „chybné stavy“</a:t>
            </a:r>
          </a:p>
          <a:p>
            <a:pPr lvl="1"/>
            <a:r>
              <a:rPr lang="sk-SK" dirty="0"/>
              <a:t>vyvolanie chybného stavu</a:t>
            </a:r>
          </a:p>
        </p:txBody>
      </p:sp>
    </p:spTree>
    <p:extLst>
      <p:ext uri="{BB962C8B-B14F-4D97-AF65-F5344CB8AC3E}">
        <p14:creationId xmlns:p14="http://schemas.microsoft.com/office/powerpoint/2010/main" val="14480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4A6C7A8-3E13-4763-A4A8-FC9B2ACA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Žiacke skúsenosti s chybami</a:t>
            </a: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2B413D52-BCB2-4178-883E-44EFF9EA8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365460"/>
              </p:ext>
            </p:extLst>
          </p:nvPr>
        </p:nvGraphicFramePr>
        <p:xfrm>
          <a:off x="179388" y="1340768"/>
          <a:ext cx="8897882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30">
                  <a:extLst>
                    <a:ext uri="{9D8B030D-6E8A-4147-A177-3AD203B41FA5}">
                      <a16:colId xmlns:a16="http://schemas.microsoft.com/office/drawing/2014/main" val="922962027"/>
                    </a:ext>
                  </a:extLst>
                </a:gridCol>
                <a:gridCol w="8353052">
                  <a:extLst>
                    <a:ext uri="{9D8B030D-6E8A-4147-A177-3AD203B41FA5}">
                      <a16:colId xmlns:a16="http://schemas.microsoft.com/office/drawing/2014/main" val="2099241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vyhodnotenie 1/0</a:t>
                      </a:r>
                    </a:p>
                    <a:p>
                      <a:r>
                        <a:rPr lang="sk-SK" dirty="0"/>
                        <a:t>použitie neinicializovanej premennej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55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forward(100) – bez importu modulu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578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hľadanie chyby v programe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4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nesprávne poradie definície a volania funkcie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hľadanie chyby v programe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67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nevhodné vstupy (názov farby), nesprávny typ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441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09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chyby v zápise logických výrazoch</a:t>
                      </a:r>
                    </a:p>
                    <a:p>
                      <a:r>
                        <a:rPr lang="sk-SK" dirty="0"/>
                        <a:t>testovanie chybného vstupu (číslo mesiaca, nepovolená operácia ...)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987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testovanie chybného vstupu (neznámy názov tovaru, záporné číslo)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08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index reťazca mimo rozsah, neinicializovaná premenná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54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testovanie chybného vstupu (nealfanumerický reťazec, test požiadaviek na vstup)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189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08E8A93-49D8-4E36-BAA1-91F1BD55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chýb</a:t>
            </a:r>
          </a:p>
        </p:txBody>
      </p:sp>
      <p:graphicFrame>
        <p:nvGraphicFramePr>
          <p:cNvPr id="8" name="Tabuľka 4">
            <a:extLst>
              <a:ext uri="{FF2B5EF4-FFF2-40B4-BE49-F238E27FC236}">
                <a16:creationId xmlns:a16="http://schemas.microsoft.com/office/drawing/2014/main" id="{3E76B0EC-3E09-486D-98F0-5980277EE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841611"/>
              </p:ext>
            </p:extLst>
          </p:nvPr>
        </p:nvGraphicFramePr>
        <p:xfrm>
          <a:off x="179388" y="1481138"/>
          <a:ext cx="8897882" cy="394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236">
                  <a:extLst>
                    <a:ext uri="{9D8B030D-6E8A-4147-A177-3AD203B41FA5}">
                      <a16:colId xmlns:a16="http://schemas.microsoft.com/office/drawing/2014/main" val="922962027"/>
                    </a:ext>
                  </a:extLst>
                </a:gridCol>
                <a:gridCol w="7889646">
                  <a:extLst>
                    <a:ext uri="{9D8B030D-6E8A-4147-A177-3AD203B41FA5}">
                      <a16:colId xmlns:a16="http://schemas.microsoft.com/office/drawing/2014/main" val="2099241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14</a:t>
                      </a:r>
                      <a:endParaRPr lang="sk-SK" strike="sngStrik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Odchytávanie výnimiek</a:t>
                      </a:r>
                    </a:p>
                    <a:p>
                      <a:pPr lvl="1"/>
                      <a:r>
                        <a:rPr lang="sk-SK" dirty="0"/>
                        <a:t>Ošetreniu chybných vstupných hodnôt</a:t>
                      </a:r>
                    </a:p>
                    <a:p>
                      <a:pPr lvl="1"/>
                      <a:r>
                        <a:rPr lang="sk-SK" dirty="0"/>
                        <a:t>Definovanie podmienok pre korektné vstupy</a:t>
                      </a:r>
                    </a:p>
                    <a:p>
                      <a:pPr lvl="1"/>
                      <a:r>
                        <a:rPr lang="sk-SK" dirty="0"/>
                        <a:t>Dôkladná analýza problému</a:t>
                      </a:r>
                    </a:p>
                    <a:p>
                      <a:pPr lvl="1"/>
                      <a:r>
                        <a:rPr lang="sk-SK" dirty="0"/>
                        <a:t>Odchytávanie výnimiek</a:t>
                      </a:r>
                    </a:p>
                    <a:p>
                      <a:pPr lvl="0"/>
                      <a:r>
                        <a:rPr lang="sk-SK" dirty="0"/>
                        <a:t>Filozofia: ľahšie je žiadať o prepáčenie ako o dovolenie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55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15</a:t>
                      </a:r>
                      <a:endParaRPr lang="sk-SK" strike="sngStrik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Generovanie výnimiek</a:t>
                      </a:r>
                    </a:p>
                    <a:p>
                      <a:pPr lvl="1"/>
                      <a:r>
                        <a:rPr lang="sk-SK" dirty="0"/>
                        <a:t>Analýza problému</a:t>
                      </a:r>
                    </a:p>
                    <a:p>
                      <a:pPr lvl="1"/>
                      <a:r>
                        <a:rPr lang="sk-SK" dirty="0"/>
                        <a:t>Predpokladáme aj nesprávne vstupy, ich identifikáciu</a:t>
                      </a:r>
                    </a:p>
                    <a:p>
                      <a:pPr lvl="1"/>
                      <a:r>
                        <a:rPr lang="sk-SK" dirty="0" err="1"/>
                        <a:t>Behové</a:t>
                      </a:r>
                      <a:r>
                        <a:rPr lang="sk-SK" dirty="0"/>
                        <a:t> chyby a logicky nesprávne výsledky</a:t>
                      </a:r>
                    </a:p>
                    <a:p>
                      <a:pPr lvl="1"/>
                      <a:r>
                        <a:rPr lang="sk-SK" dirty="0"/>
                        <a:t>Generovanie výnimiek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578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trike="noStrike" dirty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sk-SK" strike="noStrike" dirty="0"/>
                        <a:t>V niektorých úlohách vyžadujeme spracovanie chýb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44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trike="noStrike" dirty="0"/>
                        <a:t>23-27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sk-SK" strike="noStrike" dirty="0"/>
                        <a:t>Grafické rozhranie – nutne zvládnutá problematika výnimiek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944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B6C0B1-39DA-4157-BB96-F8D96EC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14. Odchytávanie výnimiek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17C861E-51BB-4AEF-A32E-5549766A9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1916832"/>
            <a:ext cx="8134350" cy="3380715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78836" y="1260000"/>
            <a:ext cx="693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Skúmanie, analýza riešenia (programu), hľadanie chýb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329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B6C0B1-39DA-4157-BB96-F8D96EC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14. Odchytávanie výnimiek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5579B145-4324-42A3-9CC3-0A3161EE3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660694" y="1825625"/>
            <a:ext cx="5822612" cy="435133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79512" y="1260000"/>
            <a:ext cx="7603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Skúmanie, analýza programu, porovnávanie rôznych riešení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2222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B6C0B1-39DA-4157-BB96-F8D96EC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14. Odchytávanie výnimiek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C0841BA-E50F-4F19-B23F-117DB6575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2842645"/>
            <a:ext cx="8134350" cy="231729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80000" y="1260000"/>
            <a:ext cx="5771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Analýza situácie a riešenia, úprava programu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544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5AE6914-C5D5-43AD-B301-2552358E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Generovanie výnimiek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5199355B-D0DD-450E-8C0B-A043BD5EF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160" y="1825625"/>
            <a:ext cx="7323680" cy="43513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80000" y="1260000"/>
            <a:ext cx="693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Skúmanie, analýza riešenia (programu), hľadanie chýb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1781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5AE6914-C5D5-43AD-B301-2552358E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Generovanie výnimiek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79512" y="1260000"/>
            <a:ext cx="7603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Skúmanie, analýza programu, porovnávanie rôznych riešení</a:t>
            </a:r>
            <a:endParaRPr lang="sk-SK" sz="20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8" y="1601795"/>
            <a:ext cx="8784000" cy="44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5AE6914-C5D5-43AD-B301-2552358E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Generovanie výnimiek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29B70256-9DF9-492E-AB50-240146BB4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2960387"/>
            <a:ext cx="8134350" cy="208181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80000" y="1260000"/>
            <a:ext cx="5532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Analýza situácie, návrh riešenia, testovanie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71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0C85186-5951-4CDC-977A-242D87A5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1" y="731520"/>
            <a:ext cx="6206430" cy="959169"/>
          </a:xfrm>
        </p:spPr>
        <p:txBody>
          <a:bodyPr>
            <a:noAutofit/>
          </a:bodyPr>
          <a:lstStyle/>
          <a:p>
            <a:r>
              <a:rPr lang="sk-SK" sz="2800" dirty="0"/>
              <a:t>Do práce chodíme lebo nás to baví, ale ...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68F363C-D636-4C7F-9474-A142C6F06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84784"/>
            <a:ext cx="6885055" cy="52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5AE6914-C5D5-43AD-B301-2552358E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Učitelia informatiky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77B3A8E-F398-4F55-BDBF-8E716D78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dirty="0"/>
              <a:t>Vyučovanie stojí a padá na </a:t>
            </a:r>
            <a:r>
              <a:rPr lang="sk-SK" dirty="0" smtClean="0"/>
              <a:t>učiteľoch.</a:t>
            </a:r>
            <a:endParaRPr lang="sk-SK" dirty="0"/>
          </a:p>
          <a:p>
            <a:pPr marL="109728" indent="0">
              <a:buNone/>
            </a:pPr>
            <a:endParaRPr lang="sk-SK" dirty="0"/>
          </a:p>
          <a:p>
            <a:r>
              <a:rPr lang="sk-SK" dirty="0"/>
              <a:t>Možno sa s problematikou výnimiek ešte nestretli a do vyučovania ju </a:t>
            </a:r>
            <a:r>
              <a:rPr lang="sk-SK" dirty="0" smtClean="0"/>
              <a:t>nezaradili</a:t>
            </a:r>
          </a:p>
          <a:p>
            <a:r>
              <a:rPr lang="sk-SK" dirty="0" smtClean="0"/>
              <a:t>Možno „chybové“ stavy ošetrovali sériou podmienok</a:t>
            </a:r>
            <a:endParaRPr lang="sk-SK" dirty="0"/>
          </a:p>
          <a:p>
            <a:r>
              <a:rPr lang="sk-SK" dirty="0"/>
              <a:t>Možno problematiku výnimiek zaradili len do seminárov a rozširujúcich hodín</a:t>
            </a:r>
          </a:p>
          <a:p>
            <a:r>
              <a:rPr lang="sk-SK" dirty="0"/>
              <a:t>Možno sú to len rozširujúce témy v základnom kurze, ak „zvýši“ čas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85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A31C3F-FA05-4608-9B11-5E175B5F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Spätná väzba - </a:t>
            </a:r>
            <a:r>
              <a:rPr lang="sk-SK" sz="2800" dirty="0"/>
              <a:t>odchytávanie výnimiek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4DBD270-E1C0-47B2-86AE-47CD0F3F2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2543969"/>
            <a:ext cx="7810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A31C3F-FA05-4608-9B11-5E175B5F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Spätná väzba - </a:t>
            </a:r>
            <a:r>
              <a:rPr lang="sk-SK" sz="2800" dirty="0"/>
              <a:t>odchytávanie výnimiek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E5540C5-366A-4E86-BCDD-49771474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err="1"/>
              <a:t>viacmenej</a:t>
            </a:r>
            <a:r>
              <a:rPr lang="sk-SK" dirty="0"/>
              <a:t> ošetrenie programov </a:t>
            </a:r>
            <a:r>
              <a:rPr lang="sk-SK" b="1" dirty="0"/>
              <a:t>sa preberá až ku koncu </a:t>
            </a:r>
            <a:r>
              <a:rPr lang="sk-SK" dirty="0"/>
              <a:t>kurzu. Pokiaľ som stanovil záver prvej časti kurzu </a:t>
            </a:r>
            <a:r>
              <a:rPr lang="sk-SK" dirty="0" err="1"/>
              <a:t>Python</a:t>
            </a:r>
            <a:r>
              <a:rPr lang="sk-SK" dirty="0"/>
              <a:t> na záver roka, tak mi to celkom vhodne zapasovalo do plánov</a:t>
            </a:r>
          </a:p>
          <a:p>
            <a:r>
              <a:rPr lang="sk-SK" dirty="0"/>
              <a:t>Tematický plán som pripravovala tak, aby korešpondoval s témami metodík. V pôvodnom pláne som túto </a:t>
            </a:r>
            <a:r>
              <a:rPr lang="sk-SK" b="1" dirty="0"/>
              <a:t>tému nemala</a:t>
            </a:r>
            <a:r>
              <a:rPr lang="sk-SK" dirty="0"/>
              <a:t>, ale </a:t>
            </a:r>
            <a:r>
              <a:rPr lang="sk-SK" b="1" dirty="0"/>
              <a:t>je ju vhodné prebrať</a:t>
            </a:r>
            <a:r>
              <a:rPr lang="sk-SK" dirty="0"/>
              <a:t>.</a:t>
            </a:r>
          </a:p>
          <a:p>
            <a:r>
              <a:rPr lang="sk-SK" dirty="0"/>
              <a:t>Daná metodika rozširuje tematický výchovno-vzdelávací plán predmetu. Tému som pôvodne </a:t>
            </a:r>
            <a:r>
              <a:rPr lang="sk-SK" b="1" dirty="0"/>
              <a:t>preberal</a:t>
            </a:r>
            <a:r>
              <a:rPr lang="sk-SK" dirty="0"/>
              <a:t> až v rámci </a:t>
            </a:r>
            <a:r>
              <a:rPr lang="sk-SK" b="1" dirty="0"/>
              <a:t>záverečnej fázy</a:t>
            </a:r>
            <a:r>
              <a:rPr lang="sk-SK" dirty="0"/>
              <a:t> vyučovania programovania.</a:t>
            </a:r>
          </a:p>
          <a:p>
            <a:r>
              <a:rPr lang="sk-SK" dirty="0" err="1"/>
              <a:t>GEnerovanie</a:t>
            </a:r>
            <a:r>
              <a:rPr lang="sk-SK" dirty="0"/>
              <a:t> výnimiek by som určite zaradila až </a:t>
            </a:r>
            <a:r>
              <a:rPr lang="sk-SK" b="1" dirty="0"/>
              <a:t>po prácu s textovými reťazcami</a:t>
            </a:r>
          </a:p>
          <a:p>
            <a:r>
              <a:rPr lang="sk-SK" b="1" dirty="0"/>
              <a:t>áno, vyhovujú</a:t>
            </a:r>
            <a:r>
              <a:rPr lang="sk-SK" dirty="0"/>
              <a:t>, zdôraznia </a:t>
            </a:r>
            <a:r>
              <a:rPr lang="sk-SK" b="1" dirty="0"/>
              <a:t>žiakom</a:t>
            </a:r>
            <a:r>
              <a:rPr lang="sk-SK" dirty="0"/>
              <a:t> potrebu odhaľovania chybových vstupov, čo viacerí obchádzali so slovami, veď </a:t>
            </a:r>
            <a:r>
              <a:rPr lang="sk-SK" b="1" dirty="0"/>
              <a:t>nezadám zlý vstup </a:t>
            </a:r>
            <a:r>
              <a:rPr lang="sk-SK" dirty="0"/>
              <a:t>do svojho programu".</a:t>
            </a:r>
          </a:p>
          <a:p>
            <a:r>
              <a:rPr lang="it-IT" dirty="0"/>
              <a:t>výnimky sme </a:t>
            </a:r>
            <a:r>
              <a:rPr lang="it-IT" b="1" dirty="0"/>
              <a:t>doteraz neučili </a:t>
            </a:r>
            <a:r>
              <a:rPr lang="it-IT" dirty="0"/>
              <a:t>vrámci programovania</a:t>
            </a:r>
            <a:endParaRPr lang="sk-SK" dirty="0"/>
          </a:p>
          <a:p>
            <a:r>
              <a:rPr lang="sk-SK" dirty="0"/>
              <a:t>Metodika žiakom pomáha uvedomiť si podmienky pre vstupné údaje a porozumieť komplexnosti riešenej úlohy.</a:t>
            </a:r>
          </a:p>
          <a:p>
            <a:r>
              <a:rPr lang="sk-SK" dirty="0"/>
              <a:t>... si žiaci uvedomili, že </a:t>
            </a:r>
            <a:r>
              <a:rPr lang="sk-SK" b="1" dirty="0"/>
              <a:t>nestačí</a:t>
            </a:r>
            <a:r>
              <a:rPr lang="sk-SK" dirty="0"/>
              <a:t> len vedieť </a:t>
            </a:r>
            <a:r>
              <a:rPr lang="sk-SK" b="1" dirty="0"/>
              <a:t>algoritmus</a:t>
            </a:r>
            <a:r>
              <a:rPr lang="sk-SK" dirty="0"/>
              <a:t> riešenia problému, že je </a:t>
            </a:r>
            <a:r>
              <a:rPr lang="sk-SK" b="1" dirty="0"/>
              <a:t>potrebné aj ošetriť vstupy </a:t>
            </a:r>
            <a:r>
              <a:rPr lang="sk-SK" dirty="0"/>
              <a:t>a ďalšie možné chyby</a:t>
            </a:r>
          </a:p>
          <a:p>
            <a:r>
              <a:rPr lang="sk-SK" b="1" dirty="0"/>
              <a:t>nedostatok času</a:t>
            </a:r>
          </a:p>
        </p:txBody>
      </p:sp>
    </p:spTree>
    <p:extLst>
      <p:ext uri="{BB962C8B-B14F-4D97-AF65-F5344CB8AC3E}">
        <p14:creationId xmlns:p14="http://schemas.microsoft.com/office/powerpoint/2010/main" val="27591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A31C3F-FA05-4608-9B11-5E175B5F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Spätná väzba - </a:t>
            </a:r>
            <a:r>
              <a:rPr lang="sk-SK" sz="2800" dirty="0"/>
              <a:t>generovanie výnimiek</a:t>
            </a:r>
            <a:endParaRPr lang="sk-SK" dirty="0"/>
          </a:p>
        </p:txBody>
      </p:sp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829FDF0B-9313-46CC-9A09-F1D92A3F1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272506"/>
            <a:ext cx="79819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A31C3F-FA05-4608-9B11-5E175B5F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Spätná väzba - </a:t>
            </a:r>
            <a:r>
              <a:rPr lang="sk-SK" sz="2800" dirty="0"/>
              <a:t>generovanie výnimiek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01F376B-2CD9-432C-A227-33207631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Tému som </a:t>
            </a:r>
            <a:r>
              <a:rPr lang="sk-SK" b="1" dirty="0"/>
              <a:t>pôvodne</a:t>
            </a:r>
            <a:r>
              <a:rPr lang="sk-SK" dirty="0"/>
              <a:t> preberal až v rámci </a:t>
            </a:r>
            <a:r>
              <a:rPr lang="sk-SK" b="1" dirty="0"/>
              <a:t>záverečnej fázy </a:t>
            </a:r>
            <a:r>
              <a:rPr lang="sk-SK" dirty="0"/>
              <a:t>... postup zvolený v rámci projektu IT Akadémia je vhodnejší.</a:t>
            </a:r>
          </a:p>
          <a:p>
            <a:endParaRPr lang="sk-SK" dirty="0"/>
          </a:p>
          <a:p>
            <a:r>
              <a:rPr lang="sk-SK" b="1" dirty="0"/>
              <a:t>ošetrenie</a:t>
            </a:r>
            <a:r>
              <a:rPr lang="sk-SK" dirty="0"/>
              <a:t> vstupov riešime </a:t>
            </a:r>
            <a:r>
              <a:rPr lang="sk-SK" b="1" dirty="0"/>
              <a:t>bez</a:t>
            </a:r>
            <a:r>
              <a:rPr lang="sk-SK" dirty="0"/>
              <a:t> konštrukcie </a:t>
            </a:r>
            <a:r>
              <a:rPr lang="sk-SK" b="1" dirty="0" err="1"/>
              <a:t>try</a:t>
            </a:r>
            <a:r>
              <a:rPr lang="sk-SK" b="1" dirty="0"/>
              <a:t> </a:t>
            </a:r>
            <a:r>
              <a:rPr lang="sk-SK" b="1" dirty="0" err="1"/>
              <a:t>raise</a:t>
            </a:r>
            <a:endParaRPr lang="sk-SK" b="1" dirty="0"/>
          </a:p>
          <a:p>
            <a:r>
              <a:rPr lang="sk-SK" dirty="0"/>
              <a:t>metodika </a:t>
            </a:r>
            <a:r>
              <a:rPr lang="sk-SK" b="1" dirty="0"/>
              <a:t>rozširuje </a:t>
            </a:r>
            <a:r>
              <a:rPr lang="sk-SK" b="1" dirty="0" err="1"/>
              <a:t>vv</a:t>
            </a:r>
            <a:r>
              <a:rPr lang="sk-SK" b="1" dirty="0"/>
              <a:t> </a:t>
            </a:r>
            <a:r>
              <a:rPr lang="sk-SK" dirty="0"/>
              <a:t>plán</a:t>
            </a:r>
          </a:p>
          <a:p>
            <a:r>
              <a:rPr lang="pl-PL" b="1" dirty="0"/>
              <a:t>Zbytocne</a:t>
            </a:r>
            <a:r>
              <a:rPr lang="pl-PL" dirty="0"/>
              <a:t> osetrovanie </a:t>
            </a:r>
            <a:r>
              <a:rPr lang="pl-PL" b="1" dirty="0"/>
              <a:t>ValueError</a:t>
            </a:r>
            <a:r>
              <a:rPr lang="pl-PL" dirty="0"/>
              <a:t> nakolko to robi pocitac sam</a:t>
            </a:r>
          </a:p>
          <a:p>
            <a:r>
              <a:rPr lang="pl-PL" dirty="0"/>
              <a:t>žiaci mali </a:t>
            </a:r>
            <a:r>
              <a:rPr lang="pl-PL" b="1" dirty="0"/>
              <a:t>problem s pochopením</a:t>
            </a:r>
            <a:r>
              <a:rPr lang="pl-PL" dirty="0"/>
              <a:t> príkazu </a:t>
            </a:r>
            <a:r>
              <a:rPr lang="pl-PL" b="1" dirty="0"/>
              <a:t>raise</a:t>
            </a:r>
          </a:p>
          <a:p>
            <a:r>
              <a:rPr lang="sk-SK" dirty="0"/>
              <a:t>Som si istý, že na tomto príklade si </a:t>
            </a:r>
            <a:r>
              <a:rPr lang="sk-SK" b="1" dirty="0"/>
              <a:t>žiaci</a:t>
            </a:r>
            <a:r>
              <a:rPr lang="sk-SK" dirty="0"/>
              <a:t> úplne </a:t>
            </a:r>
            <a:r>
              <a:rPr lang="sk-SK" b="1" dirty="0"/>
              <a:t>uvedomili</a:t>
            </a:r>
            <a:r>
              <a:rPr lang="sk-SK" dirty="0"/>
              <a:t> </a:t>
            </a:r>
            <a:r>
              <a:rPr lang="sk-SK" b="1" dirty="0"/>
              <a:t>podstatu generovania výnimiek</a:t>
            </a:r>
            <a:r>
              <a:rPr lang="sk-SK" dirty="0"/>
              <a:t>.</a:t>
            </a:r>
          </a:p>
          <a:p>
            <a:r>
              <a:rPr lang="sk-SK" b="1" dirty="0"/>
              <a:t>nedostatok času</a:t>
            </a:r>
            <a:endParaRPr lang="pl-PL" b="1" dirty="0"/>
          </a:p>
          <a:p>
            <a:endParaRPr lang="sk-SK" dirty="0"/>
          </a:p>
          <a:p>
            <a:r>
              <a:rPr lang="sk-SK" dirty="0" err="1"/>
              <a:t>Zrusit</a:t>
            </a:r>
            <a:r>
              <a:rPr lang="sk-SK" dirty="0"/>
              <a:t> </a:t>
            </a:r>
            <a:r>
              <a:rPr lang="sk-SK" dirty="0" err="1"/>
              <a:t>vsetky</a:t>
            </a:r>
            <a:r>
              <a:rPr lang="sk-SK" dirty="0"/>
              <a:t> </a:t>
            </a:r>
            <a:r>
              <a:rPr lang="sk-SK" dirty="0" err="1"/>
              <a:t>matematicke</a:t>
            </a:r>
            <a:r>
              <a:rPr lang="sk-SK" dirty="0"/>
              <a:t> </a:t>
            </a:r>
            <a:r>
              <a:rPr lang="sk-SK" dirty="0" err="1"/>
              <a:t>ulohy</a:t>
            </a:r>
            <a:r>
              <a:rPr lang="sk-SK" dirty="0"/>
              <a:t> to </a:t>
            </a:r>
            <a:r>
              <a:rPr lang="sk-SK" dirty="0" err="1"/>
              <a:t>studentov</a:t>
            </a:r>
            <a:r>
              <a:rPr lang="sk-SK" dirty="0"/>
              <a:t> </a:t>
            </a:r>
            <a:r>
              <a:rPr lang="sk-SK" dirty="0" err="1"/>
              <a:t>odradza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15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3F1C868-CFDE-41DF-BFF0-1C76A513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pokračuje ...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9BD7E9E-551F-4058-9854-CAFC6D25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2. kolo overovania metodík</a:t>
            </a:r>
          </a:p>
          <a:p>
            <a:r>
              <a:rPr lang="sk-SK" dirty="0"/>
              <a:t>reťazce, spracovanie reťazcov pred problematiku výnimiek</a:t>
            </a:r>
          </a:p>
          <a:p>
            <a:r>
              <a:rPr lang="sk-SK" dirty="0"/>
              <a:t>redukcia </a:t>
            </a:r>
            <a:r>
              <a:rPr lang="sk-SK" dirty="0" smtClean="0"/>
              <a:t>úloh</a:t>
            </a:r>
          </a:p>
          <a:p>
            <a:pPr lvl="1"/>
            <a:r>
              <a:rPr lang="sk-SK" dirty="0" smtClean="0"/>
              <a:t>„</a:t>
            </a:r>
            <a:r>
              <a:rPr lang="sk-SK" dirty="0"/>
              <a:t>Riešte podľa pokynov učiteľa</a:t>
            </a:r>
            <a:r>
              <a:rPr lang="sk-SK" dirty="0" smtClean="0"/>
              <a:t>“</a:t>
            </a:r>
          </a:p>
          <a:p>
            <a:pPr lvl="1"/>
            <a:r>
              <a:rPr lang="sk-SK" dirty="0" smtClean="0"/>
              <a:t>nie všetko musí žiak sám objaviť</a:t>
            </a:r>
            <a:endParaRPr lang="sk-SK" dirty="0"/>
          </a:p>
          <a:p>
            <a:r>
              <a:rPr lang="sk-SK" dirty="0"/>
              <a:t>zbierka úloh</a:t>
            </a:r>
          </a:p>
          <a:p>
            <a:r>
              <a:rPr lang="sk-SK" dirty="0" smtClean="0"/>
              <a:t>pridaná časť vedomosti </a:t>
            </a:r>
            <a:r>
              <a:rPr lang="sk-SK" dirty="0"/>
              <a:t>v kocke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79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200" dirty="0" smtClean="0"/>
              <a:t>Diskusia</a:t>
            </a:r>
          </a:p>
          <a:p>
            <a:endParaRPr lang="sk-SK" dirty="0"/>
          </a:p>
          <a:p>
            <a:pPr algn="r"/>
            <a:r>
              <a:rPr lang="sk-SK" sz="1800" dirty="0"/>
              <a:t>Ján Guniš , Ľubomír </a:t>
            </a:r>
            <a:r>
              <a:rPr lang="sk-SK" sz="1800" dirty="0" err="1"/>
              <a:t>Šnajder</a:t>
            </a:r>
            <a:r>
              <a:rPr lang="sk-SK" sz="1800" dirty="0"/>
              <a:t>, Zuzana Tkáčová, UPJŠ v Košiciach</a:t>
            </a:r>
            <a:br>
              <a:rPr lang="sk-SK" sz="1800" dirty="0"/>
            </a:br>
            <a:r>
              <a:rPr lang="sk-SK" sz="1800" dirty="0"/>
              <a:t>Valentína </a:t>
            </a:r>
            <a:r>
              <a:rPr lang="sk-SK" sz="1800" dirty="0" err="1"/>
              <a:t>Gunišová</a:t>
            </a:r>
            <a:r>
              <a:rPr lang="sk-SK" sz="1800" dirty="0"/>
              <a:t>, GJAR, </a:t>
            </a:r>
            <a:r>
              <a:rPr lang="sk-SK" sz="1800" dirty="0" smtClean="0"/>
              <a:t>Prešov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24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40BF06C-5607-4ABD-A76C-3BB4B659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474281"/>
            <a:ext cx="5724128" cy="1143000"/>
          </a:xfrm>
        </p:spPr>
        <p:txBody>
          <a:bodyPr>
            <a:noAutofit/>
          </a:bodyPr>
          <a:lstStyle/>
          <a:p>
            <a:r>
              <a:rPr lang="sk-SK" sz="2800" dirty="0"/>
              <a:t>Užívame si požičané peniaze a zrazu ...</a:t>
            </a: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93" y="1562109"/>
            <a:ext cx="3909814" cy="2569306"/>
          </a:xfr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3CDA2B5-77CB-443E-A182-0F76395E6F8B}"/>
              </a:ext>
            </a:extLst>
          </p:cNvPr>
          <p:cNvSpPr txBox="1"/>
          <p:nvPr/>
        </p:nvSpPr>
        <p:spPr>
          <a:xfrm>
            <a:off x="241224" y="4226405"/>
            <a:ext cx="872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Ak sa dlžník omešká so splácaním úveru, veriteľa odstúpi od zmluvy a bude požadovať okamžité splatenie celého úveru aj s úrokmi  ...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7865FE6-4230-4DD1-AB4C-3377E2A4F12A}"/>
              </a:ext>
            </a:extLst>
          </p:cNvPr>
          <p:cNvSpPr txBox="1"/>
          <p:nvPr/>
        </p:nvSpPr>
        <p:spPr>
          <a:xfrm>
            <a:off x="241224" y="5253007"/>
            <a:ext cx="8723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Veriteľ môže vymáhať úvery exekúciou</a:t>
            </a:r>
          </a:p>
          <a:p>
            <a:r>
              <a:rPr lang="sk-SK" dirty="0"/>
              <a:t>Jedným zo spôsobov, ako môže veriteľ vymáhať peniaze, je exekúcia. Ide v nej o zabavenie a speňaženie majetku dlžníka. To môže nastať už vtedy, ak občan nezaplatí hoci jeden účet. </a:t>
            </a:r>
          </a:p>
        </p:txBody>
      </p:sp>
    </p:spTree>
    <p:extLst>
      <p:ext uri="{BB962C8B-B14F-4D97-AF65-F5344CB8AC3E}">
        <p14:creationId xmlns:p14="http://schemas.microsoft.com/office/powerpoint/2010/main" val="29613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D672930-4524-4820-B62A-A8035EC5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Jazdíme si autom a zrazu ...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AE29C42-A74B-4E15-A4EC-5D5060AE3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628800"/>
            <a:ext cx="6408712" cy="44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572FA0-A240-4493-8D09-132BB6F1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narušenia chodu udalostí  </a:t>
            </a:r>
            <a:endParaRPr lang="sk-SK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A0E934F-C592-4B37-92D9-607459BAC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Školský poriadok školy</a:t>
            </a:r>
          </a:p>
          <a:p>
            <a:pPr lvl="1"/>
            <a:r>
              <a:rPr lang="pl-PL" dirty="0" smtClean="0"/>
              <a:t>...</a:t>
            </a:r>
            <a:endParaRPr lang="pl-PL" dirty="0"/>
          </a:p>
          <a:p>
            <a:pPr lvl="1"/>
            <a:r>
              <a:rPr lang="pl-PL" dirty="0"/>
              <a:t>O</a:t>
            </a:r>
            <a:r>
              <a:rPr lang="pl-PL" dirty="0" smtClean="0"/>
              <a:t>patrenia </a:t>
            </a:r>
            <a:r>
              <a:rPr lang="pl-PL" dirty="0"/>
              <a:t>na posilnenie disciplíny žiakov</a:t>
            </a:r>
          </a:p>
          <a:p>
            <a:pPr lvl="1"/>
            <a:r>
              <a:rPr lang="sk-SK" dirty="0" smtClean="0"/>
              <a:t>Pochvaly</a:t>
            </a:r>
            <a:endParaRPr lang="sk-SK" dirty="0"/>
          </a:p>
          <a:p>
            <a:r>
              <a:rPr lang="sk-SK" dirty="0"/>
              <a:t>Trestný zákon</a:t>
            </a:r>
          </a:p>
          <a:p>
            <a:r>
              <a:rPr lang="sk-SK" dirty="0"/>
              <a:t>Krízový plán pre prípad</a:t>
            </a:r>
          </a:p>
          <a:p>
            <a:pPr lvl="1"/>
            <a:r>
              <a:rPr lang="sk-SK" dirty="0"/>
              <a:t>pandémie chrípky,</a:t>
            </a:r>
          </a:p>
          <a:p>
            <a:pPr lvl="1"/>
            <a:r>
              <a:rPr lang="sk-SK" dirty="0"/>
              <a:t>povodne,</a:t>
            </a:r>
          </a:p>
          <a:p>
            <a:pPr lvl="1"/>
            <a:r>
              <a:rPr lang="sk-SK" dirty="0"/>
              <a:t>úniku radiácie,</a:t>
            </a:r>
          </a:p>
          <a:p>
            <a:pPr lvl="1"/>
            <a:r>
              <a:rPr lang="sk-SK" dirty="0"/>
              <a:t>výpadku energie</a:t>
            </a:r>
          </a:p>
          <a:p>
            <a:pPr lvl="1"/>
            <a:r>
              <a:rPr lang="sk-SK" dirty="0"/>
              <a:t> 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41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0DFE1F-5059-4B48-A9A6-2CED76DA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majú uvedené príklady spoločné?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574F483-8CB8-4F67-9CBF-58FAC456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09" y="1628800"/>
            <a:ext cx="8530887" cy="4351338"/>
          </a:xfrm>
        </p:spPr>
        <p:txBody>
          <a:bodyPr/>
          <a:lstStyle/>
          <a:p>
            <a:pPr marL="109728" indent="0">
              <a:buNone/>
            </a:pPr>
            <a:r>
              <a:rPr lang="sk-SK" dirty="0"/>
              <a:t>Všetky riešili nejaké výnimočné prípady </a:t>
            </a:r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Ak </a:t>
            </a:r>
            <a:r>
              <a:rPr lang="sk-SK" dirty="0"/>
              <a:t>by veci fungovali tak ako majú, nepotrebovali by sme ošetrovať výnimočné </a:t>
            </a:r>
            <a:r>
              <a:rPr lang="sk-SK" dirty="0" smtClean="0"/>
              <a:t>prípady.</a:t>
            </a:r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Na </a:t>
            </a:r>
            <a:r>
              <a:rPr lang="sk-SK" dirty="0"/>
              <a:t>konci zmlúv by neboli malé písmenká, používatelia by používali produkty tak, ako sa majú používať a nemuseli by sme mať krízové plány. Skutočnosť je ale iná.</a:t>
            </a:r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Pozrime </a:t>
            </a:r>
            <a:r>
              <a:rPr lang="sk-SK" dirty="0"/>
              <a:t>sa spoločne na to, ako túto skutočnosť zahrnúť do výučby školskej </a:t>
            </a:r>
            <a:r>
              <a:rPr lang="sk-SK" dirty="0" smtClean="0"/>
              <a:t>informatiky.</a:t>
            </a:r>
            <a:endParaRPr lang="sk-SK" dirty="0"/>
          </a:p>
          <a:p>
            <a:pPr marL="109728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39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99F1DFB-C5A3-41BF-9001-B7E26A19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698277"/>
            <a:ext cx="9144000" cy="1143000"/>
          </a:xfrm>
        </p:spPr>
        <p:txBody>
          <a:bodyPr>
            <a:normAutofit/>
          </a:bodyPr>
          <a:lstStyle/>
          <a:p>
            <a:r>
              <a:rPr lang="sk-SK" dirty="0"/>
              <a:t>Návrh „krízového plánu“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E2B9642-C309-4946-949C-7E27A45C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09" y="1556792"/>
            <a:ext cx="8132783" cy="4351338"/>
          </a:xfrm>
        </p:spPr>
        <p:txBody>
          <a:bodyPr/>
          <a:lstStyle/>
          <a:p>
            <a:r>
              <a:rPr lang="sk-SK" dirty="0"/>
              <a:t>Dôsledná analýza problému/problematiky</a:t>
            </a:r>
          </a:p>
          <a:p>
            <a:r>
              <a:rPr lang="sk-SK" dirty="0"/>
              <a:t>Definovanie problematických stavov</a:t>
            </a:r>
          </a:p>
          <a:p>
            <a:r>
              <a:rPr lang="sk-SK" dirty="0"/>
              <a:t>Rozpoznávanie problematických stavov</a:t>
            </a:r>
          </a:p>
          <a:p>
            <a:r>
              <a:rPr lang="sk-SK" dirty="0"/>
              <a:t>Návrh </a:t>
            </a:r>
            <a:r>
              <a:rPr lang="sk-SK" dirty="0" smtClean="0"/>
              <a:t>riešenia </a:t>
            </a:r>
            <a:r>
              <a:rPr lang="sk-SK" dirty="0"/>
              <a:t>problematických stavov</a:t>
            </a:r>
          </a:p>
          <a:p>
            <a:r>
              <a:rPr lang="sk-SK" dirty="0"/>
              <a:t>Testovanie navrhnutých riešení</a:t>
            </a:r>
          </a:p>
          <a:p>
            <a:endParaRPr lang="sk-SK" dirty="0"/>
          </a:p>
          <a:p>
            <a:r>
              <a:rPr lang="sk-SK" dirty="0"/>
              <a:t>Zaujímavé zručnosti pre vyučovanie školskej informatiky</a:t>
            </a:r>
          </a:p>
        </p:txBody>
      </p:sp>
    </p:spTree>
    <p:extLst>
      <p:ext uri="{BB962C8B-B14F-4D97-AF65-F5344CB8AC3E}">
        <p14:creationId xmlns:p14="http://schemas.microsoft.com/office/powerpoint/2010/main" val="35195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B06C9F6-F599-47BF-AC82-237115C3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Štátny vzdelávací program (1)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DD7683E-1EB3-4D13-B871-8F86EB75B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09" y="1412776"/>
            <a:ext cx="8132783" cy="4351338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Algoritmické riešenie problémov</a:t>
            </a:r>
          </a:p>
          <a:p>
            <a:pPr lvl="1"/>
            <a:r>
              <a:rPr lang="sk-SK" dirty="0"/>
              <a:t>Analýza problému</a:t>
            </a:r>
          </a:p>
          <a:p>
            <a:pPr lvl="2"/>
            <a:r>
              <a:rPr lang="sk-SK" dirty="0"/>
              <a:t>uvažovať  o  vlastnostiach  vykonávateľa</a:t>
            </a:r>
          </a:p>
          <a:p>
            <a:pPr lvl="1"/>
            <a:r>
              <a:rPr lang="sk-SK" dirty="0"/>
              <a:t>pomocou nástrojov na interakciu</a:t>
            </a:r>
          </a:p>
          <a:p>
            <a:pPr lvl="2"/>
            <a:r>
              <a:rPr lang="sk-SK" dirty="0"/>
              <a:t>identifikovať vlastnosti vstupnej informácie (obmedzenia, rozsah, formát)</a:t>
            </a:r>
          </a:p>
          <a:p>
            <a:pPr lvl="1"/>
            <a:r>
              <a:rPr lang="sk-SK" dirty="0"/>
              <a:t>pomocou premenných</a:t>
            </a:r>
          </a:p>
          <a:p>
            <a:pPr lvl="2"/>
            <a:r>
              <a:rPr lang="sk-SK" dirty="0"/>
              <a:t>zovšeobecniť riešenie tak, aby fungovalo nielen s konštantami</a:t>
            </a:r>
          </a:p>
          <a:p>
            <a:pPr lvl="1"/>
            <a:r>
              <a:rPr lang="sk-SK" dirty="0"/>
              <a:t>pomocou vetvenia</a:t>
            </a:r>
          </a:p>
          <a:p>
            <a:pPr lvl="2"/>
            <a:r>
              <a:rPr lang="sk-SK" dirty="0"/>
              <a:t>rozpoznávať situácie a podmienky, kedy treba použiť vetvenie,</a:t>
            </a:r>
          </a:p>
          <a:p>
            <a:pPr lvl="1"/>
            <a:r>
              <a:rPr lang="sk-SK" dirty="0"/>
              <a:t>Interpretácia zápisu riešenia</a:t>
            </a:r>
          </a:p>
          <a:p>
            <a:pPr lvl="2"/>
            <a:r>
              <a:rPr lang="sk-SK" dirty="0"/>
              <a:t>upraviť riešenie úlohy vzhľadom na rôzne dané obmedzenia</a:t>
            </a:r>
          </a:p>
          <a:p>
            <a:pPr lvl="2"/>
            <a:r>
              <a:rPr lang="sk-SK" dirty="0"/>
              <a:t>uvažovať o rôznych riešeniach, navrhovať vylepšenie</a:t>
            </a:r>
          </a:p>
        </p:txBody>
      </p:sp>
    </p:spTree>
    <p:extLst>
      <p:ext uri="{BB962C8B-B14F-4D97-AF65-F5344CB8AC3E}">
        <p14:creationId xmlns:p14="http://schemas.microsoft.com/office/powerpoint/2010/main" val="5655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B06C9F6-F599-47BF-AC82-237115C3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Štátny vzdelávací program (2)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DD7683E-1EB3-4D13-B871-8F86EB75B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7685"/>
            <a:ext cx="8784976" cy="4819667"/>
          </a:xfrm>
        </p:spPr>
        <p:txBody>
          <a:bodyPr>
            <a:noAutofit/>
          </a:bodyPr>
          <a:lstStyle/>
          <a:p>
            <a:r>
              <a:rPr lang="sk-SK" sz="2800" dirty="0"/>
              <a:t>Algoritmické riešenie problémov</a:t>
            </a:r>
          </a:p>
          <a:p>
            <a:pPr lvl="1"/>
            <a:r>
              <a:rPr lang="sk-SK" sz="2400" dirty="0" smtClean="0"/>
              <a:t>hľadanie </a:t>
            </a:r>
            <a:r>
              <a:rPr lang="sk-SK" sz="2400" dirty="0"/>
              <a:t>a opravovanie chýb</a:t>
            </a:r>
          </a:p>
          <a:p>
            <a:pPr lvl="2"/>
            <a:r>
              <a:rPr lang="pl-PL" sz="2400" dirty="0"/>
              <a:t>rozpoznávať, kedy program pracuje nesprávne</a:t>
            </a:r>
          </a:p>
          <a:p>
            <a:pPr lvl="2"/>
            <a:r>
              <a:rPr lang="sk-SK" sz="2400" dirty="0"/>
              <a:t>hľadať  chybu  vo  vlastnom,  nesprávne  pracujúcom  programe  a opraviť ju</a:t>
            </a:r>
          </a:p>
          <a:p>
            <a:pPr lvl="2"/>
            <a:r>
              <a:rPr lang="sk-SK" sz="2400" dirty="0"/>
              <a:t>zisťovať, pre aké vstupy, v ktorých prípadoch, situáciách program zle pracuje</a:t>
            </a:r>
          </a:p>
          <a:p>
            <a:pPr lvl="2"/>
            <a:r>
              <a:rPr lang="sk-SK" sz="2400" dirty="0"/>
              <a:t>uvádzať kontra príklad, kedy niečo neplatí, nefunguje,</a:t>
            </a:r>
          </a:p>
          <a:p>
            <a:pPr lvl="2"/>
            <a:r>
              <a:rPr lang="sk-SK" sz="2400" dirty="0"/>
              <a:t>posudzovať a overovať správnosť riešenia (svojho aj cudzieho)</a:t>
            </a:r>
          </a:p>
          <a:p>
            <a:pPr lvl="2"/>
            <a:r>
              <a:rPr lang="sk-SK" sz="2400" dirty="0"/>
              <a:t>rozlišovať chybu pri realizácii od chyby v zápise</a:t>
            </a:r>
          </a:p>
        </p:txBody>
      </p:sp>
    </p:spTree>
    <p:extLst>
      <p:ext uri="{BB962C8B-B14F-4D97-AF65-F5344CB8AC3E}">
        <p14:creationId xmlns:p14="http://schemas.microsoft.com/office/powerpoint/2010/main" val="40094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ITA_metodiky_py_odborna_koncepcia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NPITA_metodiky_py_odborna_koncepcia</Template>
  <TotalTime>6315</TotalTime>
  <Words>1029</Words>
  <Application>Microsoft Office PowerPoint</Application>
  <PresentationFormat>Prezentácia na obrazovke (4:3)</PresentationFormat>
  <Paragraphs>173</Paragraphs>
  <Slides>26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NPITA_metodiky_py_odborna_koncepcia</vt:lpstr>
      <vt:lpstr>SŠ – programovanie Python problematika výnimiek</vt:lpstr>
      <vt:lpstr>Do práce chodíme lebo nás to baví, ale ...</vt:lpstr>
      <vt:lpstr>Užívame si požičané peniaze a zrazu ...</vt:lpstr>
      <vt:lpstr>Jazdíme si autom a zrazu ...</vt:lpstr>
      <vt:lpstr>Ďalšie narušenia chodu udalostí  </vt:lpstr>
      <vt:lpstr>Čo majú uvedené príklady spoločné?</vt:lpstr>
      <vt:lpstr>Návrh „krízového plánu“</vt:lpstr>
      <vt:lpstr>Štátny vzdelávací program (1)</vt:lpstr>
      <vt:lpstr>Štátny vzdelávací program (2)</vt:lpstr>
      <vt:lpstr>Chyby</vt:lpstr>
      <vt:lpstr>Zaradenie do metodík</vt:lpstr>
      <vt:lpstr>Žiacke skúsenosti s chybami</vt:lpstr>
      <vt:lpstr>Spracovanie chýb</vt:lpstr>
      <vt:lpstr>14. Odchytávanie výnimiek</vt:lpstr>
      <vt:lpstr>14. Odchytávanie výnimiek</vt:lpstr>
      <vt:lpstr>14. Odchytávanie výnimiek</vt:lpstr>
      <vt:lpstr>15. Generovanie výnimiek</vt:lpstr>
      <vt:lpstr>15. Generovanie výnimiek</vt:lpstr>
      <vt:lpstr>15. Generovanie výnimiek</vt:lpstr>
      <vt:lpstr>Učitelia informatiky</vt:lpstr>
      <vt:lpstr>Spätná väzba - odchytávanie výnimiek</vt:lpstr>
      <vt:lpstr>Spätná väzba - odchytávanie výnimiek</vt:lpstr>
      <vt:lpstr>Spätná väzba - generovanie výnimiek</vt:lpstr>
      <vt:lpstr>Spätná väzba - generovanie výnimiek</vt:lpstr>
      <vt:lpstr>Práca pokračuje ...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Kaviareň</dc:creator>
  <cp:lastModifiedBy>PaedDr. Ján Guniš PhD.</cp:lastModifiedBy>
  <cp:revision>296</cp:revision>
  <dcterms:created xsi:type="dcterms:W3CDTF">2015-09-21T16:40:14Z</dcterms:created>
  <dcterms:modified xsi:type="dcterms:W3CDTF">2019-10-17T05:15:40Z</dcterms:modified>
</cp:coreProperties>
</file>