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5" r:id="rId4"/>
    <p:sldId id="276" r:id="rId5"/>
    <p:sldId id="277" r:id="rId6"/>
    <p:sldId id="278" r:id="rId7"/>
    <p:sldId id="281" r:id="rId8"/>
    <p:sldId id="282" r:id="rId9"/>
    <p:sldId id="283" r:id="rId10"/>
    <p:sldId id="284" r:id="rId11"/>
    <p:sldId id="285" r:id="rId12"/>
    <p:sldId id="288" r:id="rId13"/>
    <p:sldId id="286" r:id="rId14"/>
    <p:sldId id="287" r:id="rId15"/>
    <p:sldId id="274" r:id="rId16"/>
    <p:sldId id="26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10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18. 10. 2019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72"/>
          <a:stretch/>
        </p:blipFill>
        <p:spPr>
          <a:xfrm>
            <a:off x="0" y="0"/>
            <a:ext cx="9144000" cy="11403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7" b="1987"/>
          <a:stretch/>
        </p:blipFill>
        <p:spPr>
          <a:xfrm>
            <a:off x="0" y="5798378"/>
            <a:ext cx="9144000" cy="10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32230"/>
            <a:ext cx="9144000" cy="1631424"/>
          </a:xfrm>
        </p:spPr>
        <p:txBody>
          <a:bodyPr/>
          <a:lstStyle/>
          <a:p>
            <a:r>
              <a:rPr lang="sk-SK" dirty="0" smtClean="0"/>
              <a:t>Výučba programovania </a:t>
            </a:r>
            <a:br>
              <a:rPr lang="sk-SK" dirty="0" smtClean="0"/>
            </a:br>
            <a:r>
              <a:rPr lang="sk-SK" dirty="0" smtClean="0"/>
              <a:t>v Pythone – ukážky metodík</a:t>
            </a:r>
            <a:endParaRPr lang="sk-SK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58" y="4775466"/>
            <a:ext cx="8498540" cy="729984"/>
          </a:xfrm>
        </p:spPr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Ján Guniš, </a:t>
            </a:r>
            <a:r>
              <a:rPr lang="sk-SK" dirty="0">
                <a:solidFill>
                  <a:srgbClr val="0070C0"/>
                </a:solidFill>
              </a:rPr>
              <a:t>Ľubomír Šnajder, </a:t>
            </a:r>
            <a:r>
              <a:rPr lang="sk-SK" dirty="0" smtClean="0">
                <a:solidFill>
                  <a:srgbClr val="0070C0"/>
                </a:solidFill>
              </a:rPr>
              <a:t>Zuzana </a:t>
            </a:r>
            <a:r>
              <a:rPr lang="sk-SK" dirty="0">
                <a:solidFill>
                  <a:srgbClr val="0070C0"/>
                </a:solidFill>
              </a:rPr>
              <a:t>Tkáčová</a:t>
            </a:r>
            <a:r>
              <a:rPr lang="sk-SK" dirty="0" smtClean="0">
                <a:solidFill>
                  <a:srgbClr val="0070C0"/>
                </a:solidFill>
              </a:rPr>
              <a:t>, Valentína Gunišová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rgbClr val="0070C0"/>
                </a:solidFill>
              </a:rPr>
              <a:t>UPJŠ </a:t>
            </a:r>
            <a:r>
              <a:rPr lang="sk-SK" dirty="0">
                <a:solidFill>
                  <a:srgbClr val="0070C0"/>
                </a:solidFill>
              </a:rPr>
              <a:t>v Košiciach </a:t>
            </a:r>
            <a:r>
              <a:rPr lang="sk-SK" dirty="0" smtClean="0">
                <a:solidFill>
                  <a:srgbClr val="0070C0"/>
                </a:solidFill>
              </a:rPr>
              <a:t>a GJAR v Prešove</a:t>
            </a:r>
            <a:endParaRPr lang="sk-S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7886701" cy="380514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0422"/>
            <a:ext cx="9127964" cy="3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7886701" cy="380514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422"/>
            <a:ext cx="9143564" cy="25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" y="1213397"/>
            <a:ext cx="9014908" cy="43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Spätná väzba od </a:t>
            </a:r>
            <a:r>
              <a:rPr lang="sk-SK" dirty="0" smtClean="0"/>
              <a:t>učiteľov (1)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8245628" cy="3805142"/>
          </a:xfrm>
        </p:spPr>
        <p:txBody>
          <a:bodyPr/>
          <a:lstStyle/>
          <a:p>
            <a:r>
              <a:rPr lang="sk-SK" sz="2400" dirty="0"/>
              <a:t>„Odporúčam pripravenú metodiku realizovať na </a:t>
            </a:r>
            <a:r>
              <a:rPr lang="sk-SK" sz="2400" b="1" dirty="0"/>
              <a:t>dvoch vyučovacích hodinách</a:t>
            </a:r>
            <a:r>
              <a:rPr lang="sk-SK" sz="2400" dirty="0"/>
              <a:t> a prejsť všetky úlohy aj nepovinné (8-12), aby žiaci mali možnosť </a:t>
            </a:r>
            <a:r>
              <a:rPr lang="sk-SK" sz="2400" b="1" dirty="0"/>
              <a:t>precvičiť si učivo</a:t>
            </a:r>
            <a:r>
              <a:rPr lang="sk-SK" sz="2400" dirty="0"/>
              <a:t>.“</a:t>
            </a:r>
          </a:p>
          <a:p>
            <a:r>
              <a:rPr lang="sk-SK" sz="2400" dirty="0"/>
              <a:t>„V pracovnom liste navrhujem </a:t>
            </a:r>
            <a:r>
              <a:rPr lang="sk-SK" sz="2400" b="1" dirty="0"/>
              <a:t>vymeniť poradie úloh </a:t>
            </a:r>
            <a:r>
              <a:rPr lang="sk-SK" sz="2400" dirty="0"/>
              <a:t>č. 3 a č. 4, </a:t>
            </a:r>
            <a:br>
              <a:rPr lang="sk-SK" sz="2400" dirty="0"/>
            </a:br>
            <a:r>
              <a:rPr lang="sk-SK" sz="2400" dirty="0"/>
              <a:t>aby žiaci najprv použili cyklus úpravou programov a až potom vytvárali program vlastný“</a:t>
            </a:r>
          </a:p>
          <a:p>
            <a:r>
              <a:rPr lang="sk-SK" sz="2400" dirty="0"/>
              <a:t>„Navrhujem rovno vykresľovať tieto obrázky v </a:t>
            </a:r>
            <a:r>
              <a:rPr lang="sk-SK" sz="2400" dirty="0" err="1"/>
              <a:t>pythone</a:t>
            </a:r>
            <a:r>
              <a:rPr lang="sk-SK" sz="2400" dirty="0"/>
              <a:t> </a:t>
            </a:r>
            <a:r>
              <a:rPr lang="sk-SK" sz="2400" b="1" dirty="0" err="1"/>
              <a:t>Tkinter</a:t>
            </a:r>
            <a:r>
              <a:rPr lang="sk-SK" sz="2400" dirty="0"/>
              <a:t>, </a:t>
            </a:r>
            <a:br>
              <a:rPr lang="sk-SK" sz="2400" dirty="0"/>
            </a:br>
            <a:r>
              <a:rPr lang="sk-SK" sz="2400" dirty="0"/>
              <a:t>nie v </a:t>
            </a:r>
            <a:r>
              <a:rPr lang="sk-SK" sz="2400" dirty="0" err="1"/>
              <a:t>turtle</a:t>
            </a:r>
            <a:r>
              <a:rPr lang="sk-SK" sz="2400" dirty="0"/>
              <a:t>, je to pre mňa návrat k </a:t>
            </a:r>
            <a:r>
              <a:rPr lang="sk-SK" sz="2400" dirty="0" err="1"/>
              <a:t>imaginu</a:t>
            </a:r>
            <a:r>
              <a:rPr lang="sk-SK" sz="2400" dirty="0"/>
              <a:t> :D</a:t>
            </a:r>
            <a:r>
              <a:rPr lang="sk-SK" sz="2400" dirty="0" smtClean="0"/>
              <a:t>“</a:t>
            </a:r>
          </a:p>
          <a:p>
            <a:r>
              <a:rPr lang="sk-SK" sz="2400" dirty="0"/>
              <a:t>„Úlohy sú dostatočne zamerané na pochopenie cyklov. Možno by som zdôraznil aj </a:t>
            </a:r>
            <a:r>
              <a:rPr lang="sk-SK" sz="2400" b="1" dirty="0"/>
              <a:t>cyklus v cykle</a:t>
            </a:r>
            <a:r>
              <a:rPr lang="sk-SK" sz="2400" dirty="0"/>
              <a:t>.“</a:t>
            </a:r>
          </a:p>
          <a:p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25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Spätná väzba od </a:t>
            </a:r>
            <a:r>
              <a:rPr lang="sk-SK" dirty="0" smtClean="0"/>
              <a:t>učiteľov (2)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8382361" cy="3805142"/>
          </a:xfrm>
        </p:spPr>
        <p:txBody>
          <a:bodyPr/>
          <a:lstStyle/>
          <a:p>
            <a:r>
              <a:rPr lang="sk-SK" sz="2400" dirty="0" smtClean="0"/>
              <a:t>„</a:t>
            </a:r>
            <a:r>
              <a:rPr lang="sk-SK" sz="2400" dirty="0"/>
              <a:t>Žiaci majú </a:t>
            </a:r>
            <a:r>
              <a:rPr lang="sk-SK" sz="2400" b="1" dirty="0"/>
              <a:t>väčší problém s návrhom riešenia </a:t>
            </a:r>
            <a:r>
              <a:rPr lang="sk-SK" sz="2400" dirty="0"/>
              <a:t>na papier,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s </a:t>
            </a:r>
            <a:r>
              <a:rPr lang="sk-SK" sz="2400" dirty="0"/>
              <a:t>uvedením počiatočného a koncového bodu vykresľovania a natočenia pera, </a:t>
            </a:r>
            <a:r>
              <a:rPr lang="sk-SK" sz="2400" b="1" dirty="0" smtClean="0"/>
              <a:t>s </a:t>
            </a:r>
            <a:r>
              <a:rPr lang="sk-SK" sz="2400" b="1" dirty="0"/>
              <a:t>naprogramovaním úlohy </a:t>
            </a:r>
            <a:r>
              <a:rPr lang="sk-SK" sz="2400" dirty="0"/>
              <a:t>už </a:t>
            </a:r>
            <a:r>
              <a:rPr lang="sk-SK" sz="2400" b="1" dirty="0"/>
              <a:t>problém nemajú.</a:t>
            </a:r>
            <a:r>
              <a:rPr lang="sk-SK" sz="2400" dirty="0"/>
              <a:t>“</a:t>
            </a:r>
          </a:p>
          <a:p>
            <a:r>
              <a:rPr lang="sk-SK" sz="2400" dirty="0"/>
              <a:t>„Musím kresliť, pretože niektorým žiakom </a:t>
            </a:r>
            <a:r>
              <a:rPr lang="sk-SK" sz="2400" b="1" dirty="0"/>
              <a:t>chýba predstavivosť</a:t>
            </a:r>
            <a:r>
              <a:rPr lang="sk-SK" sz="2400" dirty="0"/>
              <a:t>“</a:t>
            </a:r>
          </a:p>
          <a:p>
            <a:r>
              <a:rPr lang="sk-SK" sz="2400" dirty="0"/>
              <a:t>„Úlohy na bádanie a objavovanie cyklu sú pekné, v prvej úlohe mali žiaci </a:t>
            </a:r>
            <a:r>
              <a:rPr lang="sk-SK" sz="2400" b="1" dirty="0"/>
              <a:t>problém opísať obrázky</a:t>
            </a:r>
            <a:r>
              <a:rPr lang="sk-SK" sz="2400" dirty="0"/>
              <a:t>. Väčšina vychádzala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z </a:t>
            </a:r>
            <a:r>
              <a:rPr lang="sk-SK" sz="2400" dirty="0"/>
              <a:t>bežného života a </a:t>
            </a:r>
            <a:r>
              <a:rPr lang="sk-SK" sz="2400" b="1" dirty="0"/>
              <a:t>opisovala</a:t>
            </a:r>
            <a:r>
              <a:rPr lang="sk-SK" sz="2400" dirty="0"/>
              <a:t> analógiu obrázku zo života,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b="1" dirty="0" smtClean="0"/>
              <a:t>nie </a:t>
            </a:r>
            <a:r>
              <a:rPr lang="sk-SK" sz="2400" b="1" dirty="0"/>
              <a:t>algoritmicky</a:t>
            </a:r>
            <a:r>
              <a:rPr lang="sk-SK" sz="2400" dirty="0"/>
              <a:t>. Úloha 5 nie je až taká triviálna, ako sa na prvý pohľad zdá, a možno na cyklus by bolo vhodné vymyslieť </a:t>
            </a:r>
            <a:r>
              <a:rPr lang="sk-SK" sz="2400" b="1" dirty="0"/>
              <a:t>menej náročnú (aj časovo) úlohu</a:t>
            </a:r>
            <a:r>
              <a:rPr lang="sk-SK" sz="2400" dirty="0"/>
              <a:t>.“ </a:t>
            </a:r>
          </a:p>
        </p:txBody>
      </p:sp>
    </p:spTree>
    <p:extLst>
      <p:ext uri="{BB962C8B-B14F-4D97-AF65-F5344CB8AC3E}">
        <p14:creationId xmlns:p14="http://schemas.microsoft.com/office/powerpoint/2010/main" val="26395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8319122" cy="3512176"/>
          </a:xfrm>
        </p:spPr>
        <p:txBody>
          <a:bodyPr/>
          <a:lstStyle/>
          <a:p>
            <a:r>
              <a:rPr lang="sk-SK" dirty="0"/>
              <a:t>BOV a učitelia</a:t>
            </a:r>
          </a:p>
          <a:p>
            <a:pPr lvl="1"/>
            <a:r>
              <a:rPr lang="sk-SK" dirty="0"/>
              <a:t>vedomosti</a:t>
            </a:r>
          </a:p>
          <a:p>
            <a:pPr lvl="1"/>
            <a:r>
              <a:rPr lang="sk-SK" dirty="0"/>
              <a:t>postoje </a:t>
            </a:r>
            <a:r>
              <a:rPr lang="sk-SK" dirty="0" smtClean="0"/>
              <a:t>(otvorenosť </a:t>
            </a:r>
            <a:r>
              <a:rPr lang="sk-SK" dirty="0"/>
              <a:t>k </a:t>
            </a:r>
            <a:r>
              <a:rPr lang="sk-SK" dirty="0" smtClean="0"/>
              <a:t>zmene svojich </a:t>
            </a:r>
            <a:r>
              <a:rPr lang="sk-SK" dirty="0" smtClean="0"/>
              <a:t>didaktických </a:t>
            </a:r>
            <a:r>
              <a:rPr lang="sk-SK" dirty="0" smtClean="0"/>
              <a:t>prístupov)</a:t>
            </a:r>
            <a:endParaRPr lang="sk-SK" dirty="0"/>
          </a:p>
          <a:p>
            <a:pPr lvl="1"/>
            <a:r>
              <a:rPr lang="sk-SK" dirty="0"/>
              <a:t>skúsenosti</a:t>
            </a:r>
          </a:p>
          <a:p>
            <a:r>
              <a:rPr lang="sk-SK" dirty="0"/>
              <a:t>BOV a žiaci</a:t>
            </a:r>
          </a:p>
          <a:p>
            <a:pPr lvl="1"/>
            <a:r>
              <a:rPr lang="sk-SK" dirty="0"/>
              <a:t>zvyk na výklad učiteľa</a:t>
            </a:r>
          </a:p>
          <a:p>
            <a:pPr lvl="1"/>
            <a:r>
              <a:rPr lang="sk-SK" dirty="0"/>
              <a:t>nezvyk pracovať počas celej hodiny</a:t>
            </a:r>
          </a:p>
          <a:p>
            <a:pPr lvl="1"/>
            <a:r>
              <a:rPr lang="sk-SK" dirty="0"/>
              <a:t>nezvyk analyzovať problém, kresliť, ale rovno písať kód ... používať pracovný list </a:t>
            </a:r>
          </a:p>
        </p:txBody>
      </p:sp>
    </p:spTree>
    <p:extLst>
      <p:ext uri="{BB962C8B-B14F-4D97-AF65-F5344CB8AC3E}">
        <p14:creationId xmlns:p14="http://schemas.microsoft.com/office/powerpoint/2010/main" val="23344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Kontakt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doc. RNDr. </a:t>
            </a:r>
            <a:r>
              <a:rPr lang="en-US" dirty="0" err="1"/>
              <a:t>Ľubomír</a:t>
            </a:r>
            <a:r>
              <a:rPr lang="en-US" dirty="0"/>
              <a:t>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Univerzita </a:t>
            </a:r>
            <a:r>
              <a:rPr lang="en-US" dirty="0" smtClean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 smtClean="0"/>
              <a:t>Šafárik</a:t>
            </a:r>
            <a:r>
              <a:rPr lang="sk-SK" dirty="0" smtClean="0"/>
              <a:t>a v </a:t>
            </a:r>
            <a:r>
              <a:rPr lang="en-US" dirty="0" err="1" smtClean="0"/>
              <a:t>Košic</a:t>
            </a:r>
            <a:r>
              <a:rPr lang="sk-SK" dirty="0" err="1" smtClean="0"/>
              <a:t>iach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Prírodovedecká fakulta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Ústav informatiky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/>
              <a:t>Košice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87" y="2000923"/>
            <a:ext cx="3119717" cy="3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137729" cy="687620"/>
          </a:xfrm>
        </p:spPr>
        <p:txBody>
          <a:bodyPr/>
          <a:lstStyle/>
          <a:p>
            <a:r>
              <a:rPr lang="sk-SK" dirty="0"/>
              <a:t>Cyklus s pevným počtom opakovaní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948885"/>
            <a:ext cx="7886701" cy="3512176"/>
          </a:xfrm>
        </p:spPr>
        <p:txBody>
          <a:bodyPr/>
          <a:lstStyle/>
          <a:p>
            <a:r>
              <a:rPr lang="sk-SK" dirty="0"/>
              <a:t>Kognitívne ciele</a:t>
            </a:r>
          </a:p>
          <a:p>
            <a:r>
              <a:rPr lang="sk-SK" dirty="0" smtClean="0"/>
              <a:t>Koncepty </a:t>
            </a:r>
            <a:r>
              <a:rPr lang="sk-SK" dirty="0"/>
              <a:t>informatického myslenia</a:t>
            </a:r>
          </a:p>
          <a:p>
            <a:r>
              <a:rPr lang="sk-SK" dirty="0"/>
              <a:t>Pomôcky</a:t>
            </a:r>
          </a:p>
          <a:p>
            <a:r>
              <a:rPr lang="sk-SK" dirty="0"/>
              <a:t>Osnova hodiny</a:t>
            </a:r>
          </a:p>
          <a:p>
            <a:r>
              <a:rPr lang="sk-SK" dirty="0"/>
              <a:t>Spätná väzba od učiteľov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Kognitívne </a:t>
            </a:r>
            <a:r>
              <a:rPr lang="sk-SK" dirty="0"/>
              <a:t>ciele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7886701" cy="3512176"/>
          </a:xfrm>
        </p:spPr>
        <p:txBody>
          <a:bodyPr/>
          <a:lstStyle/>
          <a:p>
            <a:r>
              <a:rPr lang="sk-SK" sz="2400" dirty="0"/>
              <a:t>Upraviť  program s opakujúcimi sa príkazmi bez cyklu na program s cyklom.</a:t>
            </a:r>
          </a:p>
          <a:p>
            <a:r>
              <a:rPr lang="sk-SK" sz="2400" dirty="0"/>
              <a:t>Vysvetliť význam príkazu </a:t>
            </a:r>
            <a:r>
              <a:rPr lang="sk-SK" sz="24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 i in </a:t>
            </a:r>
            <a:r>
              <a:rPr lang="sk-SK" sz="24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range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(&lt;</a:t>
            </a:r>
            <a:r>
              <a:rPr lang="sk-SK" sz="24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pocet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&gt;) </a:t>
            </a:r>
            <a:r>
              <a:rPr lang="sk-SK" sz="2400" dirty="0"/>
              <a:t>ako príkazu s pevným počtom opakovaní. </a:t>
            </a:r>
          </a:p>
          <a:p>
            <a:r>
              <a:rPr lang="sk-SK" sz="2400" dirty="0"/>
              <a:t>Charakterizovať (odlíšiť) hlavičku cyklu (zatiaľ len počet opakovaní) a telo cyklu (ako skupinu opakujúcich sa príkazov, ktorá je medzerami odsadená vzhľadom k zápisu hlavičky cyklu). </a:t>
            </a:r>
          </a:p>
          <a:p>
            <a:r>
              <a:rPr lang="sk-SK" sz="2400" dirty="0"/>
              <a:t>Vytvoriť program využívajúci cyklus </a:t>
            </a:r>
            <a:r>
              <a:rPr lang="sk-SK" sz="24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sk-SK" sz="2400" dirty="0"/>
              <a:t>, vlastné funkcie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a </a:t>
            </a:r>
            <a:r>
              <a:rPr lang="sk-SK" sz="2400" dirty="0"/>
              <a:t>základné príkazy korytnačej grafiky.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8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Koncepty </a:t>
            </a:r>
            <a:r>
              <a:rPr lang="sk-SK" dirty="0"/>
              <a:t>informatického myslenia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9676"/>
            <a:ext cx="8297607" cy="3927937"/>
          </a:xfrm>
        </p:spPr>
        <p:txBody>
          <a:bodyPr/>
          <a:lstStyle/>
          <a:p>
            <a:r>
              <a:rPr lang="sk-SK" sz="2200" dirty="0"/>
              <a:t>Logika</a:t>
            </a:r>
          </a:p>
          <a:p>
            <a:pPr lvl="1"/>
            <a:r>
              <a:rPr lang="sk-SK" sz="1800" dirty="0"/>
              <a:t>(LOG5) logicky </a:t>
            </a:r>
            <a:r>
              <a:rPr lang="sk-SK" sz="1800" b="1" dirty="0"/>
              <a:t>zdôvodniť rozdelenie</a:t>
            </a:r>
            <a:r>
              <a:rPr lang="sk-SK" sz="1800" dirty="0"/>
              <a:t> algoritmu/programu/problému/objektu na menšie časti</a:t>
            </a:r>
          </a:p>
          <a:p>
            <a:r>
              <a:rPr lang="sk-SK" sz="2200" dirty="0"/>
              <a:t>Dekompozícia</a:t>
            </a:r>
          </a:p>
          <a:p>
            <a:pPr lvl="1"/>
            <a:r>
              <a:rPr lang="sk-SK" sz="1800" dirty="0"/>
              <a:t>(DEK2) hierarchická dekompozícia – </a:t>
            </a:r>
            <a:r>
              <a:rPr lang="sk-SK" sz="1800" b="1" dirty="0"/>
              <a:t>hierarchicky rozdeliť</a:t>
            </a:r>
            <a:r>
              <a:rPr lang="sk-SK" sz="1800" dirty="0"/>
              <a:t> </a:t>
            </a:r>
            <a:r>
              <a:rPr lang="sk-SK" sz="1800" dirty="0" smtClean="0"/>
              <a:t>objekty/problémy/procesy </a:t>
            </a:r>
            <a:r>
              <a:rPr lang="sk-SK" sz="1800" dirty="0"/>
              <a:t>na menšie časti tak, aby sa dali využiť pre dosiahnutie cieľa</a:t>
            </a:r>
          </a:p>
          <a:p>
            <a:r>
              <a:rPr lang="sk-SK" sz="2200" dirty="0"/>
              <a:t>Hľadanie vzorov</a:t>
            </a:r>
          </a:p>
          <a:p>
            <a:pPr lvl="1" fontAlgn="base"/>
            <a:r>
              <a:rPr lang="sk-SK" sz="1800" dirty="0"/>
              <a:t>(VZO4) </a:t>
            </a:r>
            <a:r>
              <a:rPr lang="sk-SK" sz="1800" b="1" dirty="0"/>
              <a:t>zovšeobecniť</a:t>
            </a:r>
            <a:r>
              <a:rPr lang="sk-SK" sz="1800" dirty="0"/>
              <a:t> riešenie podobných problémov na celú triedu, zovšeobecniť na základe konkrétnych prípadov (namiesto viacerých podprogramov použijeme jeden s viacerými parametrami</a:t>
            </a:r>
            <a:r>
              <a:rPr lang="sk-SK" sz="1800" dirty="0" smtClean="0"/>
              <a:t>)</a:t>
            </a:r>
          </a:p>
          <a:p>
            <a:pPr lvl="1" fontAlgn="base"/>
            <a:r>
              <a:rPr lang="sk-SK" sz="1800" dirty="0" smtClean="0"/>
              <a:t>(</a:t>
            </a:r>
            <a:r>
              <a:rPr lang="sk-SK" sz="1800" dirty="0"/>
              <a:t>VZO5) </a:t>
            </a:r>
            <a:r>
              <a:rPr lang="sk-SK" sz="1800" b="1" dirty="0"/>
              <a:t>preniesť/použiť vzory/myšlienky/riešenia</a:t>
            </a:r>
            <a:r>
              <a:rPr lang="sk-SK" sz="1800" dirty="0"/>
              <a:t> z jedného problému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na </a:t>
            </a:r>
            <a:r>
              <a:rPr lang="sk-SK" sz="1800" dirty="0"/>
              <a:t>druhý </a:t>
            </a:r>
            <a:r>
              <a:rPr lang="sk-SK" sz="1800" dirty="0" smtClean="0"/>
              <a:t>problém</a:t>
            </a:r>
            <a:endParaRPr lang="sk-SK" sz="1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90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Pomôcky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7886701" cy="3805142"/>
          </a:xfrm>
        </p:spPr>
        <p:txBody>
          <a:bodyPr/>
          <a:lstStyle/>
          <a:p>
            <a:r>
              <a:rPr lang="sk-SK" sz="2400" dirty="0"/>
              <a:t>priečinok </a:t>
            </a:r>
            <a:r>
              <a:rPr lang="sk-SK" sz="2400" b="1" dirty="0"/>
              <a:t>I_SS_04_Python_ucitel</a:t>
            </a:r>
            <a:r>
              <a:rPr lang="sk-SK" sz="2400" dirty="0"/>
              <a:t> obsahujúci:</a:t>
            </a:r>
          </a:p>
          <a:p>
            <a:pPr lvl="1"/>
            <a:r>
              <a:rPr lang="sk-SK" sz="2000" dirty="0"/>
              <a:t>metodiku,</a:t>
            </a:r>
          </a:p>
          <a:p>
            <a:pPr lvl="1"/>
            <a:r>
              <a:rPr lang="sk-SK" sz="2000" dirty="0"/>
              <a:t>pracovný list s riešeniami úloh,</a:t>
            </a:r>
          </a:p>
          <a:p>
            <a:pPr lvl="1"/>
            <a:r>
              <a:rPr lang="sk-SK" sz="2000" dirty="0"/>
              <a:t>zbierku úloh s riešeniami,</a:t>
            </a:r>
          </a:p>
          <a:p>
            <a:pPr lvl="1"/>
            <a:r>
              <a:rPr lang="sk-SK" sz="2000" dirty="0"/>
              <a:t>zdrojové súbory s riešeniami úloh,</a:t>
            </a:r>
          </a:p>
          <a:p>
            <a:pPr lvl="1"/>
            <a:r>
              <a:rPr lang="sk-SK" sz="2000" dirty="0"/>
              <a:t>tabuľku pre zápis výsledkov žiackych riešení úloh z pracovného listu.</a:t>
            </a:r>
          </a:p>
          <a:p>
            <a:r>
              <a:rPr lang="sk-SK" sz="2400" dirty="0"/>
              <a:t>priečinok </a:t>
            </a:r>
            <a:r>
              <a:rPr lang="sk-SK" sz="2400" b="1" dirty="0"/>
              <a:t>I_SS_04_Python_ziak</a:t>
            </a:r>
            <a:r>
              <a:rPr lang="sk-SK" sz="2400" dirty="0"/>
              <a:t> obsahujúci:</a:t>
            </a:r>
          </a:p>
          <a:p>
            <a:pPr lvl="1"/>
            <a:r>
              <a:rPr lang="sk-SK" sz="2000" dirty="0"/>
              <a:t>pracovný list,</a:t>
            </a:r>
          </a:p>
          <a:p>
            <a:pPr lvl="1"/>
            <a:r>
              <a:rPr lang="sk-SK" sz="2000" dirty="0"/>
              <a:t>zbierku úloh,</a:t>
            </a:r>
          </a:p>
          <a:p>
            <a:pPr lvl="1"/>
            <a:r>
              <a:rPr lang="sk-SK" sz="2000" dirty="0"/>
              <a:t>pracovné súbory.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5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Osnova hodiny (model 5E)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8159102" cy="3805142"/>
          </a:xfrm>
        </p:spPr>
        <p:txBody>
          <a:bodyPr/>
          <a:lstStyle/>
          <a:p>
            <a:pPr marL="342900" lvl="1" indent="-342900"/>
            <a:r>
              <a:rPr lang="sk-SK" sz="2000" b="1" dirty="0"/>
              <a:t>Zapojenie</a:t>
            </a:r>
            <a:r>
              <a:rPr lang="sk-SK" sz="2000" dirty="0"/>
              <a:t> (5 minút) – analýza obrázkov s opakujúcim (aj neopakujúcim) sa vzorom na pravidelných pozíciách a diskusia k spoločným črtám opisov obrázkov (úloha 1 </a:t>
            </a:r>
            <a:r>
              <a:rPr lang="sk-SK" sz="2000" dirty="0" smtClean="0"/>
              <a:t>z </a:t>
            </a:r>
            <a:r>
              <a:rPr lang="sk-SK" sz="2000" dirty="0"/>
              <a:t>pracovného listu)</a:t>
            </a:r>
          </a:p>
          <a:p>
            <a:pPr marL="342900" lvl="1" indent="-342900"/>
            <a:r>
              <a:rPr lang="sk-SK" sz="2000" b="1" dirty="0"/>
              <a:t>Skúmanie</a:t>
            </a:r>
            <a:r>
              <a:rPr lang="sk-SK" sz="2000" dirty="0"/>
              <a:t> (7 minút) – skúmanie hotových a upravovanie nekompletných príkazov obsahujúcich príkaz cyklu </a:t>
            </a:r>
            <a:r>
              <a:rPr lang="sk-S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sk-SK" sz="2000" dirty="0"/>
              <a:t>, získanie prvej skúsenosti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a </a:t>
            </a:r>
            <a:r>
              <a:rPr lang="sk-SK" sz="2000" dirty="0"/>
              <a:t>predstave o príkaze cyklu </a:t>
            </a:r>
            <a:r>
              <a:rPr lang="sk-S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sk-SK" sz="2000" dirty="0"/>
              <a:t> (úloha 2 z pracovného listu)</a:t>
            </a:r>
          </a:p>
          <a:p>
            <a:pPr marL="342900" lvl="1" indent="-342900"/>
            <a:r>
              <a:rPr lang="sk-SK" sz="2000" b="1" dirty="0"/>
              <a:t>Vysvetlenie</a:t>
            </a:r>
            <a:r>
              <a:rPr lang="sk-SK" sz="2000" dirty="0"/>
              <a:t> (6 minút) – diskusia k ponímaniu príkazu cyklu </a:t>
            </a:r>
            <a:r>
              <a:rPr lang="sk-S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sk-SK" sz="2000" dirty="0"/>
              <a:t> a naše zhrnutie učiva </a:t>
            </a:r>
          </a:p>
          <a:p>
            <a:pPr marL="342900" lvl="1" indent="-342900"/>
            <a:r>
              <a:rPr lang="sk-SK" sz="2000" b="1" dirty="0"/>
              <a:t>Rozpracovanie</a:t>
            </a:r>
            <a:r>
              <a:rPr lang="sk-SK" sz="2000" dirty="0"/>
              <a:t> (14 minút) – programovanie obrázkov s opakujúcimi sa vzormi </a:t>
            </a:r>
            <a:r>
              <a:rPr lang="sk-SK" sz="2000" dirty="0" smtClean="0"/>
              <a:t>na </a:t>
            </a:r>
            <a:r>
              <a:rPr lang="sk-SK" sz="2000" dirty="0"/>
              <a:t>pravidelne rozmiestnených pozíciách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(</a:t>
            </a:r>
            <a:r>
              <a:rPr lang="sk-SK" sz="2000" dirty="0"/>
              <a:t>úlohy 3 až 5 z pracovného listu)</a:t>
            </a:r>
          </a:p>
          <a:p>
            <a:pPr marL="342900" lvl="1" indent="-342900"/>
            <a:r>
              <a:rPr lang="sk-SK" sz="2000" b="1" dirty="0"/>
              <a:t>Vyhodnotenie</a:t>
            </a:r>
            <a:r>
              <a:rPr lang="sk-SK" sz="2000" dirty="0"/>
              <a:t> (8 minút) – vyriešenie </a:t>
            </a:r>
            <a:r>
              <a:rPr lang="sk-SK" sz="2000" dirty="0" err="1"/>
              <a:t>sebahodnotiaceho</a:t>
            </a:r>
            <a:r>
              <a:rPr lang="sk-SK" sz="2000" dirty="0"/>
              <a:t> testu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s </a:t>
            </a:r>
            <a:r>
              <a:rPr lang="sk-SK" sz="2000" dirty="0"/>
              <a:t>našim vyhodnotením (úlohy 6 a 7 z pracovného listu) </a:t>
            </a:r>
          </a:p>
        </p:txBody>
      </p:sp>
    </p:spTree>
    <p:extLst>
      <p:ext uri="{BB962C8B-B14F-4D97-AF65-F5344CB8AC3E}">
        <p14:creationId xmlns:p14="http://schemas.microsoft.com/office/powerpoint/2010/main" val="10400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7886701" cy="380514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1" y="1130422"/>
            <a:ext cx="8482473" cy="46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52243"/>
            <a:ext cx="7886701" cy="380514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b="879"/>
          <a:stretch/>
        </p:blipFill>
        <p:spPr>
          <a:xfrm>
            <a:off x="0" y="0"/>
            <a:ext cx="9144000" cy="68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r="76573" b="78034"/>
          <a:stretch/>
        </p:blipFill>
        <p:spPr>
          <a:xfrm>
            <a:off x="328970" y="1280594"/>
            <a:ext cx="1595135" cy="4485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4" y="1776493"/>
            <a:ext cx="8653302" cy="33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361</Words>
  <Application>Microsoft Office PowerPoint</Application>
  <PresentationFormat>Prezentácia na obrazovke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Courier New</vt:lpstr>
      <vt:lpstr>Motív balíka Office</vt:lpstr>
      <vt:lpstr>Výučba programovania  v Pythone – ukážky metodík</vt:lpstr>
      <vt:lpstr>Cyklus s pevným počtom opakovaní </vt:lpstr>
      <vt:lpstr>Kognitívne ciele</vt:lpstr>
      <vt:lpstr>Koncepty informatického myslenia</vt:lpstr>
      <vt:lpstr>Pomôcky</vt:lpstr>
      <vt:lpstr>Osnova hodiny (model 5E)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Spätná väzba od učiteľov (1) </vt:lpstr>
      <vt:lpstr>Spätná väzba od učiteľov (2) </vt:lpstr>
      <vt:lpstr>Diskusia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Ľubomír Šnajder</dc:creator>
  <cp:lastModifiedBy>Snajder</cp:lastModifiedBy>
  <cp:revision>31</cp:revision>
  <dcterms:created xsi:type="dcterms:W3CDTF">2017-10-23T08:52:40Z</dcterms:created>
  <dcterms:modified xsi:type="dcterms:W3CDTF">2019-10-17T22:41:40Z</dcterms:modified>
</cp:coreProperties>
</file>