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Štýl s motívom 1 - zvýrazneni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117" d="100"/>
          <a:sy n="117" d="100"/>
        </p:scale>
        <p:origin x="13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731520"/>
            <a:ext cx="5952342" cy="959169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09" y="1825625"/>
            <a:ext cx="813278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86051" y="731520"/>
            <a:ext cx="5952342" cy="959169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6051" y="731520"/>
            <a:ext cx="5952342" cy="9591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17.10.2019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ython.org/dev/peps/pep-000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09" y="3645667"/>
            <a:ext cx="7772400" cy="890331"/>
          </a:xfrm>
        </p:spPr>
        <p:txBody>
          <a:bodyPr/>
          <a:lstStyle/>
          <a:p>
            <a:r>
              <a:rPr lang="sk-SK" sz="5400" dirty="0" smtClean="0"/>
              <a:t>SŠ – programovanie </a:t>
            </a:r>
            <a:r>
              <a:rPr lang="sk-SK" sz="5400" dirty="0" err="1" smtClean="0"/>
              <a:t>Python</a:t>
            </a:r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3200" dirty="0" smtClean="0"/>
              <a:t>koncepcia programovania v jazyku </a:t>
            </a:r>
            <a:r>
              <a:rPr lang="sk-SK" sz="3200" dirty="0" err="1" smtClean="0"/>
              <a:t>Python</a:t>
            </a:r>
            <a:endParaRPr lang="sk-SK" sz="32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DE5F767-E0BC-4DC4-89E8-81993560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17" y="4854679"/>
            <a:ext cx="8310592" cy="842319"/>
          </a:xfrm>
        </p:spPr>
        <p:txBody>
          <a:bodyPr/>
          <a:lstStyle/>
          <a:p>
            <a:pPr algn="r"/>
            <a:r>
              <a:rPr lang="sk-SK" sz="1400" dirty="0"/>
              <a:t>Ján </a:t>
            </a:r>
            <a:r>
              <a:rPr lang="sk-SK" sz="1400" dirty="0" smtClean="0"/>
              <a:t>Guniš, </a:t>
            </a:r>
            <a:r>
              <a:rPr lang="sk-SK" sz="1400" dirty="0"/>
              <a:t>Ľubomír </a:t>
            </a:r>
            <a:r>
              <a:rPr lang="sk-SK" sz="1400" dirty="0" err="1"/>
              <a:t>Šnajder</a:t>
            </a:r>
            <a:r>
              <a:rPr lang="sk-SK" sz="1400" dirty="0"/>
              <a:t>, </a:t>
            </a:r>
            <a:r>
              <a:rPr lang="sk-SK" sz="1400" dirty="0" smtClean="0"/>
              <a:t>Zuzana Tkáčová, UPJŠ </a:t>
            </a:r>
            <a:r>
              <a:rPr lang="sk-SK" sz="1400" dirty="0"/>
              <a:t>v </a:t>
            </a:r>
            <a:r>
              <a:rPr lang="sk-SK" sz="1400" dirty="0" smtClean="0"/>
              <a:t>Košiciach</a:t>
            </a:r>
            <a:br>
              <a:rPr lang="sk-SK" sz="1400" dirty="0" smtClean="0"/>
            </a:br>
            <a:r>
              <a:rPr lang="sk-SK" sz="1400" dirty="0" smtClean="0"/>
              <a:t>Valentína </a:t>
            </a:r>
            <a:r>
              <a:rPr lang="sk-SK" sz="1400" dirty="0" err="1" smtClean="0"/>
              <a:t>Gunišová</a:t>
            </a:r>
            <a:r>
              <a:rPr lang="sk-SK" sz="1400" dirty="0" smtClean="0"/>
              <a:t>, GJAR, Prešov</a:t>
            </a:r>
            <a:r>
              <a:rPr lang="sk-SK" sz="1400" dirty="0"/>
              <a:t/>
            </a:r>
            <a:br>
              <a:rPr lang="sk-SK" sz="1400" dirty="0"/>
            </a:b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Zmena hodnoty (2)</a:t>
            </a:r>
            <a:endParaRPr lang="sk-SK" dirty="0"/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pozor na zmenu hodnoty vo funkciách</a:t>
            </a:r>
          </a:p>
          <a:p>
            <a:r>
              <a:rPr lang="sk-SK" dirty="0" smtClean="0"/>
              <a:t>v metodikách to nerobíme</a:t>
            </a:r>
            <a:br>
              <a:rPr lang="sk-SK" dirty="0" smtClean="0"/>
            </a:br>
            <a:r>
              <a:rPr lang="sk-SK" dirty="0" smtClean="0"/>
              <a:t>pokiaľ sa od funkcie zmena</a:t>
            </a:r>
            <a:br>
              <a:rPr lang="sk-SK" dirty="0" smtClean="0"/>
            </a:br>
            <a:r>
              <a:rPr lang="sk-SK" dirty="0" smtClean="0"/>
              <a:t>priamo nežiada</a:t>
            </a:r>
            <a:endParaRPr lang="sk-SK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133049" y="3380897"/>
            <a:ext cx="2653290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sucet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(c1, c2):</a:t>
            </a:r>
            <a:b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sk-SK" altLang="sk-S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vysledok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c1 + c2</a:t>
            </a:r>
            <a:b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sk-SK" altLang="sk-SK" sz="16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vysledok</a:t>
            </a:r>
            <a:endParaRPr kumimoji="0" lang="sk-SK" altLang="sk-SK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133049" y="4495666"/>
            <a:ext cx="4687502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kumimoji="0" lang="sk-SK" altLang="sk-SK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pridaj_zakaznikov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zoznam_starych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zoznam_novych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):</a:t>
            </a:r>
            <a:b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sk-SK" altLang="sk-SK" sz="1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kumimoji="0" lang="sk-SK" altLang="sk-SK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zakaznik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 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zoznam_novych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sk-SK" altLang="sk-SK" sz="1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sk-SK" altLang="sk-SK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zakaznik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sz="1200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not</a:t>
            </a:r>
            <a:r>
              <a:rPr kumimoji="0" lang="sk-SK" altLang="sk-SK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 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zoznam_starych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zoznam_starych.append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sk-SK" altLang="sk-SK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zakaznik</a:t>
            </a:r>
            <a:r>
              <a:rPr kumimoji="0" lang="sk-SK" altLang="sk-SK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kumimoji="0" lang="sk-SK" altLang="sk-SK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4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Reťazce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sk-SK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retazec</a:t>
            </a:r>
            <a:r>
              <a:rPr lang="sk-SK" b="1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 &lt;=&gt; "</a:t>
            </a:r>
            <a:r>
              <a:rPr lang="sk-S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retazec</a:t>
            </a:r>
            <a:r>
              <a:rPr lang="sk-S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1"/>
            <a:r>
              <a:rPr lang="sk-SK" dirty="0" smtClean="0">
                <a:cs typeface="Courier New" panose="02070309020205020404" pitchFamily="49" charset="0"/>
              </a:rPr>
              <a:t>v slovenčine sa vyskytne skôr apostrof než úvodzovka</a:t>
            </a:r>
          </a:p>
          <a:p>
            <a:pPr lvl="1"/>
            <a:r>
              <a:rPr lang="sk-SK" dirty="0">
                <a:cs typeface="Courier New" panose="02070309020205020404" pitchFamily="49" charset="0"/>
              </a:rPr>
              <a:t>pri programovaní sa používa skôr anglická klávesnica</a:t>
            </a:r>
          </a:p>
          <a:p>
            <a:pPr lvl="1"/>
            <a:r>
              <a:rPr lang="sk-SK" dirty="0" smtClean="0">
                <a:cs typeface="Courier New" panose="02070309020205020404" pitchFamily="49" charset="0"/>
              </a:rPr>
              <a:t>apostrof sa píše bez SHIFT-u</a:t>
            </a:r>
          </a:p>
          <a:p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79085" y="3578012"/>
            <a:ext cx="8331127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15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sk-SK" altLang="sk-SK" sz="15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'Priemer známok žiaka ' 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meno + </a:t>
            </a:r>
            <a:r>
              <a:rPr kumimoji="0" lang="sk-SK" altLang="sk-SK" sz="15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 je: ' 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kumimoji="0" lang="sk-SK" altLang="sk-SK" sz="15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sk-SK" altLang="sk-SK" sz="15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round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(priemer,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 + </a:t>
            </a:r>
            <a:r>
              <a:rPr kumimoji="0" lang="sk-SK" altLang="sk-SK" sz="15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'.'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5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sk-SK" altLang="sk-SK" sz="15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'Priemer známok žiaka %s je: %3.1f.' 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 (meno, priemer))</a:t>
            </a:r>
            <a:b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500" b="0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sk-SK" altLang="sk-SK" sz="1500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'Priemer známok žiaka {} je: {:3.1f}.'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sk-SK" altLang="sk-SK" sz="15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format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(meno, priemer))</a:t>
            </a:r>
            <a:b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k-SK" altLang="sk-SK" sz="1500" i="1" dirty="0" smtClean="0">
                <a:solidFill>
                  <a:srgbClr val="8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používame</a:t>
            </a:r>
            <a: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sk-SK" altLang="sk-SK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k-SK" altLang="sk-SK" sz="1500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sk-SK" altLang="sk-SK" sz="1500" b="1" dirty="0" err="1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f'Priemer</a:t>
            </a:r>
            <a:r>
              <a:rPr lang="sk-SK" altLang="sk-SK" sz="1500" b="1" dirty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známok žiaka 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meno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sk-SK" altLang="sk-SK" sz="1500" b="1" dirty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je: 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sk-SK" altLang="sk-SK" sz="1500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round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(priemer, </a:t>
            </a:r>
            <a:r>
              <a:rPr lang="sk-SK" altLang="sk-SK" sz="15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sk-SK" altLang="sk-SK" sz="1500" b="1" dirty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.'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sk-SK" altLang="sk-SK" sz="15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k-SK" altLang="sk-SK" sz="15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# alebo</a:t>
            </a:r>
            <a:r>
              <a:rPr kumimoji="0" lang="sk-SK" altLang="sk-SK" sz="15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sk-SK" altLang="sk-SK" sz="15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k-SK" altLang="sk-SK" sz="1500" dirty="0" err="1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sk-SK" altLang="sk-SK" sz="1500" b="1" dirty="0" err="1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f'Priemer</a:t>
            </a:r>
            <a:r>
              <a:rPr lang="sk-SK" altLang="sk-SK" sz="1500" b="1" dirty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známok žiaka 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meno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sk-SK" altLang="sk-SK" sz="1500" b="1" dirty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je: 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priemer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:{</a:t>
            </a:r>
            <a:r>
              <a:rPr lang="sk-SK" altLang="sk-SK" sz="15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sk-SK" altLang="sk-SK" sz="1500" b="1" dirty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sk-SK" altLang="sk-SK" sz="15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sk-SK" altLang="sk-SK" sz="1500" b="1" dirty="0">
                <a:solidFill>
                  <a:srgbClr val="000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}}</a:t>
            </a:r>
            <a:r>
              <a:rPr lang="sk-SK" altLang="sk-SK" sz="1500" b="1" dirty="0">
                <a:solidFill>
                  <a:srgbClr val="00808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.'</a:t>
            </a:r>
            <a:r>
              <a:rPr lang="sk-SK" altLang="sk-SK" sz="15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kumimoji="0" lang="sk-SK" altLang="sk-SK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9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Import modulov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sk-S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r>
              <a:rPr lang="sk-S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sk-S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</a:p>
          <a:p>
            <a:pPr lvl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pi 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#3.141592653589793</a:t>
            </a:r>
            <a:endParaRPr lang="sk-SK" dirty="0" smtClean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sk-SK" dirty="0" smtClean="0"/>
              <a:t>problém pri použití viacerých modulov (neprehľadnosť, konflikt </a:t>
            </a:r>
            <a:r>
              <a:rPr lang="sk-SK" dirty="0" smtClean="0"/>
              <a:t>mien)</a:t>
            </a:r>
            <a:endParaRPr lang="sk-SK" dirty="0" smtClean="0"/>
          </a:p>
          <a:p>
            <a:r>
              <a:rPr lang="sk-S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sk-S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</a:t>
            </a:r>
            <a:endParaRPr lang="sk-SK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sk-S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math.pi</a:t>
            </a:r>
            <a:r>
              <a:rPr lang="sk-S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#3.141592653589793</a:t>
            </a:r>
            <a:endParaRPr lang="sk-SK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sk-SK" dirty="0" smtClean="0">
                <a:cs typeface="Courier New" panose="02070309020205020404" pitchFamily="49" charset="0"/>
              </a:rPr>
              <a:t>používame v </a:t>
            </a:r>
            <a:r>
              <a:rPr lang="sk-SK" dirty="0" smtClean="0">
                <a:cs typeface="Courier New" panose="02070309020205020404" pitchFamily="49" charset="0"/>
              </a:rPr>
              <a:t>metodikách</a:t>
            </a:r>
          </a:p>
          <a:p>
            <a:pPr lvl="1"/>
            <a:r>
              <a:rPr lang="sk-SK" dirty="0" smtClean="0">
                <a:cs typeface="Courier New" panose="02070309020205020404" pitchFamily="49" charset="0"/>
              </a:rPr>
              <a:t>možnosť vytvoriť viac korytnačiek (modul </a:t>
            </a:r>
            <a:r>
              <a:rPr lang="sk-SK" dirty="0" err="1" smtClean="0">
                <a:cs typeface="Courier New" panose="02070309020205020404" pitchFamily="49" charset="0"/>
              </a:rPr>
              <a:t>turtle</a:t>
            </a:r>
            <a:r>
              <a:rPr lang="sk-SK" dirty="0" smtClean="0">
                <a:cs typeface="Courier New" panose="02070309020205020404" pitchFamily="49" charset="0"/>
              </a:rPr>
              <a:t>)</a:t>
            </a:r>
            <a:endParaRPr lang="sk-SK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8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Slučka udalostí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5609" y="1531712"/>
            <a:ext cx="8132783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mainloop</a:t>
            </a:r>
            <a:r>
              <a:rPr lang="sk-S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sk-SK" dirty="0" smtClean="0"/>
              <a:t>- slučka </a:t>
            </a:r>
            <a:r>
              <a:rPr lang="sk-SK" dirty="0" smtClean="0"/>
              <a:t>udalostí</a:t>
            </a:r>
          </a:p>
          <a:p>
            <a:r>
              <a:rPr lang="sk-SK" dirty="0" smtClean="0"/>
              <a:t>niektorí autori </a:t>
            </a:r>
            <a:r>
              <a:rPr lang="sk-S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mainloop</a:t>
            </a:r>
            <a:r>
              <a:rPr lang="sk-S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sk-SK" dirty="0" smtClean="0"/>
              <a:t> </a:t>
            </a:r>
            <a:r>
              <a:rPr lang="sk-SK" dirty="0" smtClean="0"/>
              <a:t>nepoužívajú (najmä pri </a:t>
            </a:r>
            <a:r>
              <a:rPr lang="sk-SK" dirty="0" err="1" smtClean="0"/>
              <a:t>turtle</a:t>
            </a:r>
            <a:r>
              <a:rPr lang="sk-SK" dirty="0" smtClean="0"/>
              <a:t>)</a:t>
            </a:r>
            <a:endParaRPr lang="sk-SK" dirty="0" smtClean="0"/>
          </a:p>
          <a:p>
            <a:r>
              <a:rPr lang="sk-SK" dirty="0" smtClean="0"/>
              <a:t>predpokladajú použitie v prostredí IDLE</a:t>
            </a:r>
          </a:p>
          <a:p>
            <a:r>
              <a:rPr lang="sk-SK" dirty="0" smtClean="0"/>
              <a:t>neuvedomujú si, že </a:t>
            </a:r>
            <a:r>
              <a:rPr lang="sk-SK" dirty="0" smtClean="0"/>
              <a:t>mimo</a:t>
            </a:r>
            <a:br>
              <a:rPr lang="sk-SK" dirty="0" smtClean="0"/>
            </a:br>
            <a:r>
              <a:rPr lang="sk-SK" dirty="0" smtClean="0"/>
              <a:t>IDLE </a:t>
            </a:r>
            <a:r>
              <a:rPr lang="sk-SK" dirty="0" smtClean="0"/>
              <a:t>program funguje inak</a:t>
            </a:r>
          </a:p>
          <a:p>
            <a:r>
              <a:rPr lang="sk-SK" dirty="0" smtClean="0"/>
              <a:t>v metodikách ju vždy používame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883911" y="3707381"/>
            <a:ext cx="2877711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1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kumimoji="0" lang="sk-SK" altLang="sk-S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turtle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pero = </a:t>
            </a:r>
            <a:r>
              <a:rPr kumimoji="0" lang="sk-SK" altLang="sk-S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turtle.Turtle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b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tabula = </a:t>
            </a:r>
            <a:r>
              <a:rPr kumimoji="0" lang="sk-SK" altLang="sk-S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turtle.Screen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b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b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tabula.mainloop</a:t>
            </a:r>
            <a:r>
              <a:rPr kumimoji="0" lang="sk-SK" altLang="sk-SK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kumimoji="0" lang="sk-SK" altLang="sk-S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6051" y="731520"/>
            <a:ext cx="6082392" cy="959169"/>
          </a:xfrm>
        </p:spPr>
        <p:txBody>
          <a:bodyPr/>
          <a:lstStyle/>
          <a:p>
            <a:r>
              <a:rPr lang="sk-SK" dirty="0" err="1" smtClean="0"/>
              <a:t>Python</a:t>
            </a:r>
            <a:r>
              <a:rPr lang="sk-SK" dirty="0" smtClean="0"/>
              <a:t> nie je Pascal/Java/</a:t>
            </a:r>
            <a:r>
              <a:rPr lang="sk-SK" dirty="0" err="1" smtClean="0"/>
              <a:t>Imagine</a:t>
            </a:r>
            <a:r>
              <a:rPr lang="sk-SK" dirty="0" smtClean="0"/>
              <a:t> ...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niektoré veci nie je potrebné robiť</a:t>
            </a:r>
          </a:p>
          <a:p>
            <a:r>
              <a:rPr lang="sk-SK" dirty="0" smtClean="0"/>
              <a:t>niektoré sa robia inak</a:t>
            </a:r>
          </a:p>
          <a:p>
            <a:r>
              <a:rPr lang="sk-SK" dirty="0" smtClean="0"/>
              <a:t>niektoré sa dajú robiť už aj v základnom kurze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05291"/>
              </p:ext>
            </p:extLst>
          </p:nvPr>
        </p:nvGraphicFramePr>
        <p:xfrm>
          <a:off x="838198" y="3445034"/>
          <a:ext cx="8150680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216">
                  <a:extLst>
                    <a:ext uri="{9D8B030D-6E8A-4147-A177-3AD203B41FA5}">
                      <a16:colId xmlns:a16="http://schemas.microsoft.com/office/drawing/2014/main" val="3330540404"/>
                    </a:ext>
                  </a:extLst>
                </a:gridCol>
                <a:gridCol w="4694464">
                  <a:extLst>
                    <a:ext uri="{9D8B030D-6E8A-4147-A177-3AD203B41FA5}">
                      <a16:colId xmlns:a16="http://schemas.microsoft.com/office/drawing/2014/main" val="2565786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:= 1 to 10 do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n[i] := 0;</a:t>
                      </a:r>
                      <a:endParaRPr lang="sk-SK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[0] * 10</a:t>
                      </a:r>
                      <a:endParaRPr lang="sk-SK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23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:= 1 to 10 do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n[i] := 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pt-B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endParaRPr lang="sk-SK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list(</a:t>
                      </a:r>
                      <a:r>
                        <a:rPr lang="sk-SK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range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(1, 11))</a:t>
                      </a:r>
                      <a:endParaRPr lang="sk-SK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266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 i := 1 to 10 do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pt-B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n[i] := 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 * i</a:t>
                      </a:r>
                      <a:r>
                        <a:rPr lang="pt-BR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endParaRPr lang="sk-SK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 = </a:t>
                      </a:r>
                      <a:r>
                        <a:rPr lang="nn-NO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[i**i for i in range(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1, </a:t>
                      </a:r>
                      <a:r>
                        <a:rPr lang="nn-NO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nn-NO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)]</a:t>
                      </a:r>
                      <a:endParaRPr lang="sk-SK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27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2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86050" y="731520"/>
            <a:ext cx="6123213" cy="959169"/>
          </a:xfrm>
        </p:spPr>
        <p:txBody>
          <a:bodyPr/>
          <a:lstStyle/>
          <a:p>
            <a:r>
              <a:rPr lang="sk-SK" dirty="0" err="1" smtClean="0"/>
              <a:t>Python</a:t>
            </a:r>
            <a:r>
              <a:rPr lang="sk-SK" dirty="0" smtClean="0"/>
              <a:t> nie je Pascal/Java/</a:t>
            </a:r>
            <a:r>
              <a:rPr lang="sk-SK" dirty="0" err="1" smtClean="0"/>
              <a:t>Imagine</a:t>
            </a:r>
            <a:r>
              <a:rPr lang="sk-SK" dirty="0" smtClean="0"/>
              <a:t> ...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637594"/>
              </p:ext>
            </p:extLst>
          </p:nvPr>
        </p:nvGraphicFramePr>
        <p:xfrm>
          <a:off x="487712" y="1205139"/>
          <a:ext cx="8150680" cy="432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9895">
                  <a:extLst>
                    <a:ext uri="{9D8B030D-6E8A-4147-A177-3AD203B41FA5}">
                      <a16:colId xmlns:a16="http://schemas.microsoft.com/office/drawing/2014/main" val="3330540404"/>
                    </a:ext>
                  </a:extLst>
                </a:gridCol>
                <a:gridCol w="3290785">
                  <a:extLst>
                    <a:ext uri="{9D8B030D-6E8A-4147-A177-3AD203B41FA5}">
                      <a16:colId xmlns:a16="http://schemas.microsoft.com/office/drawing/2014/main" val="2565786536"/>
                    </a:ext>
                  </a:extLst>
                </a:gridCol>
              </a:tblGrid>
              <a:tr h="932710">
                <a:tc>
                  <a:txBody>
                    <a:bodyPr/>
                    <a:lstStyle/>
                    <a:p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min_hod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:= 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[1];</a:t>
                      </a:r>
                    </a:p>
                    <a:p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 := 1 to n do</a:t>
                      </a:r>
                    </a:p>
                    <a:p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[i] &lt; 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min_hod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then</a:t>
                      </a:r>
                      <a:endParaRPr lang="sk-SK" sz="140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min_hod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:= 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[i];</a:t>
                      </a:r>
                      <a:endParaRPr lang="sk-SK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min_hod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= min(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data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</a:t>
                      </a:r>
                      <a:endParaRPr lang="sk-SK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23872"/>
                  </a:ext>
                </a:extLst>
              </a:tr>
              <a:tr h="72209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pom := a;</a:t>
                      </a:r>
                      <a:br>
                        <a:rPr lang="pt-B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:= b;</a:t>
                      </a:r>
                      <a:br>
                        <a:rPr lang="pt-B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 := </a:t>
                      </a:r>
                      <a:r>
                        <a:rPr lang="sk-SK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pom</a:t>
                      </a:r>
                      <a:r>
                        <a:rPr lang="pt-BR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</a:t>
                      </a:r>
                      <a:endParaRPr lang="sk-SK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a, b = b, a</a:t>
                      </a:r>
                      <a:endParaRPr lang="sk-SK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726877"/>
                  </a:ext>
                </a:extLst>
              </a:tr>
              <a:tr h="26264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altLang="sk-SK" sz="14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sk-SK" altLang="sk-SK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Fibonacci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(n: </a:t>
                      </a:r>
                      <a:r>
                        <a:rPr lang="sk-SK" altLang="sk-SK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 </a:t>
                      </a:r>
                      <a:r>
                        <a:rPr lang="sk-SK" altLang="sk-SK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sk-SK" altLang="sk-SK" sz="1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a, b, i, </a:t>
                      </a:r>
                      <a:r>
                        <a:rPr lang="sk-SK" altLang="sk-SK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pom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</a:t>
                      </a:r>
                      <a:r>
                        <a:rPr lang="sk-SK" altLang="sk-SK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integer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sk-SK" altLang="sk-SK" sz="14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begin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a := 0;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b := 1;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sk-SK" altLang="sk-SK" sz="14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 := 1 </a:t>
                      </a:r>
                      <a:r>
                        <a:rPr lang="sk-SK" altLang="sk-SK" sz="1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n </a:t>
                      </a:r>
                      <a:r>
                        <a:rPr lang="sk-SK" altLang="sk-SK" sz="1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sk-SK" altLang="sk-SK" sz="14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begin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</a:t>
                      </a:r>
                      <a:r>
                        <a:rPr lang="sk-SK" altLang="sk-SK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pom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:= a + b;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a := b;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b := </a:t>
                      </a:r>
                      <a:r>
                        <a:rPr lang="sk-SK" altLang="sk-SK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pom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             </a:t>
                      </a:r>
                      <a:r>
                        <a:rPr lang="sk-SK" altLang="sk-SK" sz="1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sk-SK" altLang="sk-SK" sz="1400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Fibonacci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:= a; </a:t>
                      </a:r>
                      <a:b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sk-SK" altLang="sk-SK" sz="1400" b="1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end</a:t>
                      </a:r>
                      <a:r>
                        <a:rPr lang="sk-SK" altLang="sk-SK" sz="14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  <a:endParaRPr lang="sk-SK" sz="14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</a:t>
                      </a:r>
                      <a:r>
                        <a:rPr lang="sk-SK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onacci</a:t>
                      </a: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(n</a:t>
                      </a: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):</a:t>
                      </a:r>
                      <a:b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a, b = 0, 1</a:t>
                      </a:r>
                      <a:b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for </a:t>
                      </a:r>
                      <a:r>
                        <a:rPr lang="en-US" sz="14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</a:t>
                      </a: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in range(n):</a:t>
                      </a:r>
                      <a:b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    a, b = b, a + b</a:t>
                      </a:r>
                      <a:b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  return a</a:t>
                      </a:r>
                    </a:p>
                    <a:p>
                      <a:endParaRPr lang="sk-SK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83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Python</a:t>
            </a:r>
            <a:r>
              <a:rPr lang="sk-SK" dirty="0" smtClean="0"/>
              <a:t> nie je Pascal/Java/</a:t>
            </a:r>
            <a:r>
              <a:rPr lang="sk-SK" dirty="0" err="1" smtClean="0"/>
              <a:t>Imagine</a:t>
            </a:r>
            <a:r>
              <a:rPr lang="sk-SK" dirty="0" smtClean="0"/>
              <a:t> ...</a:t>
            </a:r>
            <a:endParaRPr lang="sk-SK" dirty="0"/>
          </a:p>
        </p:txBody>
      </p:sp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344245" y="3149281"/>
            <a:ext cx="8799755" cy="3027682"/>
          </a:xfrm>
        </p:spPr>
        <p:txBody>
          <a:bodyPr/>
          <a:lstStyle/>
          <a:p>
            <a:r>
              <a:rPr lang="sk-SK" dirty="0" smtClean="0"/>
              <a:t>neprepisujeme riešenia z Pascalu/Javy/</a:t>
            </a:r>
            <a:r>
              <a:rPr lang="sk-SK" dirty="0" err="1" smtClean="0"/>
              <a:t>Imaginu</a:t>
            </a:r>
            <a:r>
              <a:rPr lang="sk-SK" dirty="0" smtClean="0"/>
              <a:t> do </a:t>
            </a:r>
            <a:r>
              <a:rPr lang="sk-SK" dirty="0" err="1" smtClean="0"/>
              <a:t>Pythonu</a:t>
            </a:r>
            <a:endParaRPr lang="sk-SK" dirty="0" smtClean="0"/>
          </a:p>
          <a:p>
            <a:pPr lvl="1"/>
            <a:r>
              <a:rPr lang="sk-SK" dirty="0" smtClean="0"/>
              <a:t>dá sa to, ale prečo?</a:t>
            </a:r>
          </a:p>
          <a:p>
            <a:r>
              <a:rPr lang="sk-SK" dirty="0" smtClean="0"/>
              <a:t>na niektoré úlohy sme radšej zabudli</a:t>
            </a:r>
          </a:p>
          <a:p>
            <a:r>
              <a:rPr lang="sk-SK" dirty="0" smtClean="0"/>
              <a:t>vymysleli sme nové problémy, ktorým sa môžeme venovať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737732"/>
              </p:ext>
            </p:extLst>
          </p:nvPr>
        </p:nvGraphicFramePr>
        <p:xfrm>
          <a:off x="487712" y="1825625"/>
          <a:ext cx="815068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9895">
                  <a:extLst>
                    <a:ext uri="{9D8B030D-6E8A-4147-A177-3AD203B41FA5}">
                      <a16:colId xmlns:a16="http://schemas.microsoft.com/office/drawing/2014/main" val="3330540404"/>
                    </a:ext>
                  </a:extLst>
                </a:gridCol>
                <a:gridCol w="3290785">
                  <a:extLst>
                    <a:ext uri="{9D8B030D-6E8A-4147-A177-3AD203B41FA5}">
                      <a16:colId xmlns:a16="http://schemas.microsoft.com/office/drawing/2014/main" val="2565786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altLang="sk-SK" sz="1800" b="1" dirty="0" err="1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function</a:t>
                      </a:r>
                      <a:r>
                        <a:rPr lang="sk-SK" altLang="sk-SK" sz="18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usporiadaj(n, pole):pole ...</a:t>
                      </a:r>
                      <a:br>
                        <a:rPr lang="sk-SK" altLang="sk-SK" sz="1800" dirty="0" smtClean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endParaRPr lang="sk-SK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k-SK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pole.sort</a:t>
                      </a:r>
                      <a:r>
                        <a:rPr lang="sk-SK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sk-SK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3323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87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3200" dirty="0" smtClean="0"/>
              <a:t>Diskusia</a:t>
            </a:r>
          </a:p>
          <a:p>
            <a:endParaRPr lang="sk-SK" dirty="0"/>
          </a:p>
          <a:p>
            <a:pPr algn="r"/>
            <a:r>
              <a:rPr lang="sk-SK" sz="1800" dirty="0"/>
              <a:t>Ján Guniš , Ľubomír </a:t>
            </a:r>
            <a:r>
              <a:rPr lang="sk-SK" sz="1800" dirty="0" err="1"/>
              <a:t>Šnajder</a:t>
            </a:r>
            <a:r>
              <a:rPr lang="sk-SK" sz="1800" dirty="0"/>
              <a:t>, Zuzana Tkáčová, UPJŠ v Košiciach</a:t>
            </a:r>
            <a:br>
              <a:rPr lang="sk-SK" sz="1800" dirty="0"/>
            </a:br>
            <a:r>
              <a:rPr lang="sk-SK" sz="1800" dirty="0"/>
              <a:t>Valentína </a:t>
            </a:r>
            <a:r>
              <a:rPr lang="sk-SK" sz="1800" dirty="0" err="1"/>
              <a:t>Gunišová</a:t>
            </a:r>
            <a:r>
              <a:rPr lang="sk-SK" sz="1800" dirty="0"/>
              <a:t>, GJAR, </a:t>
            </a:r>
            <a:r>
              <a:rPr lang="sk-SK" sz="1800" dirty="0" smtClean="0"/>
              <a:t>Prešov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98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Python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dirty="0"/>
              <a:t>90-te roky , </a:t>
            </a:r>
            <a:r>
              <a:rPr lang="sk-SK" sz="2000" dirty="0" err="1"/>
              <a:t>Guido</a:t>
            </a:r>
            <a:r>
              <a:rPr lang="sk-SK" sz="2000" dirty="0"/>
              <a:t> van </a:t>
            </a:r>
            <a:r>
              <a:rPr lang="sk-SK" sz="2000" dirty="0" err="1"/>
              <a:t>Rossum</a:t>
            </a:r>
            <a:r>
              <a:rPr lang="sk-SK" sz="2000" dirty="0"/>
              <a:t>, </a:t>
            </a:r>
            <a:r>
              <a:rPr lang="sk-SK" sz="2000" dirty="0" err="1"/>
              <a:t>Stichting</a:t>
            </a:r>
            <a:r>
              <a:rPr lang="sk-SK" sz="2000" dirty="0"/>
              <a:t> </a:t>
            </a:r>
            <a:r>
              <a:rPr lang="sk-SK" sz="2000" dirty="0" err="1"/>
              <a:t>Mathematisch</a:t>
            </a:r>
            <a:r>
              <a:rPr lang="sk-SK" sz="2000" dirty="0"/>
              <a:t> Centrum, Holandsko, </a:t>
            </a:r>
          </a:p>
          <a:p>
            <a:r>
              <a:rPr lang="sk-SK" sz="2000" b="1" dirty="0" err="1"/>
              <a:t>open</a:t>
            </a:r>
            <a:r>
              <a:rPr lang="sk-SK" sz="2000" b="1" dirty="0"/>
              <a:t> </a:t>
            </a:r>
            <a:r>
              <a:rPr lang="sk-SK" sz="2000" b="1" dirty="0" err="1"/>
              <a:t>source</a:t>
            </a:r>
            <a:r>
              <a:rPr lang="sk-SK" sz="2000" dirty="0"/>
              <a:t>,</a:t>
            </a:r>
          </a:p>
          <a:p>
            <a:r>
              <a:rPr lang="sk-SK" sz="2000" dirty="0"/>
              <a:t>interpretovaný, </a:t>
            </a:r>
            <a:r>
              <a:rPr lang="sk-SK" sz="2000" b="1" dirty="0"/>
              <a:t>interaktívny</a:t>
            </a:r>
            <a:r>
              <a:rPr lang="sk-SK" sz="2000" dirty="0"/>
              <a:t>, objektovo orientovaný programovací jazyk,</a:t>
            </a:r>
          </a:p>
          <a:p>
            <a:r>
              <a:rPr lang="sk-SK" sz="2000" dirty="0"/>
              <a:t>obsahuje </a:t>
            </a:r>
            <a:r>
              <a:rPr lang="sk-SK" sz="2000" dirty="0" smtClean="0"/>
              <a:t>moduly, </a:t>
            </a:r>
            <a:r>
              <a:rPr lang="sk-SK" sz="2000" dirty="0"/>
              <a:t>výnimky, dynamické typy, triedy</a:t>
            </a:r>
            <a:r>
              <a:rPr lang="sk-SK" sz="2000" dirty="0" smtClean="0"/>
              <a:t>, </a:t>
            </a:r>
            <a:endParaRPr lang="sk-SK" sz="2000" dirty="0"/>
          </a:p>
          <a:p>
            <a:r>
              <a:rPr lang="sk-SK" sz="2000" dirty="0"/>
              <a:t>jednoduchá, ľahko čitateľná syntax,</a:t>
            </a:r>
          </a:p>
          <a:p>
            <a:r>
              <a:rPr lang="sk-SK" sz="2000" b="1" dirty="0"/>
              <a:t>portovaný na rôzne operačné systémy</a:t>
            </a:r>
            <a:r>
              <a:rPr lang="sk-SK" sz="2000" dirty="0"/>
              <a:t>,</a:t>
            </a:r>
          </a:p>
          <a:p>
            <a:r>
              <a:rPr lang="sk-SK" sz="2000" dirty="0"/>
              <a:t>ľahko </a:t>
            </a:r>
            <a:r>
              <a:rPr lang="sk-SK" sz="2000" b="1" dirty="0"/>
              <a:t>naučiteľný</a:t>
            </a:r>
            <a:r>
              <a:rPr lang="sk-SK" sz="2000" dirty="0"/>
              <a:t> a pritom </a:t>
            </a:r>
            <a:r>
              <a:rPr lang="sk-SK" sz="2000" b="1" dirty="0"/>
              <a:t>výkonný</a:t>
            </a:r>
            <a:r>
              <a:rPr lang="sk-SK" sz="2000" dirty="0" smtClean="0"/>
              <a:t>,</a:t>
            </a:r>
          </a:p>
          <a:p>
            <a:r>
              <a:rPr lang="sk-SK" sz="2000" b="1" dirty="0" smtClean="0"/>
              <a:t>nízky prah, vysoký strop, široké steny</a:t>
            </a:r>
            <a:r>
              <a:rPr lang="sk-SK" sz="2000" dirty="0" smtClean="0"/>
              <a:t> (</a:t>
            </a:r>
            <a:r>
              <a:rPr lang="sk-SK" sz="2000" dirty="0" err="1" smtClean="0"/>
              <a:t>Papert</a:t>
            </a:r>
            <a:r>
              <a:rPr lang="sk-SK" sz="2000" dirty="0" smtClean="0"/>
              <a:t>, </a:t>
            </a:r>
            <a:r>
              <a:rPr lang="sk-SK" sz="2000" dirty="0" err="1" smtClean="0"/>
              <a:t>Resnick</a:t>
            </a:r>
            <a:r>
              <a:rPr lang="sk-SK" sz="2000" dirty="0" smtClean="0"/>
              <a:t>)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71745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Vývojové prostredia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lokálna inštalácia </a:t>
            </a:r>
            <a:r>
              <a:rPr lang="sk-SK" sz="2400" dirty="0" err="1" smtClean="0"/>
              <a:t>Python</a:t>
            </a:r>
            <a:r>
              <a:rPr lang="sk-SK" sz="2400" dirty="0" smtClean="0"/>
              <a:t>, lokálne vývojové prostredie</a:t>
            </a:r>
          </a:p>
          <a:p>
            <a:pPr lvl="1"/>
            <a:r>
              <a:rPr lang="sk-SK" sz="2000" dirty="0" smtClean="0"/>
              <a:t>výkonné lokálne vývojové prostredie (</a:t>
            </a:r>
            <a:r>
              <a:rPr lang="sk-SK" sz="2000" dirty="0" err="1" smtClean="0"/>
              <a:t>PyCharm</a:t>
            </a:r>
            <a:r>
              <a:rPr lang="sk-SK" sz="2000" dirty="0" smtClean="0"/>
              <a:t> </a:t>
            </a:r>
            <a:r>
              <a:rPr lang="sk-SK" sz="2000" dirty="0" err="1" smtClean="0"/>
              <a:t>Edu</a:t>
            </a:r>
            <a:r>
              <a:rPr lang="sk-SK" sz="2000" dirty="0" smtClean="0"/>
              <a:t>)</a:t>
            </a:r>
          </a:p>
          <a:p>
            <a:pPr lvl="1"/>
            <a:r>
              <a:rPr lang="sk-SK" sz="2000" dirty="0" smtClean="0"/>
              <a:t>správa </a:t>
            </a:r>
            <a:r>
              <a:rPr lang="sk-SK" sz="2000" dirty="0" smtClean="0"/>
              <a:t>projektov, číslovanie riadkov, </a:t>
            </a:r>
            <a:r>
              <a:rPr lang="sk-SK" sz="2000" dirty="0" err="1" smtClean="0"/>
              <a:t>refaktoring</a:t>
            </a:r>
            <a:r>
              <a:rPr lang="sk-SK" sz="2000" dirty="0" smtClean="0"/>
              <a:t>, dopĺňanie kódu, všetko v jednom</a:t>
            </a:r>
            <a:endParaRPr lang="sk-SK" sz="2000" dirty="0" smtClean="0"/>
          </a:p>
          <a:p>
            <a:r>
              <a:rPr lang="sk-SK" sz="2400" dirty="0" smtClean="0"/>
              <a:t>lokálna </a:t>
            </a:r>
            <a:r>
              <a:rPr lang="sk-SK" sz="2400" dirty="0"/>
              <a:t>inštalácia </a:t>
            </a:r>
            <a:r>
              <a:rPr lang="sk-SK" sz="2400" dirty="0" err="1" smtClean="0"/>
              <a:t>Python</a:t>
            </a:r>
            <a:endParaRPr lang="sk-SK" sz="2400" dirty="0"/>
          </a:p>
          <a:p>
            <a:pPr lvl="1"/>
            <a:r>
              <a:rPr lang="sk-SK" sz="2000" dirty="0"/>
              <a:t>súčasťou IDLE (</a:t>
            </a:r>
            <a:r>
              <a:rPr lang="en-US" sz="2000" dirty="0"/>
              <a:t>Integrated Development and Learning Environment</a:t>
            </a:r>
            <a:r>
              <a:rPr lang="en-US" sz="2000" dirty="0" smtClean="0"/>
              <a:t>) </a:t>
            </a:r>
            <a:r>
              <a:rPr lang="sk-SK" sz="2000" dirty="0" smtClean="0"/>
              <a:t>– jednoduché vývojové prostredie</a:t>
            </a:r>
            <a:endParaRPr lang="sk-SK" sz="2000" dirty="0"/>
          </a:p>
          <a:p>
            <a:r>
              <a:rPr lang="sk-SK" sz="2400" dirty="0" smtClean="0"/>
              <a:t>online prostredie (</a:t>
            </a:r>
            <a:r>
              <a:rPr lang="sk-SK" sz="2400" dirty="0" err="1" smtClean="0"/>
              <a:t>cloud</a:t>
            </a:r>
            <a:r>
              <a:rPr lang="sk-SK" sz="2400" dirty="0" smtClean="0"/>
              <a:t>)</a:t>
            </a:r>
          </a:p>
          <a:p>
            <a:pPr lvl="1"/>
            <a:r>
              <a:rPr lang="sk-SK" sz="2000" dirty="0" smtClean="0"/>
              <a:t>problematická podpora grafických aplikácii (moduly </a:t>
            </a:r>
            <a:r>
              <a:rPr lang="sk-SK" sz="2000" dirty="0" err="1" smtClean="0"/>
              <a:t>turtle</a:t>
            </a:r>
            <a:r>
              <a:rPr lang="sk-SK" sz="2000" dirty="0" smtClean="0"/>
              <a:t>, </a:t>
            </a:r>
            <a:r>
              <a:rPr lang="sk-SK" sz="2000" dirty="0" err="1" smtClean="0"/>
              <a:t>tkinter</a:t>
            </a:r>
            <a:r>
              <a:rPr lang="sk-SK" sz="2000" dirty="0" smtClean="0"/>
              <a:t>)</a:t>
            </a:r>
          </a:p>
          <a:p>
            <a:pPr lvl="1"/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03999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Zdrojový kód (1)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05609" y="1694996"/>
            <a:ext cx="8132783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err="1"/>
              <a:t>Style</a:t>
            </a:r>
            <a:r>
              <a:rPr lang="sk-SK" dirty="0"/>
              <a:t> </a:t>
            </a:r>
            <a:r>
              <a:rPr lang="sk-SK" dirty="0" err="1"/>
              <a:t>Guide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Python</a:t>
            </a:r>
            <a:r>
              <a:rPr lang="sk-SK" dirty="0"/>
              <a:t> </a:t>
            </a:r>
            <a:r>
              <a:rPr lang="sk-SK" dirty="0" err="1" smtClean="0"/>
              <a:t>Code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u="sng" dirty="0" smtClean="0">
                <a:hlinkClick r:id="rId2"/>
              </a:rPr>
              <a:t>https</a:t>
            </a:r>
            <a:r>
              <a:rPr lang="sk-SK" sz="2000" u="sng" dirty="0">
                <a:hlinkClick r:id="rId2"/>
              </a:rPr>
              <a:t>://www.python.org/dev/peps/pep-0008</a:t>
            </a:r>
            <a:r>
              <a:rPr lang="sk-SK" sz="2000" u="sng" dirty="0" smtClean="0">
                <a:hlinkClick r:id="rId2"/>
              </a:rPr>
              <a:t>/</a:t>
            </a:r>
            <a:endParaRPr lang="sk-SK" u="sng" dirty="0" smtClean="0"/>
          </a:p>
          <a:p>
            <a:r>
              <a:rPr lang="sk-SK" dirty="0" smtClean="0"/>
              <a:t>odsadenie – 4 medzery</a:t>
            </a:r>
          </a:p>
          <a:p>
            <a:r>
              <a:rPr lang="sk-SK" dirty="0" smtClean="0"/>
              <a:t>dĺžka riadku – 79 znakov</a:t>
            </a:r>
          </a:p>
          <a:p>
            <a:r>
              <a:rPr lang="sk-SK" dirty="0" smtClean="0"/>
              <a:t>popisné identifikátory</a:t>
            </a:r>
          </a:p>
          <a:p>
            <a:pPr lvl="1"/>
            <a:r>
              <a:rPr lang="sk-SK" dirty="0" smtClean="0"/>
              <a:t>funkcie, premenné </a:t>
            </a:r>
            <a:r>
              <a:rPr lang="sk-SK" dirty="0"/>
              <a:t>- </a:t>
            </a:r>
            <a:r>
              <a:rPr lang="sk-SK" dirty="0" err="1" smtClean="0"/>
              <a:t>malé_znaky_s_podčiarovníkom</a:t>
            </a:r>
            <a:endParaRPr lang="sk-SK" dirty="0" smtClean="0"/>
          </a:p>
          <a:p>
            <a:pPr lvl="1"/>
            <a:r>
              <a:rPr lang="sk-SK" dirty="0"/>
              <a:t>triedy </a:t>
            </a:r>
            <a:r>
              <a:rPr lang="sk-SK" dirty="0" smtClean="0"/>
              <a:t>– </a:t>
            </a:r>
            <a:r>
              <a:rPr lang="sk-SK" dirty="0" err="1" smtClean="0"/>
              <a:t>ŤaviePísmo</a:t>
            </a:r>
            <a:endParaRPr lang="sk-SK" dirty="0" smtClean="0"/>
          </a:p>
          <a:p>
            <a:pPr lvl="1"/>
            <a:r>
              <a:rPr lang="sk-SK" dirty="0"/>
              <a:t>konštanty - </a:t>
            </a:r>
            <a:r>
              <a:rPr lang="sk-SK" dirty="0" smtClean="0"/>
              <a:t>VEĽKÉ_PÍSMENÁ</a:t>
            </a:r>
          </a:p>
          <a:p>
            <a:pPr lvl="1"/>
            <a:r>
              <a:rPr lang="sk-SK" dirty="0" smtClean="0"/>
              <a:t>názov modulu - 1slovo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769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Zdrojový kód (2)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moduly importujeme na začiatku programu</a:t>
            </a:r>
          </a:p>
          <a:p>
            <a:pPr lvl="1"/>
            <a:r>
              <a:rPr lang="sk-SK" sz="2000" dirty="0" smtClean="0"/>
              <a:t>import modul</a:t>
            </a:r>
          </a:p>
          <a:p>
            <a:r>
              <a:rPr lang="sk-SK" sz="2400" dirty="0" smtClean="0"/>
              <a:t>nasledujú definície funkcií</a:t>
            </a:r>
          </a:p>
          <a:p>
            <a:pPr lvl="1"/>
            <a:r>
              <a:rPr lang="sk-SK" sz="2000" dirty="0" smtClean="0"/>
              <a:t>oddelené dvoma riadkami</a:t>
            </a:r>
          </a:p>
          <a:p>
            <a:pPr lvl="1"/>
            <a:r>
              <a:rPr lang="sk-SK" sz="2000" dirty="0" smtClean="0"/>
              <a:t>max 15 riadkov pre telo funkcie</a:t>
            </a:r>
          </a:p>
          <a:p>
            <a:pPr lvl="1"/>
            <a:r>
              <a:rPr lang="sk-SK" sz="2000" dirty="0" smtClean="0"/>
              <a:t>funkcie obsahujú dokumentačné reťazce</a:t>
            </a:r>
          </a:p>
          <a:p>
            <a:r>
              <a:rPr lang="sk-SK" sz="2400" dirty="0" smtClean="0"/>
              <a:t>na konci programu sú príkazy najvyššej úrovne</a:t>
            </a:r>
          </a:p>
          <a:p>
            <a:r>
              <a:rPr lang="sk-SK" sz="2400" dirty="0" smtClean="0"/>
              <a:t>v riadku len jeden príkaz</a:t>
            </a:r>
          </a:p>
          <a:p>
            <a:r>
              <a:rPr lang="sk-SK" sz="2400" dirty="0" smtClean="0"/>
              <a:t>globálne premenné nepoužívame (okrem </a:t>
            </a:r>
            <a:r>
              <a:rPr lang="sk-SK" sz="2400" dirty="0" err="1" smtClean="0"/>
              <a:t>turtle</a:t>
            </a:r>
            <a:r>
              <a:rPr lang="sk-SK" sz="2400" dirty="0" smtClean="0"/>
              <a:t>, </a:t>
            </a:r>
            <a:r>
              <a:rPr lang="sk-SK" sz="2400" dirty="0" err="1" smtClean="0"/>
              <a:t>tkinter</a:t>
            </a:r>
            <a:r>
              <a:rPr lang="sk-SK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47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Odsadzovanie kódu </a:t>
            </a:r>
            <a:r>
              <a:rPr lang="sk-SK" sz="2000" dirty="0" smtClean="0"/>
              <a:t>(4 medzery)</a:t>
            </a:r>
            <a:endParaRPr lang="sk-SK" dirty="0"/>
          </a:p>
        </p:txBody>
      </p:sp>
      <p:pic>
        <p:nvPicPr>
          <p:cNvPr id="6" name="Zástupný objekt pre obsah 5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6" y="2168123"/>
            <a:ext cx="4117970" cy="2550988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97436" y="2117323"/>
            <a:ext cx="4132264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oslovenie(vek):</a:t>
            </a:r>
            <a:b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sk-SK" altLang="sk-SK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vek &lt; 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18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sk-SK" altLang="sk-SK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'chlapec/dievča'</a:t>
            </a:r>
            <a:b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kumimoji="0" lang="sk-SK" altLang="sk-SK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b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sk-SK" altLang="sk-S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kumimoji="0" lang="sk-SK" altLang="sk-SK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sk-SK" altLang="sk-SK" b="1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'pán/pani'</a:t>
            </a:r>
            <a:endParaRPr kumimoji="0" lang="sk-SK" altLang="sk-SK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Premenné</a:t>
            </a:r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Python</a:t>
            </a:r>
            <a:r>
              <a:rPr lang="sk-SK" dirty="0" smtClean="0"/>
              <a:t>: premenná</a:t>
            </a:r>
            <a:br>
              <a:rPr lang="sk-SK" dirty="0" smtClean="0"/>
            </a:br>
            <a:r>
              <a:rPr lang="sk-SK" dirty="0" smtClean="0"/>
              <a:t>je referenciou na objekt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metodiky: premenná </a:t>
            </a:r>
            <a:br>
              <a:rPr lang="sk-SK" dirty="0" smtClean="0"/>
            </a:br>
            <a:r>
              <a:rPr lang="sk-SK" dirty="0" smtClean="0"/>
              <a:t>je </a:t>
            </a:r>
            <a:r>
              <a:rPr lang="sk-SK" b="1" dirty="0" smtClean="0"/>
              <a:t>pomenovanie hodnoty</a:t>
            </a:r>
          </a:p>
          <a:p>
            <a:endParaRPr lang="sk-SK" b="1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790" y="4179411"/>
            <a:ext cx="816864" cy="123444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163" y="4146074"/>
            <a:ext cx="1341120" cy="123444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455" y="1955870"/>
            <a:ext cx="3868737" cy="16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nemeniteľné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3200" dirty="0" err="1" smtClean="0"/>
              <a:t>int</a:t>
            </a:r>
            <a:r>
              <a:rPr lang="sk-SK" sz="3200" dirty="0" smtClean="0"/>
              <a:t>, </a:t>
            </a:r>
            <a:r>
              <a:rPr lang="sk-SK" sz="3200" dirty="0" err="1" smtClean="0"/>
              <a:t>float</a:t>
            </a:r>
            <a:r>
              <a:rPr lang="sk-SK" sz="3200" dirty="0" smtClean="0"/>
              <a:t>, </a:t>
            </a:r>
            <a:r>
              <a:rPr lang="sk-SK" sz="3200" dirty="0" err="1" smtClean="0"/>
              <a:t>str</a:t>
            </a:r>
            <a:r>
              <a:rPr lang="sk-SK" sz="3200" dirty="0" smtClean="0"/>
              <a:t>, </a:t>
            </a:r>
            <a:r>
              <a:rPr lang="sk-SK" sz="3200" dirty="0" err="1" smtClean="0"/>
              <a:t>bool</a:t>
            </a:r>
            <a:endParaRPr lang="sk-SK" sz="2800" dirty="0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meniteľné</a:t>
            </a:r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list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Pythonovské</a:t>
            </a:r>
            <a:r>
              <a:rPr lang="sk-SK" dirty="0" smtClean="0"/>
              <a:t> typy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Zmena hodnoty (1)</a:t>
            </a:r>
            <a:endParaRPr lang="sk-SK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152551"/>
              </p:ext>
            </p:extLst>
          </p:nvPr>
        </p:nvGraphicFramePr>
        <p:xfrm>
          <a:off x="293915" y="2084070"/>
          <a:ext cx="4777499" cy="364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Dokument" r:id="rId3" imgW="5746651" imgH="4407659" progId="Word.Document.12">
                  <p:embed/>
                </p:oleObj>
              </mc:Choice>
              <mc:Fallback>
                <p:oleObj name="Dokument" r:id="rId3" imgW="5746651" imgH="44076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915" y="2084070"/>
                        <a:ext cx="4777499" cy="3649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586995"/>
              </p:ext>
            </p:extLst>
          </p:nvPr>
        </p:nvGraphicFramePr>
        <p:xfrm>
          <a:off x="3853543" y="2081051"/>
          <a:ext cx="6903072" cy="4626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okument" r:id="rId5" imgW="5746651" imgH="3870043" progId="Word.Document.12">
                  <p:embed/>
                </p:oleObj>
              </mc:Choice>
              <mc:Fallback>
                <p:oleObj name="Dokument" r:id="rId5" imgW="5746651" imgH="38700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3543" y="2081051"/>
                        <a:ext cx="6903072" cy="4626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17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556</Words>
  <Application>Microsoft Office PowerPoint</Application>
  <PresentationFormat>Prezentácia na obrazovke (4:3)</PresentationFormat>
  <Paragraphs>111</Paragraphs>
  <Slides>17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Consolas</vt:lpstr>
      <vt:lpstr>Courier New</vt:lpstr>
      <vt:lpstr>Motív balíka Office</vt:lpstr>
      <vt:lpstr>Dokument</vt:lpstr>
      <vt:lpstr>SŠ – programovanie Python koncepcia programovania v jazyku Python</vt:lpstr>
      <vt:lpstr>Python</vt:lpstr>
      <vt:lpstr>Vývojové prostredia</vt:lpstr>
      <vt:lpstr>Zdrojový kód (1)</vt:lpstr>
      <vt:lpstr>Zdrojový kód (2)</vt:lpstr>
      <vt:lpstr>Odsadzovanie kódu (4 medzery)</vt:lpstr>
      <vt:lpstr>Premenné</vt:lpstr>
      <vt:lpstr>Pythonovské typy</vt:lpstr>
      <vt:lpstr>Zmena hodnoty (1)</vt:lpstr>
      <vt:lpstr>Zmena hodnoty (2)</vt:lpstr>
      <vt:lpstr>Reťazce</vt:lpstr>
      <vt:lpstr>Import modulov</vt:lpstr>
      <vt:lpstr>Slučka udalostí</vt:lpstr>
      <vt:lpstr>Python nie je Pascal/Java/Imagine ...</vt:lpstr>
      <vt:lpstr>Python nie je Pascal/Java/Imagine ...</vt:lpstr>
      <vt:lpstr>Python nie je Pascal/Java/Imagine ...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Petras Jan</dc:creator>
  <cp:lastModifiedBy>PaedDr. Ján Guniš PhD.</cp:lastModifiedBy>
  <cp:revision>36</cp:revision>
  <dcterms:created xsi:type="dcterms:W3CDTF">2017-10-23T08:52:40Z</dcterms:created>
  <dcterms:modified xsi:type="dcterms:W3CDTF">2019-10-17T08:43:33Z</dcterms:modified>
</cp:coreProperties>
</file>