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5" r:id="rId3"/>
    <p:sldId id="282" r:id="rId4"/>
    <p:sldId id="283" r:id="rId5"/>
    <p:sldId id="284" r:id="rId6"/>
    <p:sldId id="286" r:id="rId7"/>
    <p:sldId id="309" r:id="rId8"/>
    <p:sldId id="312" r:id="rId9"/>
    <p:sldId id="310" r:id="rId10"/>
    <p:sldId id="285" r:id="rId11"/>
    <p:sldId id="287" r:id="rId12"/>
    <p:sldId id="297" r:id="rId13"/>
    <p:sldId id="298" r:id="rId14"/>
    <p:sldId id="299" r:id="rId15"/>
    <p:sldId id="300" r:id="rId16"/>
    <p:sldId id="293" r:id="rId17"/>
    <p:sldId id="289" r:id="rId18"/>
    <p:sldId id="294" r:id="rId19"/>
    <p:sldId id="290" r:id="rId20"/>
    <p:sldId id="291" r:id="rId21"/>
    <p:sldId id="295" r:id="rId22"/>
    <p:sldId id="292" r:id="rId23"/>
    <p:sldId id="296" r:id="rId24"/>
    <p:sldId id="305" r:id="rId25"/>
    <p:sldId id="306" r:id="rId26"/>
    <p:sldId id="307" r:id="rId27"/>
    <p:sldId id="308" r:id="rId28"/>
    <p:sldId id="288" r:id="rId29"/>
    <p:sldId id="311" r:id="rId30"/>
    <p:sldId id="276" r:id="rId31"/>
    <p:sldId id="263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edDr. Ján Guniš PhD." initials="PJGP" lastIdx="7" clrIdx="0">
    <p:extLst>
      <p:ext uri="{19B8F6BF-5375-455C-9EA6-DF929625EA0E}">
        <p15:presenceInfo xmlns:p15="http://schemas.microsoft.com/office/powerpoint/2012/main" userId="S::jan.gunis@upjs.sk::ae0c0aba-8f72-4cb5-9fbd-01c1a4f072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10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72"/>
          <a:stretch/>
        </p:blipFill>
        <p:spPr>
          <a:xfrm>
            <a:off x="0" y="0"/>
            <a:ext cx="9144000" cy="11403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7" b="1987"/>
          <a:stretch/>
        </p:blipFill>
        <p:spPr>
          <a:xfrm>
            <a:off x="0" y="5798378"/>
            <a:ext cx="9144000" cy="10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efootcomputing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32230"/>
            <a:ext cx="9144000" cy="1631424"/>
          </a:xfrm>
        </p:spPr>
        <p:txBody>
          <a:bodyPr/>
          <a:lstStyle/>
          <a:p>
            <a:r>
              <a:rPr lang="sk-SK" dirty="0"/>
              <a:t>Výučba programovania v Pythone – koncepcia výučby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DE5F767-E0BC-4DC4-89E8-81993560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58" y="4775466"/>
            <a:ext cx="8498540" cy="729984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Ján Guniš, Ľubomír Šnajder, Zuzana Tkáčová, Valentína Gunišová 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solidFill>
                  <a:srgbClr val="0070C0"/>
                </a:solidFill>
              </a:rPr>
              <a:t>UPJŠ v Košiciach a GJAR v Prešove</a:t>
            </a:r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Vývoj a implementácia metodík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313159" cy="3867141"/>
          </a:xfrm>
        </p:spPr>
        <p:txBody>
          <a:bodyPr/>
          <a:lstStyle/>
          <a:p>
            <a:r>
              <a:rPr lang="sk-SK" sz="2400" dirty="0"/>
              <a:t>Vývoj metodík</a:t>
            </a:r>
          </a:p>
          <a:p>
            <a:pPr lvl="1"/>
            <a:r>
              <a:rPr lang="sk-SK" sz="2000" dirty="0"/>
              <a:t>Výber tém</a:t>
            </a:r>
          </a:p>
          <a:p>
            <a:pPr lvl="1"/>
            <a:r>
              <a:rPr lang="sk-SK" sz="2000" dirty="0"/>
              <a:t>Návrh štruktúry metodík</a:t>
            </a:r>
          </a:p>
          <a:p>
            <a:pPr lvl="1"/>
            <a:r>
              <a:rPr lang="sk-SK" sz="2000" dirty="0"/>
              <a:t>Tvorba priebežnej verzie metodiky </a:t>
            </a:r>
            <a:r>
              <a:rPr lang="sk-SK" sz="2000" dirty="0" smtClean="0"/>
              <a:t>(dva behy) – </a:t>
            </a:r>
            <a:r>
              <a:rPr lang="sk-SK" sz="2000" dirty="0"/>
              <a:t>overenie metodiky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v </a:t>
            </a:r>
            <a:r>
              <a:rPr lang="sk-SK" sz="2000" dirty="0"/>
              <a:t>praxi (dotazník po výučbe, vyplnené pracovné </a:t>
            </a:r>
            <a:r>
              <a:rPr lang="sk-SK" sz="2000" dirty="0" smtClean="0"/>
              <a:t>listy)</a:t>
            </a:r>
          </a:p>
          <a:p>
            <a:pPr lvl="1"/>
            <a:r>
              <a:rPr lang="sk-SK" sz="2000" dirty="0" smtClean="0"/>
              <a:t>Finálna </a:t>
            </a:r>
            <a:r>
              <a:rPr lang="sk-SK" sz="2000" dirty="0"/>
              <a:t>verzia metodiky </a:t>
            </a:r>
            <a:r>
              <a:rPr lang="sk-SK" sz="2000" dirty="0" smtClean="0"/>
              <a:t>(doplnená o skúsenosti </a:t>
            </a:r>
            <a:r>
              <a:rPr lang="sk-SK" sz="2000" dirty="0"/>
              <a:t>a postrehy z výučby)</a:t>
            </a:r>
          </a:p>
          <a:p>
            <a:r>
              <a:rPr lang="sk-SK" sz="2400" dirty="0"/>
              <a:t>Servis pre učiteľa:</a:t>
            </a:r>
          </a:p>
          <a:p>
            <a:pPr lvl="1"/>
            <a:r>
              <a:rPr lang="sk-SK" sz="2000" dirty="0"/>
              <a:t>Školenie k BOV a inovatívnym metodikám</a:t>
            </a:r>
          </a:p>
          <a:p>
            <a:pPr lvl="1"/>
            <a:r>
              <a:rPr lang="sk-SK" sz="2000" dirty="0"/>
              <a:t>Metodické materiály s prílohami (pracovné listy, pracovné súbory, zbierky úloh s riešeniami, nástroje formatívneho a sumatívneho hodnotenia)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222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Informatické myslenie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ym typeface="Symbol" panose="05050102010706020507" pitchFamily="18" charset="2"/>
              </a:rPr>
              <a:t>resp. </a:t>
            </a:r>
            <a:r>
              <a:rPr lang="sk-SK" sz="2400" dirty="0"/>
              <a:t>výpočtové myslenie, angl. </a:t>
            </a:r>
            <a:r>
              <a:rPr lang="sk-SK" sz="2400" dirty="0" err="1"/>
              <a:t>Computational</a:t>
            </a:r>
            <a:r>
              <a:rPr lang="sk-SK" sz="2400" dirty="0"/>
              <a:t> </a:t>
            </a:r>
            <a:r>
              <a:rPr lang="sk-SK" sz="2400" dirty="0" err="1"/>
              <a:t>Thinking</a:t>
            </a:r>
            <a:endParaRPr lang="sk-SK" sz="2400" dirty="0"/>
          </a:p>
          <a:p>
            <a:r>
              <a:rPr lang="sk-SK" sz="2400" dirty="0"/>
              <a:t>Súbor schopnosti a prístupov ako </a:t>
            </a:r>
            <a:r>
              <a:rPr lang="sk-SK" sz="2400" b="1" dirty="0"/>
              <a:t>formulovať a navrhovať riešenia </a:t>
            </a:r>
            <a:r>
              <a:rPr lang="sk-SK" sz="2400" b="1"/>
              <a:t>problémov</a:t>
            </a:r>
            <a:r>
              <a:rPr lang="sk-SK" sz="2400"/>
              <a:t> </a:t>
            </a:r>
            <a:r>
              <a:rPr lang="sk-SK" sz="2400" smtClean="0"/>
              <a:t>vykonateľné </a:t>
            </a:r>
            <a:r>
              <a:rPr lang="sk-SK" sz="2400" dirty="0"/>
              <a:t>agentom – človekom, počítačom</a:t>
            </a:r>
          </a:p>
          <a:p>
            <a:r>
              <a:rPr lang="sk-SK" sz="2400" dirty="0"/>
              <a:t>Informatické myslenie umožňuje efektívne riešenie problémov – s počítačom alebo bez neho</a:t>
            </a:r>
          </a:p>
          <a:p>
            <a:r>
              <a:rPr lang="sk-SK" sz="2400" dirty="0"/>
              <a:t>Informatické myslenie nie je doménou len informatiky – súbor </a:t>
            </a:r>
            <a:r>
              <a:rPr lang="sk-SK" sz="2400" dirty="0" err="1"/>
              <a:t>nadpredmetových</a:t>
            </a:r>
            <a:r>
              <a:rPr lang="sk-SK" sz="2400" dirty="0"/>
              <a:t> schopností riešiť problémy</a:t>
            </a:r>
          </a:p>
        </p:txBody>
      </p:sp>
    </p:spTree>
    <p:extLst>
      <p:ext uri="{BB962C8B-B14F-4D97-AF65-F5344CB8AC3E}">
        <p14:creationId xmlns:p14="http://schemas.microsoft.com/office/powerpoint/2010/main" val="267676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2"/>
            <a:ext cx="9129847" cy="6847368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858746" y="6488668"/>
            <a:ext cx="2539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>
                <a:hlinkClick r:id="rId3"/>
              </a:rPr>
              <a:t>https://www.barefootcomputing.org/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55642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Koncepty informatického myslenia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7" y="1818042"/>
            <a:ext cx="8502003" cy="3867141"/>
          </a:xfrm>
        </p:spPr>
        <p:txBody>
          <a:bodyPr/>
          <a:lstStyle/>
          <a:p>
            <a:r>
              <a:rPr lang="sk-SK" sz="2400" b="1" dirty="0"/>
              <a:t>Logika</a:t>
            </a:r>
            <a:r>
              <a:rPr lang="sk-SK" sz="2400" dirty="0"/>
              <a:t> – predpovedaj, analyzuj</a:t>
            </a:r>
            <a:br>
              <a:rPr lang="sk-SK" sz="2400" dirty="0"/>
            </a:br>
            <a:r>
              <a:rPr lang="sk-SK" sz="2400" dirty="0"/>
              <a:t>logicky vyvodzovať závery z pozorovaní a experimentov, analyzovať nejaký systém/program a </a:t>
            </a:r>
            <a:r>
              <a:rPr lang="sk-SK" sz="2400" dirty="0" err="1"/>
              <a:t>predikovať</a:t>
            </a:r>
            <a:r>
              <a:rPr lang="sk-SK" sz="2400" dirty="0"/>
              <a:t> jeho správanie sa</a:t>
            </a:r>
          </a:p>
          <a:p>
            <a:r>
              <a:rPr lang="sk-SK" sz="2400" b="1" dirty="0"/>
              <a:t>Algoritmy</a:t>
            </a:r>
            <a:r>
              <a:rPr lang="sk-SK" sz="2400" dirty="0"/>
              <a:t> – vytváraj kroky a pravidlá</a:t>
            </a:r>
            <a:br>
              <a:rPr lang="sk-SK" sz="2400" dirty="0"/>
            </a:br>
            <a:r>
              <a:rPr lang="sk-SK" sz="2400" dirty="0"/>
              <a:t>zostavovať postupy činnosti pre nejakého vykonávateľa (algoritmy, programy, scenáre, </a:t>
            </a:r>
            <a:r>
              <a:rPr lang="sk-SK" sz="2400" dirty="0" err="1"/>
              <a:t>storyboardy</a:t>
            </a:r>
            <a:r>
              <a:rPr lang="sk-SK" sz="2400" dirty="0"/>
              <a:t>) a tiež využívať, upravovať, vylepšovať vytvorené postupy (algoritmy, programy, scenáre, </a:t>
            </a:r>
            <a:r>
              <a:rPr lang="sk-SK" sz="2400" dirty="0" err="1"/>
              <a:t>storyboardy</a:t>
            </a:r>
            <a:r>
              <a:rPr lang="sk-SK" sz="2400" dirty="0"/>
              <a:t>)</a:t>
            </a:r>
          </a:p>
          <a:p>
            <a:r>
              <a:rPr lang="sk-SK" sz="2400" b="1" dirty="0"/>
              <a:t>Dekompozícia</a:t>
            </a:r>
            <a:r>
              <a:rPr lang="sk-SK" sz="2400" dirty="0"/>
              <a:t> – rozdeľ na časti</a:t>
            </a:r>
            <a:br>
              <a:rPr lang="sk-SK" sz="2400" dirty="0"/>
            </a:br>
            <a:r>
              <a:rPr lang="sk-SK" sz="2400" dirty="0"/>
              <a:t>rozdeliť problém na ľahšie </a:t>
            </a:r>
            <a:r>
              <a:rPr lang="sk-SK" sz="2400" dirty="0" err="1"/>
              <a:t>podproblémy</a:t>
            </a:r>
            <a:r>
              <a:rPr lang="sk-SK" sz="2400" dirty="0"/>
              <a:t>, riešenie ktorých bude využiteľné pri riešení pôvodného problému</a:t>
            </a:r>
          </a:p>
        </p:txBody>
      </p:sp>
    </p:spTree>
    <p:extLst>
      <p:ext uri="{BB962C8B-B14F-4D97-AF65-F5344CB8AC3E}">
        <p14:creationId xmlns:p14="http://schemas.microsoft.com/office/powerpoint/2010/main" val="223591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Koncepty informatického myslenia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r>
              <a:rPr lang="sk-SK" sz="2400" b="1" dirty="0"/>
              <a:t>Hľadanie vzorov</a:t>
            </a:r>
            <a:r>
              <a:rPr lang="sk-SK" sz="2400" dirty="0"/>
              <a:t> – rozpoznaj a využívaj podobnosti</a:t>
            </a:r>
            <a:br>
              <a:rPr lang="sk-SK" sz="2400" dirty="0"/>
            </a:br>
            <a:r>
              <a:rPr lang="sk-SK" sz="2400" dirty="0"/>
              <a:t>rozpoznať a určiť v systéme rovnaké/podobné časti/vlastnosti/pravidlá a využívať nájdené vzory pri rôznych činnostiach (riešení problému)</a:t>
            </a:r>
          </a:p>
          <a:p>
            <a:r>
              <a:rPr lang="sk-SK" sz="2400" b="1" dirty="0"/>
              <a:t>Abstrakcia</a:t>
            </a:r>
            <a:r>
              <a:rPr lang="sk-SK" sz="2400" dirty="0"/>
              <a:t> – vyber podstatné, odhliadni od menej podstatného</a:t>
            </a:r>
            <a:br>
              <a:rPr lang="sk-SK" sz="2400" dirty="0"/>
            </a:br>
            <a:r>
              <a:rPr lang="sk-SK" sz="2400" dirty="0"/>
              <a:t>určiť, ktoré detaily/prvky/vlastnosti/vzťahy systému sú </a:t>
            </a:r>
            <a:br>
              <a:rPr lang="sk-SK" sz="2400" dirty="0"/>
            </a:br>
            <a:r>
              <a:rPr lang="sk-SK" sz="2400" dirty="0"/>
              <a:t>v danej situácii podstatné a ktoré môžeme zanedbať </a:t>
            </a:r>
          </a:p>
          <a:p>
            <a:r>
              <a:rPr lang="sk-SK" sz="2400" b="1" dirty="0"/>
              <a:t>Vyhodnotenie</a:t>
            </a:r>
            <a:r>
              <a:rPr lang="sk-SK" sz="2400" dirty="0"/>
              <a:t> – rob rozhodnutia</a:t>
            </a:r>
            <a:br>
              <a:rPr lang="sk-SK" sz="2400" dirty="0"/>
            </a:br>
            <a:r>
              <a:rPr lang="sk-SK" sz="2400" dirty="0"/>
              <a:t>schopnosť určiť relevantné kritériá hodnotenia a podľa nich vyhodnotiť projekt/program/algoritmus</a:t>
            </a:r>
          </a:p>
        </p:txBody>
      </p:sp>
    </p:spTree>
    <p:extLst>
      <p:ext uri="{BB962C8B-B14F-4D97-AF65-F5344CB8AC3E}">
        <p14:creationId xmlns:p14="http://schemas.microsoft.com/office/powerpoint/2010/main" val="424477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8024924" cy="687620"/>
          </a:xfrm>
        </p:spPr>
        <p:txBody>
          <a:bodyPr/>
          <a:lstStyle/>
          <a:p>
            <a:r>
              <a:rPr lang="sk-SK" dirty="0"/>
              <a:t>Prístupy rozvoja </a:t>
            </a:r>
            <a:r>
              <a:rPr lang="sk-SK" dirty="0" err="1"/>
              <a:t>informat</a:t>
            </a:r>
            <a:r>
              <a:rPr lang="sk-SK" dirty="0"/>
              <a:t>. myslenia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r>
              <a:rPr lang="sk-SK" sz="2400" b="1" dirty="0" err="1"/>
              <a:t>tinkering</a:t>
            </a:r>
            <a:r>
              <a:rPr lang="sk-SK" sz="2400" dirty="0"/>
              <a:t> – experimentuj a hraj sa, meň veci a sleduj </a:t>
            </a:r>
            <a:br>
              <a:rPr lang="sk-SK" sz="2400" dirty="0"/>
            </a:br>
            <a:r>
              <a:rPr lang="sk-SK" sz="2400" dirty="0"/>
              <a:t>čo sa stane</a:t>
            </a:r>
          </a:p>
          <a:p>
            <a:r>
              <a:rPr lang="sk-SK" sz="2400" b="1" dirty="0" err="1"/>
              <a:t>creating</a:t>
            </a:r>
            <a:r>
              <a:rPr lang="sk-SK" sz="2400" dirty="0"/>
              <a:t> – plánuj, navrhuj, vytváraj a vyhodnocuj</a:t>
            </a:r>
          </a:p>
          <a:p>
            <a:r>
              <a:rPr lang="sk-SK" sz="2400" b="1" dirty="0" err="1"/>
              <a:t>debugging</a:t>
            </a:r>
            <a:r>
              <a:rPr lang="sk-SK" sz="2400" dirty="0"/>
              <a:t> – hľadaj a opravuj chyby v algoritmoch </a:t>
            </a:r>
            <a:br>
              <a:rPr lang="sk-SK" sz="2400" dirty="0"/>
            </a:br>
            <a:r>
              <a:rPr lang="sk-SK" sz="2400" dirty="0"/>
              <a:t>alebo v programoch</a:t>
            </a:r>
          </a:p>
          <a:p>
            <a:r>
              <a:rPr lang="sk-SK" sz="2400" b="1" dirty="0" err="1"/>
              <a:t>persevering</a:t>
            </a:r>
            <a:r>
              <a:rPr lang="sk-SK" sz="2400" dirty="0"/>
              <a:t> – buď vytrvalý a nevzdávaj sa</a:t>
            </a:r>
          </a:p>
          <a:p>
            <a:r>
              <a:rPr lang="sk-SK" sz="2400" b="1" dirty="0" err="1"/>
              <a:t>collaborating</a:t>
            </a:r>
            <a:r>
              <a:rPr lang="sk-SK" sz="2400" dirty="0"/>
              <a:t> – spolupracuj s ostatnými, aby výsledok </a:t>
            </a:r>
            <a:br>
              <a:rPr lang="sk-SK" sz="2400" dirty="0"/>
            </a:br>
            <a:r>
              <a:rPr lang="sk-SK" sz="2400" dirty="0"/>
              <a:t>bol lepší</a:t>
            </a:r>
          </a:p>
        </p:txBody>
      </p:sp>
    </p:spTree>
    <p:extLst>
      <p:ext uri="{BB962C8B-B14F-4D97-AF65-F5344CB8AC3E}">
        <p14:creationId xmlns:p14="http://schemas.microsoft.com/office/powerpoint/2010/main" val="34748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Logika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502002" cy="3867141"/>
          </a:xfrm>
        </p:spPr>
        <p:txBody>
          <a:bodyPr/>
          <a:lstStyle/>
          <a:p>
            <a:pPr lvl="0" fontAlgn="base"/>
            <a:r>
              <a:rPr lang="sk-SK" sz="1800" dirty="0"/>
              <a:t>(LOG1) využitím logických zdôvodnení </a:t>
            </a:r>
            <a:r>
              <a:rPr lang="sk-SK" sz="1800" b="1" dirty="0"/>
              <a:t>predpokladať správanie</a:t>
            </a:r>
            <a:r>
              <a:rPr lang="sk-SK" sz="1800" dirty="0"/>
              <a:t> sa </a:t>
            </a:r>
            <a:r>
              <a:rPr lang="sk-SK" sz="1800" b="1" dirty="0"/>
              <a:t>algoritmov</a:t>
            </a:r>
            <a:r>
              <a:rPr lang="sk-SK" sz="1800" dirty="0"/>
              <a:t> (LOG2) využitím logických zdôvodnení </a:t>
            </a:r>
            <a:r>
              <a:rPr lang="sk-SK" sz="1800" b="1" dirty="0"/>
              <a:t>predpokladať správanie</a:t>
            </a:r>
            <a:r>
              <a:rPr lang="sk-SK" sz="1800" dirty="0"/>
              <a:t> sa jednoduchých </a:t>
            </a:r>
            <a:r>
              <a:rPr lang="sk-SK" sz="1800" b="1" dirty="0"/>
              <a:t>programov</a:t>
            </a:r>
            <a:endParaRPr lang="sk-SK" sz="1800" dirty="0"/>
          </a:p>
          <a:p>
            <a:pPr lvl="0" fontAlgn="base"/>
            <a:r>
              <a:rPr lang="sk-SK" sz="1800" dirty="0"/>
              <a:t>(LOG3) využitím logických zdôvodnení </a:t>
            </a:r>
            <a:r>
              <a:rPr lang="sk-SK" sz="1800" b="1" dirty="0"/>
              <a:t>detegovať</a:t>
            </a:r>
            <a:r>
              <a:rPr lang="sk-SK" sz="1800" dirty="0"/>
              <a:t> a </a:t>
            </a:r>
            <a:r>
              <a:rPr lang="sk-SK" sz="1800" b="1" dirty="0"/>
              <a:t>opravovať chyby</a:t>
            </a:r>
            <a:r>
              <a:rPr lang="sk-SK" sz="1800" dirty="0"/>
              <a:t> v programoch a algoritmoch</a:t>
            </a:r>
          </a:p>
          <a:p>
            <a:pPr lvl="0" fontAlgn="base"/>
            <a:r>
              <a:rPr lang="sk-SK" sz="1800" dirty="0"/>
              <a:t>(LOG4) </a:t>
            </a:r>
            <a:r>
              <a:rPr lang="sk-SK" sz="1800" b="1" dirty="0"/>
              <a:t>vyvodzovať</a:t>
            </a:r>
            <a:r>
              <a:rPr lang="sk-SK" sz="1800" dirty="0"/>
              <a:t> (logicky zdôvodňovať) </a:t>
            </a:r>
            <a:r>
              <a:rPr lang="sk-SK" sz="1800" b="1" dirty="0"/>
              <a:t>závery</a:t>
            </a:r>
            <a:r>
              <a:rPr lang="sk-SK" sz="1800" dirty="0"/>
              <a:t> z </a:t>
            </a:r>
            <a:r>
              <a:rPr lang="sk-SK" sz="1800" b="1" dirty="0"/>
              <a:t>pozorovaní</a:t>
            </a:r>
            <a:r>
              <a:rPr lang="sk-SK" sz="1800" dirty="0"/>
              <a:t> a </a:t>
            </a:r>
            <a:r>
              <a:rPr lang="sk-SK" sz="1800" b="1" dirty="0"/>
              <a:t>experimentov</a:t>
            </a:r>
            <a:r>
              <a:rPr lang="sk-SK" sz="1800" dirty="0"/>
              <a:t> </a:t>
            </a:r>
            <a:br>
              <a:rPr lang="sk-SK" sz="1800" dirty="0"/>
            </a:br>
            <a:r>
              <a:rPr lang="sk-SK" sz="1800" dirty="0"/>
              <a:t>(aj myšlienkových)</a:t>
            </a:r>
          </a:p>
          <a:p>
            <a:pPr lvl="0" fontAlgn="base"/>
            <a:r>
              <a:rPr lang="sk-SK" sz="1800" dirty="0"/>
              <a:t>(LOG5) logicky </a:t>
            </a:r>
            <a:r>
              <a:rPr lang="sk-SK" sz="1800" b="1" dirty="0"/>
              <a:t>zdôvodniť rozdelenie</a:t>
            </a:r>
            <a:r>
              <a:rPr lang="sk-SK" sz="1800" dirty="0"/>
              <a:t> algoritmu/programu/problému/objektu </a:t>
            </a:r>
            <a:br>
              <a:rPr lang="sk-SK" sz="1800" dirty="0"/>
            </a:br>
            <a:r>
              <a:rPr lang="sk-SK" sz="1800" dirty="0"/>
              <a:t>na menšie časti</a:t>
            </a:r>
          </a:p>
          <a:p>
            <a:pPr lvl="0" fontAlgn="base"/>
            <a:r>
              <a:rPr lang="sk-SK" sz="1800" dirty="0"/>
              <a:t>(LOG6) logicky </a:t>
            </a:r>
            <a:r>
              <a:rPr lang="sk-SK" sz="1800" b="1" dirty="0"/>
              <a:t>zdôvodniť zmenu</a:t>
            </a:r>
            <a:r>
              <a:rPr lang="sk-SK" sz="1800" dirty="0"/>
              <a:t> algoritmu/programu</a:t>
            </a:r>
          </a:p>
          <a:p>
            <a:pPr lvl="0" fontAlgn="base"/>
            <a:r>
              <a:rPr lang="sk-SK" sz="1800" dirty="0"/>
              <a:t>(LOG7) na základe výsledku </a:t>
            </a:r>
            <a:r>
              <a:rPr lang="sk-SK" sz="1800" b="1" dirty="0"/>
              <a:t>dedukovať</a:t>
            </a:r>
            <a:r>
              <a:rPr lang="sk-SK" sz="1800" dirty="0"/>
              <a:t> predchádzajúci stav</a:t>
            </a:r>
            <a:r>
              <a:rPr lang="en-US" sz="1800" dirty="0"/>
              <a:t>/</a:t>
            </a:r>
            <a:r>
              <a:rPr lang="sk-SK" sz="1800" dirty="0"/>
              <a:t>východiskový </a:t>
            </a:r>
            <a:r>
              <a:rPr lang="sk-SK" sz="1800" b="1" dirty="0"/>
              <a:t>stav</a:t>
            </a:r>
            <a:endParaRPr lang="sk-SK" sz="1800" dirty="0"/>
          </a:p>
          <a:p>
            <a:r>
              <a:rPr lang="sk-SK" sz="1800" dirty="0"/>
              <a:t>(LOG8) z existujúcich pravidiel logicky </a:t>
            </a:r>
            <a:r>
              <a:rPr lang="sk-SK" sz="1800" b="1" dirty="0"/>
              <a:t>odvádzať</a:t>
            </a:r>
            <a:r>
              <a:rPr lang="sk-SK" sz="1800" dirty="0"/>
              <a:t> </a:t>
            </a:r>
            <a:r>
              <a:rPr lang="sk-SK" sz="1800" b="1" dirty="0"/>
              <a:t>iné pravidlá</a:t>
            </a:r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376" y="443637"/>
            <a:ext cx="1202314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8372793" cy="687620"/>
          </a:xfrm>
        </p:spPr>
        <p:txBody>
          <a:bodyPr/>
          <a:lstStyle/>
          <a:p>
            <a:r>
              <a:rPr lang="sk-SK" dirty="0"/>
              <a:t>Algoritmy (1)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372793" cy="3867141"/>
          </a:xfrm>
        </p:spPr>
        <p:txBody>
          <a:bodyPr/>
          <a:lstStyle/>
          <a:p>
            <a:pPr lvl="0" fontAlgn="base"/>
            <a:r>
              <a:rPr lang="sk-SK" sz="1800" dirty="0"/>
              <a:t>(ALG1) </a:t>
            </a:r>
            <a:r>
              <a:rPr lang="sk-SK" sz="1800" b="1" dirty="0"/>
              <a:t>rozpoznať</a:t>
            </a:r>
            <a:r>
              <a:rPr lang="sk-SK" sz="1800" dirty="0"/>
              <a:t> či postup/návod </a:t>
            </a:r>
            <a:r>
              <a:rPr lang="sk-SK" sz="1800" b="1" dirty="0"/>
              <a:t>je algoritmom</a:t>
            </a:r>
            <a:r>
              <a:rPr lang="sk-SK" sz="1800" dirty="0"/>
              <a:t> (algoritmus – zrozumiteľné</a:t>
            </a:r>
            <a:r>
              <a:rPr lang="en-US" sz="1800" dirty="0"/>
              <a:t>/</a:t>
            </a:r>
            <a:r>
              <a:rPr lang="sk-SK" sz="1800" dirty="0"/>
              <a:t>jednoznačné pravidlá/kroky/inštrukcie poskytujúce výsledky v konečnom čase, napr. aj postup experimentu, postup geometrickej konštrukcie, vedecká metóda – rámec výskumu) alebo nie je algoritmom (nejednoznačnosť postupu, nezrozumiteľnosť, výsledky nie sú v konečnom čase)</a:t>
            </a:r>
          </a:p>
          <a:p>
            <a:pPr lvl="0" fontAlgn="base"/>
            <a:r>
              <a:rPr lang="sk-SK" sz="1800" dirty="0"/>
              <a:t>(ALG2) </a:t>
            </a:r>
            <a:r>
              <a:rPr lang="sk-SK" sz="1800" b="1" dirty="0"/>
              <a:t>vykonávať algoritmus</a:t>
            </a:r>
            <a:r>
              <a:rPr lang="sk-SK" sz="1800" dirty="0"/>
              <a:t> (bez použitia vlastností</a:t>
            </a:r>
            <a:r>
              <a:rPr lang="en-US" sz="1800" dirty="0"/>
              <a:t>/</a:t>
            </a:r>
            <a:r>
              <a:rPr lang="sk-SK" sz="1800" dirty="0"/>
              <a:t>schopností, ktoré vykonávateľ nemá, napr. simulovať činnosť robota, hrať hru podľa pravidiel)</a:t>
            </a:r>
          </a:p>
          <a:p>
            <a:pPr lvl="0" fontAlgn="base"/>
            <a:r>
              <a:rPr lang="sk-SK" sz="1800" dirty="0"/>
              <a:t>(ALG3) </a:t>
            </a:r>
            <a:r>
              <a:rPr lang="sk-SK" sz="1800" b="1" dirty="0"/>
              <a:t>vytvárať vlastné algoritmy</a:t>
            </a:r>
            <a:r>
              <a:rPr lang="sk-SK" sz="1800" dirty="0"/>
              <a:t> riešiace </a:t>
            </a:r>
            <a:r>
              <a:rPr lang="sk-SK" sz="1800" b="1" dirty="0"/>
              <a:t>problém</a:t>
            </a:r>
            <a:r>
              <a:rPr lang="en-US" sz="1800" dirty="0"/>
              <a:t>/</a:t>
            </a:r>
            <a:r>
              <a:rPr lang="sk-SK" sz="1800" dirty="0"/>
              <a:t>časti problému (postupnosti krokov na realizáciu nejakej činnosti vedúcej k cieľu, vytvárať scenáre a </a:t>
            </a:r>
            <a:r>
              <a:rPr lang="sk-SK" sz="1800" dirty="0" err="1"/>
              <a:t>storyboardy</a:t>
            </a:r>
            <a:r>
              <a:rPr lang="sk-SK" sz="1800" dirty="0"/>
              <a:t>, postup experimentu)</a:t>
            </a:r>
          </a:p>
          <a:p>
            <a:pPr lvl="0" fontAlgn="base"/>
            <a:r>
              <a:rPr lang="sk-SK" sz="1800" dirty="0"/>
              <a:t>(ALG4) </a:t>
            </a:r>
            <a:r>
              <a:rPr lang="sk-SK" sz="1800" b="1" dirty="0"/>
              <a:t>vytvárať vlastné algoritmy</a:t>
            </a:r>
            <a:r>
              <a:rPr lang="sk-SK" sz="1800" dirty="0"/>
              <a:t>, ktoré </a:t>
            </a:r>
            <a:r>
              <a:rPr lang="sk-SK" sz="1800" b="1" dirty="0"/>
              <a:t>pracujú s množinou</a:t>
            </a:r>
            <a:r>
              <a:rPr lang="sk-SK" sz="1800" dirty="0"/>
              <a:t>/modifikujú množinu </a:t>
            </a:r>
            <a:r>
              <a:rPr lang="sk-SK" sz="1800" b="1" dirty="0"/>
              <a:t>dát</a:t>
            </a:r>
            <a:r>
              <a:rPr lang="sk-SK" sz="1800" dirty="0"/>
              <a:t> (napr. usporiadanie kníh na poličke, párovanie ponožiek po praní)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991" y="443636"/>
            <a:ext cx="12168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8372793" cy="687620"/>
          </a:xfrm>
        </p:spPr>
        <p:txBody>
          <a:bodyPr/>
          <a:lstStyle/>
          <a:p>
            <a:r>
              <a:rPr lang="sk-SK" dirty="0"/>
              <a:t>Algoritmy (2)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372793" cy="3867141"/>
          </a:xfrm>
        </p:spPr>
        <p:txBody>
          <a:bodyPr/>
          <a:lstStyle/>
          <a:p>
            <a:pPr lvl="0" fontAlgn="base"/>
            <a:r>
              <a:rPr lang="sk-SK" sz="1800" dirty="0"/>
              <a:t>(ALG5) </a:t>
            </a:r>
            <a:r>
              <a:rPr lang="sk-SK" sz="1800" b="1" dirty="0"/>
              <a:t>využívať existujúce</a:t>
            </a:r>
            <a:r>
              <a:rPr lang="sk-SK" sz="1800" dirty="0"/>
              <a:t> (vlastné/cudzie) </a:t>
            </a:r>
            <a:r>
              <a:rPr lang="sk-SK" sz="1800" b="1" dirty="0"/>
              <a:t>algoritmy</a:t>
            </a:r>
            <a:r>
              <a:rPr lang="sk-SK" sz="1800" dirty="0"/>
              <a:t> v návrhu vlastných algoritmov (z algoritmov riešiacich </a:t>
            </a:r>
            <a:r>
              <a:rPr lang="sk-SK" sz="1800" dirty="0" err="1"/>
              <a:t>podproblémy</a:t>
            </a:r>
            <a:r>
              <a:rPr lang="sk-SK" sz="1800" dirty="0"/>
              <a:t> zostaviť algoritmus riešiaci problém)</a:t>
            </a:r>
          </a:p>
          <a:p>
            <a:pPr lvl="0" fontAlgn="base"/>
            <a:r>
              <a:rPr lang="sk-SK" sz="1800" dirty="0"/>
              <a:t>(ALG6) </a:t>
            </a:r>
            <a:r>
              <a:rPr lang="sk-SK" sz="1800" b="1" dirty="0"/>
              <a:t>modifikovať existujúce/dotvárať</a:t>
            </a:r>
            <a:r>
              <a:rPr lang="sk-SK" sz="1800" dirty="0"/>
              <a:t> </a:t>
            </a:r>
            <a:r>
              <a:rPr lang="sk-SK" sz="1800" b="1" dirty="0"/>
              <a:t>nekompletné</a:t>
            </a:r>
            <a:r>
              <a:rPr lang="sk-SK" sz="1800" dirty="0"/>
              <a:t> </a:t>
            </a:r>
            <a:r>
              <a:rPr lang="sk-SK" sz="1800" b="1" dirty="0"/>
              <a:t>algoritmy</a:t>
            </a:r>
            <a:r>
              <a:rPr lang="sk-SK" sz="1800" dirty="0"/>
              <a:t> (uprav/doplň programový kód)</a:t>
            </a:r>
          </a:p>
          <a:p>
            <a:pPr lvl="0" fontAlgn="base"/>
            <a:r>
              <a:rPr lang="sk-SK" sz="1800" dirty="0"/>
              <a:t>(ALG7) </a:t>
            </a:r>
            <a:r>
              <a:rPr lang="sk-SK" sz="1800" b="1" dirty="0"/>
              <a:t>vylepšovať</a:t>
            </a:r>
            <a:r>
              <a:rPr lang="sk-SK" sz="1800" dirty="0"/>
              <a:t> </a:t>
            </a:r>
            <a:r>
              <a:rPr lang="sk-SK" sz="1800" b="1" dirty="0"/>
              <a:t>existujúce algoritmy</a:t>
            </a:r>
            <a:r>
              <a:rPr lang="sk-SK" sz="1800" dirty="0"/>
              <a:t> (zlepšenie efektívnosti, rozšírenie algoritmu na väčšiu množinu vstupov, rozšírenie funkcionality)</a:t>
            </a:r>
          </a:p>
          <a:p>
            <a:r>
              <a:rPr lang="sk-SK" sz="1800" dirty="0"/>
              <a:t>(ALG8) </a:t>
            </a:r>
            <a:r>
              <a:rPr lang="sk-SK" sz="1800" b="1" dirty="0"/>
              <a:t>zapísať algoritmy v</a:t>
            </a:r>
            <a:r>
              <a:rPr lang="sk-SK" sz="1800" dirty="0"/>
              <a:t> konkrétnom formálnom </a:t>
            </a:r>
            <a:r>
              <a:rPr lang="sk-SK" sz="1800" b="1" dirty="0"/>
              <a:t>jazyku</a:t>
            </a:r>
            <a:r>
              <a:rPr lang="sk-SK" sz="1800" dirty="0"/>
              <a:t> (programovacom jazyku, zápis geometrickej konštrukcie, notový zápis)</a:t>
            </a:r>
          </a:p>
        </p:txBody>
      </p:sp>
    </p:spTree>
    <p:extLst>
      <p:ext uri="{BB962C8B-B14F-4D97-AF65-F5344CB8AC3E}">
        <p14:creationId xmlns:p14="http://schemas.microsoft.com/office/powerpoint/2010/main" val="6087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104437" cy="687620"/>
          </a:xfrm>
        </p:spPr>
        <p:txBody>
          <a:bodyPr/>
          <a:lstStyle/>
          <a:p>
            <a:r>
              <a:rPr lang="sk-SK" dirty="0"/>
              <a:t>Dekompozícia 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pPr lvl="0" fontAlgn="base"/>
            <a:r>
              <a:rPr lang="sk-SK" sz="1800" dirty="0"/>
              <a:t>(DEK1) lineárna dekompozícia – </a:t>
            </a:r>
            <a:r>
              <a:rPr lang="sk-SK" sz="1800" b="1" dirty="0"/>
              <a:t>lineárne rozdeliť</a:t>
            </a:r>
            <a:r>
              <a:rPr lang="sk-SK" sz="1800" dirty="0"/>
              <a:t> objekty/problémy/procesy </a:t>
            </a:r>
            <a:br>
              <a:rPr lang="sk-SK" sz="1800" dirty="0"/>
            </a:br>
            <a:r>
              <a:rPr lang="sk-SK" sz="1800" dirty="0"/>
              <a:t>na menšie časti tak, aby sa dali využiť pre dosiahnutie cieľa (detekcia prvkov/určenie objektov/správania sa v nejakej hre – pozadie/postava/udalosti, rozdeliť prácu pre členov tímu (rovnomerná záťaž, uvažovanie o </a:t>
            </a:r>
            <a:r>
              <a:rPr lang="sk-SK" sz="1800" dirty="0" err="1"/>
              <a:t>prerekvizitách</a:t>
            </a:r>
            <a:r>
              <a:rPr lang="sk-SK" sz="1800" dirty="0"/>
              <a:t>, časový harmonogram a pod.))</a:t>
            </a:r>
          </a:p>
          <a:p>
            <a:pPr lvl="0" fontAlgn="base"/>
            <a:r>
              <a:rPr lang="sk-SK" sz="1800" dirty="0"/>
              <a:t>(DEK2) hierarchická dekompozícia – </a:t>
            </a:r>
            <a:r>
              <a:rPr lang="sk-SK" sz="1800" b="1" dirty="0"/>
              <a:t>hierarchicky rozdeliť</a:t>
            </a:r>
            <a:r>
              <a:rPr lang="sk-SK" sz="1800" dirty="0"/>
              <a:t> objekty/problémy/procesy na menšie časti tak, aby sa dali využiť </a:t>
            </a:r>
            <a:br>
              <a:rPr lang="sk-SK" sz="1800" dirty="0"/>
            </a:br>
            <a:r>
              <a:rPr lang="sk-SK" sz="1800" dirty="0"/>
              <a:t>pre dosiahnutie cieľa (vytvoriť pojmovú mapu, diagram, zobraziť hierarchiu, </a:t>
            </a:r>
            <a:br>
              <a:rPr lang="sk-SK" sz="1800" dirty="0"/>
            </a:br>
            <a:r>
              <a:rPr lang="sk-SK" sz="1800" dirty="0"/>
              <a:t>aj </a:t>
            </a:r>
            <a:r>
              <a:rPr lang="sk-SK" sz="1800" dirty="0" err="1"/>
              <a:t>podproblémy</a:t>
            </a:r>
            <a:r>
              <a:rPr lang="sk-SK" sz="1800" dirty="0"/>
              <a:t> rozdeliť na menšie </a:t>
            </a:r>
            <a:r>
              <a:rPr lang="sk-SK" sz="1800" dirty="0" err="1"/>
              <a:t>podproblémy</a:t>
            </a:r>
            <a:r>
              <a:rPr lang="sk-SK" sz="1800" dirty="0"/>
              <a:t>, rozdeliť prácu pre členov hierarchického  tímu ktorí delegujú prácu na podriadených)</a:t>
            </a:r>
          </a:p>
          <a:p>
            <a:r>
              <a:rPr lang="sk-SK" sz="1800" dirty="0"/>
              <a:t>(DEK3) rekurzívna dekompozícia – </a:t>
            </a:r>
            <a:r>
              <a:rPr lang="sk-SK" sz="1800" b="1" dirty="0"/>
              <a:t>rekurzívne rozdeliť</a:t>
            </a:r>
            <a:r>
              <a:rPr lang="sk-SK" sz="1800" dirty="0"/>
              <a:t> objekty/problémy/procesy na menšie, ale celku podobné časti tak, aby sa dali využiť pre dosiahnutie cieľa (rekurzia, rozdeľuj a panuj, matematická indukcia)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34794" r="51993"/>
          <a:stretch/>
        </p:blipFill>
        <p:spPr>
          <a:xfrm>
            <a:off x="7633475" y="423758"/>
            <a:ext cx="1382903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„Tradičná“ výučba programovania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r>
              <a:rPr lang="sk-SK" sz="2400" dirty="0"/>
              <a:t>jazyky – BASIC, Pascal ...</a:t>
            </a:r>
          </a:p>
          <a:p>
            <a:r>
              <a:rPr lang="sk-SK" sz="2400" dirty="0"/>
              <a:t>silné prepojenie na matematiku</a:t>
            </a:r>
          </a:p>
          <a:p>
            <a:r>
              <a:rPr lang="sk-SK" sz="2400" dirty="0"/>
              <a:t>práca s číslami, textami ... grafikou</a:t>
            </a:r>
          </a:p>
          <a:p>
            <a:r>
              <a:rPr lang="sk-SK" sz="2400" dirty="0"/>
              <a:t>zameranie na jazykové prostriedky a vybrané typy algoritmov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oradie tém: ... </a:t>
            </a:r>
            <a:r>
              <a:rPr lang="sk-SK" sz="2400" dirty="0"/>
              <a:t>vetvenie, cykly, polia, procedúry (rekurzia) ...</a:t>
            </a:r>
          </a:p>
          <a:p>
            <a:r>
              <a:rPr lang="sk-SK" sz="2400" dirty="0"/>
              <a:t>tradičný prístup výučby </a:t>
            </a:r>
            <a:r>
              <a:rPr lang="sk-SK" sz="2400" dirty="0" smtClean="0"/>
              <a:t>(etapy výučby – motivácia</a:t>
            </a:r>
            <a:r>
              <a:rPr lang="sk-SK" sz="2400" dirty="0"/>
              <a:t>, expozícia, fixácia, diagnostika)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131">
            <a:off x="5943201" y="2130332"/>
            <a:ext cx="2451626" cy="5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21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Hľadanie vzorov (1)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7" y="1818042"/>
            <a:ext cx="7975229" cy="3867141"/>
          </a:xfrm>
        </p:spPr>
        <p:txBody>
          <a:bodyPr/>
          <a:lstStyle/>
          <a:p>
            <a:pPr lvl="0" fontAlgn="base"/>
            <a:r>
              <a:rPr lang="sk-SK" sz="1800" dirty="0"/>
              <a:t>(VZO1) </a:t>
            </a:r>
            <a:r>
              <a:rPr lang="sk-SK" sz="1800" b="1" dirty="0"/>
              <a:t>rozpoznať časti </a:t>
            </a:r>
            <a:r>
              <a:rPr lang="sk-SK" sz="1800" dirty="0"/>
              <a:t>objektu/problému/procesu, ktoré majú rovnaké/podobné vlastnosti/pravidlá správania sa (semafor na križovatke/systém semaforov </a:t>
            </a:r>
            <a:br>
              <a:rPr lang="sk-SK" sz="1800" dirty="0"/>
            </a:br>
            <a:r>
              <a:rPr lang="sk-SK" sz="1800" dirty="0"/>
              <a:t>na križovatke, premenná v cykle, člen postupnosti, časti vety)</a:t>
            </a:r>
          </a:p>
          <a:p>
            <a:pPr lvl="0" fontAlgn="base"/>
            <a:r>
              <a:rPr lang="sk-SK" sz="1800" dirty="0"/>
              <a:t>(VZO2) </a:t>
            </a:r>
            <a:r>
              <a:rPr lang="sk-SK" sz="1800" b="1" dirty="0"/>
              <a:t>určiť</a:t>
            </a:r>
            <a:r>
              <a:rPr lang="sk-SK" sz="1800" dirty="0"/>
              <a:t> rovnaké/podobné </a:t>
            </a:r>
            <a:r>
              <a:rPr lang="sk-SK" sz="1800" b="1" dirty="0"/>
              <a:t>vlastnosti/pravidlá</a:t>
            </a:r>
            <a:r>
              <a:rPr lang="sk-SK" sz="1800" dirty="0"/>
              <a:t> správania sa </a:t>
            </a:r>
            <a:r>
              <a:rPr lang="sk-SK" sz="1800" b="1" dirty="0"/>
              <a:t>častí </a:t>
            </a:r>
            <a:r>
              <a:rPr lang="sk-SK" sz="1800" dirty="0"/>
              <a:t>objektu/problému/procesu (vzor v obrázku, refrén v hudobnej skladbe, vlastnosti cyklov v prírode, zmena hustoty dopravy v priebehu dňa, zmena premennej </a:t>
            </a:r>
            <a:br>
              <a:rPr lang="sk-SK" sz="1800" dirty="0"/>
            </a:br>
            <a:r>
              <a:rPr lang="sk-SK" sz="1800" dirty="0"/>
              <a:t>v cykle ...)</a:t>
            </a:r>
          </a:p>
          <a:p>
            <a:pPr lvl="0" fontAlgn="base"/>
            <a:r>
              <a:rPr lang="sk-SK" sz="1800" dirty="0"/>
              <a:t>(VZO3) </a:t>
            </a:r>
            <a:r>
              <a:rPr lang="sk-SK" sz="1800" b="1" dirty="0"/>
              <a:t>rozpoznať</a:t>
            </a:r>
            <a:r>
              <a:rPr lang="sk-SK" sz="1800" dirty="0"/>
              <a:t> rovnaké</a:t>
            </a:r>
            <a:r>
              <a:rPr lang="sk-SK" sz="1800" b="1" dirty="0"/>
              <a:t>/podobné vlastnosti/pravidlá správania</a:t>
            </a:r>
            <a:r>
              <a:rPr lang="sk-SK" sz="1800" dirty="0"/>
              <a:t> sa </a:t>
            </a:r>
            <a:r>
              <a:rPr lang="sk-SK" sz="1800" b="1" dirty="0"/>
              <a:t>v častiach rôznych </a:t>
            </a:r>
            <a:r>
              <a:rPr lang="sk-SK" sz="1800" dirty="0"/>
              <a:t>objektov/problémov/procesov (napr. časť jedného problému je časťou druhého problému)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55241" r="36552"/>
          <a:stretch/>
        </p:blipFill>
        <p:spPr>
          <a:xfrm>
            <a:off x="8099887" y="407504"/>
            <a:ext cx="857625" cy="12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Hľadanie vzorov (2)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985168" cy="3867141"/>
          </a:xfrm>
        </p:spPr>
        <p:txBody>
          <a:bodyPr/>
          <a:lstStyle/>
          <a:p>
            <a:pPr lvl="0" fontAlgn="base"/>
            <a:r>
              <a:rPr lang="sk-SK" sz="1800" dirty="0"/>
              <a:t>(VZO4) </a:t>
            </a:r>
            <a:r>
              <a:rPr lang="sk-SK" sz="1800" b="1" dirty="0"/>
              <a:t>zovšeobecniť</a:t>
            </a:r>
            <a:r>
              <a:rPr lang="sk-SK" sz="1800" dirty="0"/>
              <a:t> riešenie podobných problémov na celú triedu, zovšeobecniť na základe konkrétnych prípadov (namiesto viacerých podprogramov použijeme jeden s viacerými parametrami),</a:t>
            </a:r>
          </a:p>
          <a:p>
            <a:r>
              <a:rPr lang="sk-SK" sz="1800" dirty="0"/>
              <a:t>(VZO5) </a:t>
            </a:r>
            <a:r>
              <a:rPr lang="sk-SK" sz="1800" b="1" dirty="0"/>
              <a:t>preniesť/použiť vzory/myšlienky/riešenia</a:t>
            </a:r>
            <a:r>
              <a:rPr lang="sk-SK" sz="1800" dirty="0"/>
              <a:t> z jedného problému na druhý problému (analógia, použitie cyklov, podprogramov, modulov, skrátenie zápisu dát obsahujúcich vzory, použitie stratégie riešenia problému, použitie schémy programu: vstup-spracovanie-výstup, schéma tvorby programu: vytvoriť a inicializovať objekty, definovať ich správania, nastaviť štartovací stav, nechať bežať podľa pravidiel)</a:t>
            </a:r>
          </a:p>
        </p:txBody>
      </p:sp>
    </p:spTree>
    <p:extLst>
      <p:ext uri="{BB962C8B-B14F-4D97-AF65-F5344CB8AC3E}">
        <p14:creationId xmlns:p14="http://schemas.microsoft.com/office/powerpoint/2010/main" val="14161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Abstrakcia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104437" cy="3867141"/>
          </a:xfrm>
        </p:spPr>
        <p:txBody>
          <a:bodyPr/>
          <a:lstStyle/>
          <a:p>
            <a:pPr lvl="0" fontAlgn="base"/>
            <a:r>
              <a:rPr lang="sk-SK" sz="1800" dirty="0"/>
              <a:t>(ABS1) </a:t>
            </a:r>
            <a:r>
              <a:rPr lang="sk-SK" sz="1800" b="1" dirty="0"/>
              <a:t>určiť</a:t>
            </a:r>
            <a:r>
              <a:rPr lang="sk-SK" sz="1800" dirty="0"/>
              <a:t>, ktoré detaily/prvky/vlastnosti/vzťahy objektov/problémov/procesov sú v danej situácii </a:t>
            </a:r>
            <a:r>
              <a:rPr lang="sk-SK" sz="1800" b="1" dirty="0"/>
              <a:t>podstatné</a:t>
            </a:r>
            <a:r>
              <a:rPr lang="sk-SK" sz="1800" dirty="0"/>
              <a:t> a ktoré môžeme zanedbať (objem motora &lt;-&gt; farba jeho náteru, prezentovanie informácií &lt;-&gt; nástroj na tvorbu prezentácií)</a:t>
            </a:r>
          </a:p>
          <a:p>
            <a:pPr lvl="0" fontAlgn="base"/>
            <a:r>
              <a:rPr lang="sk-SK" sz="1800" dirty="0"/>
              <a:t>(ABS2) </a:t>
            </a:r>
            <a:r>
              <a:rPr lang="sk-SK" sz="1800" b="1" dirty="0"/>
              <a:t>z konkrétnych prípadov</a:t>
            </a:r>
            <a:r>
              <a:rPr lang="sk-SK" sz="1800" dirty="0"/>
              <a:t> (inštancií) objektov/problémov/procesov </a:t>
            </a:r>
            <a:r>
              <a:rPr lang="sk-SK" sz="1800" b="1" dirty="0"/>
              <a:t>abstrahovať</a:t>
            </a:r>
            <a:r>
              <a:rPr lang="sk-SK" sz="1800" dirty="0"/>
              <a:t> pojmy/vzťahy/postupy, (napr. opakovanie zadaný počet krát, na základe podmienky -&gt; cyklus; desktop, tablet, vstavaný počítač -&gt; počítač; funkcie 3-uholník, štvorec, hexagón -&gt; funkcia n-uholník)</a:t>
            </a:r>
          </a:p>
          <a:p>
            <a:pPr lvl="0" fontAlgn="base"/>
            <a:r>
              <a:rPr lang="sk-SK" sz="1800" dirty="0"/>
              <a:t>(ABS3) </a:t>
            </a:r>
            <a:r>
              <a:rPr lang="sk-SK" sz="1800" b="1" dirty="0"/>
              <a:t>využiť</a:t>
            </a:r>
            <a:r>
              <a:rPr lang="sk-SK" sz="1800" dirty="0"/>
              <a:t> </a:t>
            </a:r>
            <a:r>
              <a:rPr lang="sk-SK" sz="1800" b="1" dirty="0"/>
              <a:t>podstatné</a:t>
            </a:r>
            <a:r>
              <a:rPr lang="sk-SK" sz="1800" dirty="0"/>
              <a:t> prvky objektov/problémov/procesov (používať/adaptovať/vytvárať modely, riešiť slovne zadané problémy, vytvárať plány (objektov, prostredí, činností, ...), vyjadriť formou tabuľky, grafu ..., navrhnúť testovacie dáta)</a:t>
            </a:r>
          </a:p>
          <a:p>
            <a:r>
              <a:rPr lang="sk-SK" sz="1800" dirty="0"/>
              <a:t>(ABS4) </a:t>
            </a:r>
            <a:r>
              <a:rPr lang="sk-SK" sz="1800" b="1" dirty="0"/>
              <a:t>identifikovať</a:t>
            </a:r>
            <a:r>
              <a:rPr lang="sk-SK" sz="1800" dirty="0"/>
              <a:t> </a:t>
            </a:r>
            <a:r>
              <a:rPr lang="sk-SK" sz="1800" b="1" dirty="0"/>
              <a:t>vzťahy</a:t>
            </a:r>
            <a:r>
              <a:rPr lang="sk-SK" sz="1800" dirty="0"/>
              <a:t> </a:t>
            </a:r>
            <a:r>
              <a:rPr lang="sk-SK" sz="1800" b="1" dirty="0"/>
              <a:t>medzi rôznymi abstrakciami</a:t>
            </a:r>
            <a:r>
              <a:rPr lang="sk-SK" sz="1800" dirty="0"/>
              <a:t> danej entity (napr. funkcia a spôsoby jej zadania: tabuľka, graf, matematická formula; konkrétne texty a čísla -&gt; dátové typy -&gt; objekty; zvýraznenie častí textu -&gt; štýly textu -&gt; generovanie obsahu dokumentu)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1" y="399896"/>
            <a:ext cx="1187829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Vyhodnotenie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243585" cy="3867141"/>
          </a:xfrm>
        </p:spPr>
        <p:txBody>
          <a:bodyPr/>
          <a:lstStyle/>
          <a:p>
            <a:pPr lvl="0" fontAlgn="base"/>
            <a:r>
              <a:rPr lang="sk-SK" sz="1800" dirty="0"/>
              <a:t>(VYH1) </a:t>
            </a:r>
            <a:r>
              <a:rPr lang="sk-SK" sz="1800" b="1" dirty="0"/>
              <a:t>vybrať kritériá</a:t>
            </a:r>
            <a:r>
              <a:rPr lang="sk-SK" sz="1800" dirty="0"/>
              <a:t> pre vyhodnotenie priebehu alebo výsledkov projektu/programu/algoritmu/situácie (napr. rýchlosť vykonania, bezpečnosť systému, náročnosť na zdroje, efektívnosť algoritmu, kvalita zdrojového kódu)</a:t>
            </a:r>
          </a:p>
          <a:p>
            <a:pPr lvl="0" fontAlgn="base"/>
            <a:r>
              <a:rPr lang="sk-SK" sz="1800" dirty="0"/>
              <a:t>(VYH2) </a:t>
            </a:r>
            <a:r>
              <a:rPr lang="sk-SK" sz="1800" b="1" dirty="0"/>
              <a:t>definovať vlastné kritériá</a:t>
            </a:r>
            <a:r>
              <a:rPr lang="sk-SK" sz="1800" dirty="0"/>
              <a:t> pre vyhodnotenie priebehu alebo výsledkov  projektu/programu/algoritmu/situácie (napr. pomer ceny a rýchlosti prepravy, pomer ceny a výkonu hardvéru, hodnotiaca funkcia na efektívnosť postupu)</a:t>
            </a:r>
          </a:p>
          <a:p>
            <a:pPr lvl="0" fontAlgn="base"/>
            <a:r>
              <a:rPr lang="sk-SK" sz="1800" dirty="0"/>
              <a:t>(VYH3) </a:t>
            </a:r>
            <a:r>
              <a:rPr lang="sk-SK" sz="1800" b="1" dirty="0"/>
              <a:t>posúdiť kvalitu/správnosť/efektívnosť/vhodnosť</a:t>
            </a:r>
            <a:r>
              <a:rPr lang="sk-SK" sz="1800" dirty="0"/>
              <a:t> objektu/systému/postupu/nástroja na základe </a:t>
            </a:r>
            <a:r>
              <a:rPr lang="sk-SK" sz="1800" b="1" dirty="0"/>
              <a:t>vybraných/definovaných kritérií</a:t>
            </a:r>
            <a:r>
              <a:rPr lang="sk-SK" sz="1800" dirty="0"/>
              <a:t> (napr. posúdiť efektívnosti algoritmov, posúdiť bezpečnosť systému, posúdiť správnosť dekompozície, posúdiť presnosť a úplnosť algoritmu/programu/postupu, testovať program/výrobok, posúdiť/dokázať pravdivosť tvrdenia)</a:t>
            </a:r>
          </a:p>
          <a:p>
            <a:r>
              <a:rPr lang="sk-SK" sz="1800" dirty="0"/>
              <a:t>(VYH4) </a:t>
            </a:r>
            <a:r>
              <a:rPr lang="sk-SK" sz="1800" b="1" dirty="0"/>
              <a:t>posúdiť kritéria</a:t>
            </a:r>
            <a:r>
              <a:rPr lang="sk-SK" sz="1800" dirty="0"/>
              <a:t> pre vyhodnotenie z pohľadu</a:t>
            </a:r>
            <a:r>
              <a:rPr lang="sk-SK" sz="1800" b="1" dirty="0"/>
              <a:t> relevantnosti a úplnosti</a:t>
            </a:r>
            <a:r>
              <a:rPr lang="sk-SK" sz="1800" dirty="0"/>
              <a:t> (napr. posúdenie kritérií hodnotenia projektu, ktoré navrhli žiaci</a:t>
            </a:r>
            <a:r>
              <a:rPr lang="en-US" sz="1800" dirty="0"/>
              <a:t>; </a:t>
            </a:r>
            <a:r>
              <a:rPr lang="sk-SK" sz="1800" dirty="0"/>
              <a:t>posúdiť testovacie dáta)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269" y="399896"/>
            <a:ext cx="1202314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243585" cy="687620"/>
          </a:xfrm>
        </p:spPr>
        <p:txBody>
          <a:bodyPr/>
          <a:lstStyle/>
          <a:p>
            <a:r>
              <a:rPr lang="sk-SK" dirty="0"/>
              <a:t>Vybrané úlohy a </a:t>
            </a:r>
            <a:r>
              <a:rPr lang="sk-SK" dirty="0" err="1"/>
              <a:t>informat</a:t>
            </a:r>
            <a:r>
              <a:rPr lang="sk-SK" dirty="0"/>
              <a:t>. myslenie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243585" cy="3867141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/>
              <a:t>V pokladnici kina sme kúpili 33 vstupeniek. Jedna vstupenka stojí 3€ a 50 centov. Koľko € sme zaplatili za vstupenky?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&gt;&gt;&gt;33 * 3.50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(ALG3) vytvárať vlastné algoritmy riešiace problém</a:t>
            </a:r>
          </a:p>
        </p:txBody>
      </p:sp>
    </p:spTree>
    <p:extLst>
      <p:ext uri="{BB962C8B-B14F-4D97-AF65-F5344CB8AC3E}">
        <p14:creationId xmlns:p14="http://schemas.microsoft.com/office/powerpoint/2010/main" val="471463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243585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243585" cy="3867141"/>
          </a:xfrm>
        </p:spPr>
        <p:txBody>
          <a:bodyPr/>
          <a:lstStyle/>
          <a:p>
            <a:pPr marL="0" indent="0">
              <a:buNone/>
            </a:pPr>
            <a:r>
              <a:rPr lang="sk-SK" sz="1800" dirty="0"/>
              <a:t>V stánku rýchleho občerstvenia predávajú: hotdog za 55 centov, hamburger za 1 € a 20 centov a hranolčeky za 70 centov. Predavač je síce dobrý kuchár, ale zlý počtár. Pomôžme mu, aby vedel cenu nákupu rýchlejšie vypočítať.</a:t>
            </a:r>
          </a:p>
          <a:p>
            <a:pPr marL="0" indent="0">
              <a:buNone/>
            </a:pPr>
            <a:r>
              <a:rPr lang="sk-SK" sz="1800" dirty="0"/>
              <a:t>Koľko stojí nákup: 2 </a:t>
            </a:r>
            <a:r>
              <a:rPr lang="sk-SK" sz="1800" dirty="0">
                <a:sym typeface="Symbol" panose="05050102010706020507" pitchFamily="18" charset="2"/>
              </a:rPr>
              <a:t></a:t>
            </a:r>
            <a:r>
              <a:rPr lang="sk-SK" sz="1800" dirty="0"/>
              <a:t> hotdog, 5 </a:t>
            </a:r>
            <a:r>
              <a:rPr lang="sk-SK" sz="1800" dirty="0">
                <a:sym typeface="Symbol" panose="05050102010706020507" pitchFamily="18" charset="2"/>
              </a:rPr>
              <a:t></a:t>
            </a:r>
            <a:r>
              <a:rPr lang="sk-SK" sz="1800" dirty="0"/>
              <a:t> hamburger a 3 </a:t>
            </a:r>
            <a:r>
              <a:rPr lang="sk-SK" sz="1800" dirty="0">
                <a:sym typeface="Symbol" panose="05050102010706020507" pitchFamily="18" charset="2"/>
              </a:rPr>
              <a:t></a:t>
            </a:r>
            <a:r>
              <a:rPr lang="sk-SK" sz="1800" dirty="0"/>
              <a:t> hranolčeky?</a:t>
            </a:r>
          </a:p>
          <a:p>
            <a:pPr marL="0" indent="0">
              <a:buNone/>
            </a:pPr>
            <a: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&gt;&gt;&gt;2 * 0.55 + 5 * 1.2 + 3 * 0.7</a:t>
            </a:r>
          </a:p>
          <a:p>
            <a:pPr marL="0" indent="0">
              <a:buNone/>
            </a:pPr>
            <a: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&gt;&gt;&gt;hotdog = 0.55</a:t>
            </a:r>
            <a:b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&gt;&gt;&gt;hamburger = 1.2 </a:t>
            </a:r>
            <a:b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&gt;&gt;&gt;hranolceky = 0.7</a:t>
            </a:r>
            <a:b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&gt;&gt;&gt;2 * hotdog + 5 * hamburger + 3 * hranolceky</a:t>
            </a:r>
          </a:p>
          <a:p>
            <a:pPr marL="0" indent="0">
              <a:buNone/>
            </a:pPr>
            <a:r>
              <a:rPr lang="sk-SK" sz="1800" dirty="0"/>
              <a:t>(DEK1) lineárna dekompozícia – lineárne rozdeliť problémy na menšie časti tak, aby sa dali využiť pre dosiahnutie cieľa </a:t>
            </a:r>
          </a:p>
          <a:p>
            <a:pPr marL="0" indent="0">
              <a:buNone/>
            </a:pPr>
            <a:r>
              <a:rPr lang="sk-SK" sz="1800" dirty="0"/>
              <a:t>(ABS3) využiť podstatné prvky problémov (riešiť slovne zadané problémy)</a:t>
            </a:r>
          </a:p>
        </p:txBody>
      </p:sp>
    </p:spTree>
    <p:extLst>
      <p:ext uri="{BB962C8B-B14F-4D97-AF65-F5344CB8AC3E}">
        <p14:creationId xmlns:p14="http://schemas.microsoft.com/office/powerpoint/2010/main" val="316810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243585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243585" cy="3867141"/>
          </a:xfrm>
        </p:spPr>
        <p:txBody>
          <a:bodyPr/>
          <a:lstStyle/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1800" dirty="0"/>
              <a:t>(LOG2) využitím logických zdôvodnení predpokladať správanie sa jednoduchých programov</a:t>
            </a:r>
          </a:p>
          <a:p>
            <a:pPr marL="0" lvl="0" indent="0" fontAlgn="base">
              <a:buNone/>
            </a:pP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-1" r="7103" b="207"/>
          <a:stretch/>
        </p:blipFill>
        <p:spPr>
          <a:xfrm>
            <a:off x="596176" y="2103918"/>
            <a:ext cx="8547824" cy="20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243585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502002" cy="3936715"/>
          </a:xfrm>
        </p:spPr>
        <p:txBody>
          <a:bodyPr/>
          <a:lstStyle/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  <a:p>
            <a:pPr marL="0" indent="0">
              <a:buNone/>
            </a:pPr>
            <a:r>
              <a:rPr lang="sk-SK" sz="1800" dirty="0"/>
              <a:t>(LOG2) využitím log. zdôvodnení predpokladať správanie sa jednoduchých programov</a:t>
            </a:r>
          </a:p>
          <a:p>
            <a:pPr marL="0" indent="0">
              <a:buNone/>
            </a:pPr>
            <a:r>
              <a:rPr lang="sk-SK" sz="1800" dirty="0"/>
              <a:t>(LOG3) využitím log. zdôvodnení detegovať a opravovať chyby v programoch a algoritmoch</a:t>
            </a:r>
          </a:p>
          <a:p>
            <a:pPr marL="0" indent="0">
              <a:buNone/>
            </a:pPr>
            <a:r>
              <a:rPr lang="sk-SK" sz="1800" dirty="0"/>
              <a:t>(LOG4) vyvodzovať (log. zdôvodňovať) závery z pozorovaní a </a:t>
            </a:r>
            <a:r>
              <a:rPr lang="sk-SK" sz="1800" dirty="0" smtClean="0"/>
              <a:t>(</a:t>
            </a:r>
            <a:r>
              <a:rPr lang="sk-SK" sz="1800" dirty="0" err="1" smtClean="0"/>
              <a:t>myšlenk</a:t>
            </a:r>
            <a:r>
              <a:rPr lang="sk-SK" sz="1800" dirty="0" smtClean="0"/>
              <a:t>.) experimentov </a:t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10301"/>
          <a:stretch/>
        </p:blipFill>
        <p:spPr>
          <a:xfrm>
            <a:off x="1856175" y="659872"/>
            <a:ext cx="7198373" cy="38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96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0"/>
            <a:ext cx="8065442" cy="6858000"/>
          </a:xfrm>
        </p:spPr>
      </p:pic>
    </p:spTree>
    <p:extLst>
      <p:ext uri="{BB962C8B-B14F-4D97-AF65-F5344CB8AC3E}">
        <p14:creationId xmlns:p14="http://schemas.microsoft.com/office/powerpoint/2010/main" val="1906176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104437" cy="3867141"/>
          </a:xfrm>
        </p:spPr>
        <p:txBody>
          <a:bodyPr/>
          <a:lstStyle/>
          <a:p>
            <a:r>
              <a:rPr lang="sk-SK" sz="2400" dirty="0"/>
              <a:t>Python ako hlavný jazyk, ostatné jazyky – iné programovanie (senzory, aktuátory, ...)</a:t>
            </a:r>
          </a:p>
          <a:p>
            <a:r>
              <a:rPr lang="sk-SK" sz="2400" dirty="0"/>
              <a:t>Jazykové prostriedky </a:t>
            </a:r>
            <a:r>
              <a:rPr lang="sk-SK" sz="2400" dirty="0" err="1"/>
              <a:t>vs</a:t>
            </a:r>
            <a:r>
              <a:rPr lang="sk-SK" sz="2400" dirty="0"/>
              <a:t>. stratégie riešenia problémov</a:t>
            </a:r>
          </a:p>
          <a:p>
            <a:r>
              <a:rPr lang="sk-SK" sz="2400" dirty="0"/>
              <a:t>Typy metodík – bádateľská, projektová, problémová</a:t>
            </a:r>
          </a:p>
          <a:p>
            <a:r>
              <a:rPr lang="sk-SK" sz="2400" dirty="0"/>
              <a:t>Preštudovať koncepčné materiály a neignorovať odporúčania</a:t>
            </a:r>
          </a:p>
          <a:p>
            <a:r>
              <a:rPr lang="sk-SK" sz="2400" dirty="0"/>
              <a:t>Preštudovať metodiky a samostatne si naprogramovať úlohy</a:t>
            </a:r>
          </a:p>
          <a:p>
            <a:r>
              <a:rPr lang="sk-SK" sz="2400" dirty="0"/>
              <a:t>V metodikách robiť len </a:t>
            </a:r>
            <a:r>
              <a:rPr lang="sk-SK" sz="2400" dirty="0" smtClean="0"/>
              <a:t>nutné </a:t>
            </a:r>
            <a:r>
              <a:rPr lang="sk-SK" sz="2400" dirty="0"/>
              <a:t>zmeny </a:t>
            </a:r>
            <a:r>
              <a:rPr lang="sk-SK" sz="2400"/>
              <a:t>(</a:t>
            </a:r>
            <a:r>
              <a:rPr lang="sk-SK" sz="2400" smtClean="0"/>
              <a:t>neprehadzovať </a:t>
            </a:r>
            <a:r>
              <a:rPr lang="sk-SK" sz="2400" dirty="0"/>
              <a:t>témy) </a:t>
            </a:r>
          </a:p>
          <a:p>
            <a:r>
              <a:rPr lang="sk-SK" sz="2400" dirty="0"/>
              <a:t>Poskytnúť po výučbe spätnú väzbu a komunikovať s autormi metodík a ostatnými overovateľmi a používateľmi metodík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331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„Súčasná“ výučba programovania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183950" cy="3867141"/>
          </a:xfrm>
        </p:spPr>
        <p:txBody>
          <a:bodyPr/>
          <a:lstStyle/>
          <a:p>
            <a:r>
              <a:rPr lang="sk-SK" sz="2000" dirty="0"/>
              <a:t>jazyky – Blockly (Scratch, Ai2), Python ...</a:t>
            </a:r>
          </a:p>
          <a:p>
            <a:r>
              <a:rPr lang="sk-SK" sz="2000" dirty="0"/>
              <a:t>prepojenie na rôzne predmety</a:t>
            </a:r>
          </a:p>
          <a:p>
            <a:r>
              <a:rPr lang="sk-SK" sz="2000" dirty="0"/>
              <a:t>udalosti, široké škála vstupov (senzorov), sieťová komunikácia, AI, AR ...</a:t>
            </a:r>
          </a:p>
          <a:p>
            <a:r>
              <a:rPr lang="sk-SK" sz="2000" dirty="0"/>
              <a:t>zameranie na kreativitu a riešenie problémov</a:t>
            </a:r>
          </a:p>
          <a:p>
            <a:r>
              <a:rPr lang="sk-SK" sz="2000" dirty="0"/>
              <a:t>poradie tém</a:t>
            </a:r>
            <a:r>
              <a:rPr lang="sk-SK" sz="2000" dirty="0" smtClean="0"/>
              <a:t>: ... </a:t>
            </a:r>
            <a:r>
              <a:rPr lang="sk-SK" sz="2000" dirty="0"/>
              <a:t>funkcie, cykly 1, vetvenie, cykly 2, zoznamy ...</a:t>
            </a:r>
          </a:p>
          <a:p>
            <a:r>
              <a:rPr lang="sk-SK" sz="2000" dirty="0"/>
              <a:t>cloud – virtuálne triedy, samoštúdium, </a:t>
            </a:r>
            <a:br>
              <a:rPr lang="sk-SK" sz="2000" dirty="0"/>
            </a:br>
            <a:r>
              <a:rPr lang="sk-SK" sz="2000" dirty="0"/>
              <a:t>komentovanie, remixovanie</a:t>
            </a:r>
          </a:p>
          <a:p>
            <a:r>
              <a:rPr lang="sk-SK" sz="2000" dirty="0"/>
              <a:t>rôzne zariadenia – roboty, mobilné zariadenia,</a:t>
            </a:r>
            <a:br>
              <a:rPr lang="sk-SK" sz="2000" dirty="0"/>
            </a:br>
            <a:r>
              <a:rPr lang="sk-SK" sz="2000" dirty="0"/>
              <a:t>minidrony, mikroprocesorové dosky ...</a:t>
            </a:r>
          </a:p>
          <a:p>
            <a:r>
              <a:rPr lang="sk-SK" sz="2000" dirty="0"/>
              <a:t>nové prístupy výučby – BOV, PBL, PV ...</a:t>
            </a:r>
          </a:p>
          <a:p>
            <a:endParaRPr lang="sk-SK" dirty="0"/>
          </a:p>
        </p:txBody>
      </p:sp>
      <p:pic>
        <p:nvPicPr>
          <p:cNvPr id="5" name="Picture 2" descr="http://www.bigbend.edu/wp-content/uploads/academics/stem-center/STEM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74" y="1827439"/>
            <a:ext cx="2213639" cy="6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webc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41" y="2973425"/>
            <a:ext cx="1434320" cy="11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31" y="4196057"/>
            <a:ext cx="2230270" cy="14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Diskusia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r>
              <a:rPr lang="sk-SK" dirty="0"/>
              <a:t>Miera stotožnenia sa s predloženou koncepciou výučby programovania v Pythone</a:t>
            </a:r>
          </a:p>
          <a:p>
            <a:pPr lvl="1"/>
            <a:r>
              <a:rPr lang="sk-SK" dirty="0"/>
              <a:t>výber a poradie tém</a:t>
            </a:r>
          </a:p>
          <a:p>
            <a:pPr lvl="1"/>
            <a:r>
              <a:rPr lang="sk-SK" dirty="0"/>
              <a:t>obsahová a časová náročnosť implementácie metodík</a:t>
            </a:r>
          </a:p>
          <a:p>
            <a:pPr lvl="1"/>
            <a:r>
              <a:rPr lang="sk-SK" dirty="0"/>
              <a:t>bádateľský prístup (model 5E) </a:t>
            </a:r>
          </a:p>
          <a:p>
            <a:pPr lvl="1"/>
            <a:r>
              <a:rPr lang="sk-SK" dirty="0"/>
              <a:t>informatické myslenie</a:t>
            </a:r>
          </a:p>
          <a:p>
            <a:r>
              <a:rPr lang="sk-SK" dirty="0"/>
              <a:t>Spokojnosť s podporou </a:t>
            </a:r>
            <a:br>
              <a:rPr lang="sk-SK" dirty="0"/>
            </a:br>
            <a:r>
              <a:rPr lang="sk-SK" dirty="0"/>
              <a:t>(školenia, metodické a učebné materiály)</a:t>
            </a:r>
          </a:p>
          <a:p>
            <a:r>
              <a:rPr lang="sk-SK" dirty="0"/>
              <a:t>Vlastné nasadenie pri overovaní/používaní metodík</a:t>
            </a:r>
          </a:p>
        </p:txBody>
      </p:sp>
    </p:spTree>
    <p:extLst>
      <p:ext uri="{BB962C8B-B14F-4D97-AF65-F5344CB8AC3E}">
        <p14:creationId xmlns:p14="http://schemas.microsoft.com/office/powerpoint/2010/main" val="2295506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Kontakt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7886701" cy="3512176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doc. RNDr. </a:t>
            </a:r>
            <a:r>
              <a:rPr lang="en-US" dirty="0" err="1"/>
              <a:t>Ľubomír</a:t>
            </a:r>
            <a:r>
              <a:rPr lang="en-US" dirty="0"/>
              <a:t> ŠNAJDER, PhD. 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lubomir.snajder@upjs.sk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Univerzita </a:t>
            </a:r>
            <a:r>
              <a:rPr lang="en-US" dirty="0"/>
              <a:t>P</a:t>
            </a:r>
            <a:r>
              <a:rPr lang="sk-SK" dirty="0"/>
              <a:t>. </a:t>
            </a:r>
            <a:r>
              <a:rPr lang="en-US" dirty="0"/>
              <a:t>J</a:t>
            </a:r>
            <a:r>
              <a:rPr lang="sk-SK" dirty="0"/>
              <a:t>. </a:t>
            </a:r>
            <a:r>
              <a:rPr lang="en-US" dirty="0" err="1"/>
              <a:t>Šafárik</a:t>
            </a:r>
            <a:r>
              <a:rPr lang="sk-SK" dirty="0"/>
              <a:t>a v </a:t>
            </a:r>
            <a:r>
              <a:rPr lang="en-US" dirty="0" err="1"/>
              <a:t>Košic</a:t>
            </a:r>
            <a:r>
              <a:rPr lang="sk-SK" dirty="0" err="1"/>
              <a:t>iach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Prírodovedecká fakulta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Ústav informatiky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Jesenná 5</a:t>
            </a:r>
            <a:r>
              <a:rPr lang="en-US" dirty="0"/>
              <a:t>, 041 54 </a:t>
            </a:r>
            <a:r>
              <a:rPr lang="en-US" dirty="0" err="1"/>
              <a:t>Košice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087" y="2000923"/>
            <a:ext cx="3119717" cy="31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034863" cy="687620"/>
          </a:xfrm>
        </p:spPr>
        <p:txBody>
          <a:bodyPr/>
          <a:lstStyle/>
          <a:p>
            <a:r>
              <a:rPr lang="sk-SK" dirty="0"/>
              <a:t>Podpora výučby programovania (1)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203828" cy="3867141"/>
          </a:xfrm>
        </p:spPr>
        <p:txBody>
          <a:bodyPr/>
          <a:lstStyle/>
          <a:p>
            <a:r>
              <a:rPr lang="sk-SK" sz="2400" dirty="0"/>
              <a:t>1.1a Inovatívne metodiky</a:t>
            </a:r>
          </a:p>
          <a:p>
            <a:pPr lvl="1"/>
            <a:r>
              <a:rPr lang="sk-SK" sz="2000" dirty="0"/>
              <a:t>ZŠ – </a:t>
            </a:r>
            <a:r>
              <a:rPr lang="sk-SK" sz="2000" b="1" dirty="0"/>
              <a:t>Scratch</a:t>
            </a:r>
            <a:r>
              <a:rPr lang="sk-SK" sz="2000" dirty="0"/>
              <a:t> (20), EV3 (5), BBC micro:bit (3)</a:t>
            </a:r>
          </a:p>
          <a:p>
            <a:pPr lvl="1"/>
            <a:r>
              <a:rPr lang="sk-SK" sz="2000" dirty="0"/>
              <a:t>SŠ – </a:t>
            </a:r>
            <a:r>
              <a:rPr lang="sk-SK" sz="2000" b="1" dirty="0"/>
              <a:t>Python</a:t>
            </a:r>
            <a:r>
              <a:rPr lang="sk-SK" sz="2000" dirty="0"/>
              <a:t> (27), Ai2 (6), </a:t>
            </a:r>
            <a:r>
              <a:rPr lang="sk-SK" sz="2000" dirty="0" err="1"/>
              <a:t>RPi</a:t>
            </a:r>
            <a:r>
              <a:rPr lang="sk-SK" sz="2000" dirty="0"/>
              <a:t> </a:t>
            </a:r>
            <a:r>
              <a:rPr lang="sk-SK" sz="2000" dirty="0" smtClean="0"/>
              <a:t>(6) </a:t>
            </a:r>
            <a:endParaRPr lang="sk-SK" sz="2000" dirty="0"/>
          </a:p>
          <a:p>
            <a:r>
              <a:rPr lang="sk-SK" sz="2400" dirty="0"/>
              <a:t>1.1b Nové informatické predmety</a:t>
            </a:r>
          </a:p>
          <a:p>
            <a:pPr lvl="1"/>
            <a:r>
              <a:rPr lang="sk-SK" sz="2000" dirty="0"/>
              <a:t>Riešenie problémov a programovanie (Python)</a:t>
            </a:r>
          </a:p>
          <a:p>
            <a:pPr lvl="1"/>
            <a:r>
              <a:rPr lang="sk-SK" sz="2000" dirty="0"/>
              <a:t>Programovanie mobilných zariadení (App Inventor)</a:t>
            </a:r>
          </a:p>
          <a:p>
            <a:pPr lvl="1"/>
            <a:r>
              <a:rPr lang="sk-SK" sz="2000" dirty="0"/>
              <a:t>Objektový prístup k riešeniu problémov (Java)</a:t>
            </a:r>
          </a:p>
          <a:p>
            <a:pPr lvl="1"/>
            <a:r>
              <a:rPr lang="sk-SK" sz="2000" dirty="0"/>
              <a:t>Programovanie webových stránok (Javascript, PHP, ...)</a:t>
            </a:r>
          </a:p>
          <a:p>
            <a:r>
              <a:rPr lang="sk-SK" sz="2400" dirty="0"/>
              <a:t>1.1c Motivačné predmety</a:t>
            </a:r>
          </a:p>
          <a:p>
            <a:pPr lvl="1"/>
            <a:r>
              <a:rPr lang="sk-SK" sz="2000" dirty="0"/>
              <a:t>Informatika v prírodných vedách a matematike (Python, Asymptote ...)</a:t>
            </a:r>
          </a:p>
        </p:txBody>
      </p:sp>
    </p:spTree>
    <p:extLst>
      <p:ext uri="{BB962C8B-B14F-4D97-AF65-F5344CB8AC3E}">
        <p14:creationId xmlns:p14="http://schemas.microsoft.com/office/powerpoint/2010/main" val="392918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8183950" cy="687620"/>
          </a:xfrm>
        </p:spPr>
        <p:txBody>
          <a:bodyPr/>
          <a:lstStyle/>
          <a:p>
            <a:r>
              <a:rPr lang="sk-SK" dirty="0"/>
              <a:t>Podpora výučby programovania (2)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r>
              <a:rPr lang="sk-SK" sz="2400" dirty="0"/>
              <a:t>1.2 Vzdelávanie učiteľov informatiky</a:t>
            </a:r>
          </a:p>
          <a:p>
            <a:pPr lvl="1"/>
            <a:r>
              <a:rPr lang="sk-SK" sz="2000" dirty="0"/>
              <a:t>kurzy venované inovatívnym metodikám, novým predmetom, programovaniu</a:t>
            </a:r>
          </a:p>
          <a:p>
            <a:pPr lvl="1"/>
            <a:r>
              <a:rPr lang="sk-SK" sz="2000" dirty="0" smtClean="0"/>
              <a:t>workshopy (klub učiteľov informatiky)</a:t>
            </a:r>
            <a:endParaRPr lang="sk-SK" sz="2000" dirty="0"/>
          </a:p>
          <a:p>
            <a:pPr lvl="1"/>
            <a:r>
              <a:rPr lang="sk-SK" sz="2000" dirty="0"/>
              <a:t>konferencie </a:t>
            </a:r>
          </a:p>
          <a:p>
            <a:pPr lvl="1"/>
            <a:r>
              <a:rPr lang="sk-SK" sz="2000" dirty="0"/>
              <a:t>otvorené hodiny ...</a:t>
            </a:r>
          </a:p>
          <a:p>
            <a:r>
              <a:rPr lang="sk-SK" sz="2400" dirty="0"/>
              <a:t>1.3 Motivačné mimotriedne a mimoškolské aktivity</a:t>
            </a:r>
          </a:p>
          <a:p>
            <a:pPr lvl="1"/>
            <a:r>
              <a:rPr lang="sk-SK" sz="2000" dirty="0"/>
              <a:t>krúžky</a:t>
            </a:r>
          </a:p>
          <a:p>
            <a:pPr lvl="1"/>
            <a:r>
              <a:rPr lang="sk-SK" sz="2000" dirty="0"/>
              <a:t>letné tábory</a:t>
            </a:r>
          </a:p>
          <a:p>
            <a:pPr lvl="1"/>
            <a:r>
              <a:rPr lang="sk-SK" sz="2000" dirty="0"/>
              <a:t>súťaže – PALMA, PALMA junior, IHRA, 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884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Ciele inovatívnych metodík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r>
              <a:rPr lang="sk-SK" sz="2400" b="1" dirty="0"/>
              <a:t>Špecifické predmetové</a:t>
            </a:r>
          </a:p>
          <a:p>
            <a:pPr lvl="1"/>
            <a:r>
              <a:rPr lang="sk-SK" sz="2100" dirty="0"/>
              <a:t>teoretické vedomosti</a:t>
            </a:r>
          </a:p>
          <a:p>
            <a:pPr lvl="1"/>
            <a:r>
              <a:rPr lang="sk-SK" sz="2100" dirty="0"/>
              <a:t>praktické zručnosti</a:t>
            </a:r>
          </a:p>
          <a:p>
            <a:r>
              <a:rPr lang="sk-SK" sz="2400" b="1" dirty="0" err="1"/>
              <a:t>Nadpredmetové</a:t>
            </a:r>
            <a:endParaRPr lang="sk-SK" sz="2400" b="1" dirty="0"/>
          </a:p>
          <a:p>
            <a:pPr lvl="1"/>
            <a:r>
              <a:rPr lang="sk-SK" sz="2100" dirty="0"/>
              <a:t>spôsobilosti</a:t>
            </a:r>
          </a:p>
          <a:p>
            <a:pPr lvl="2"/>
            <a:r>
              <a:rPr lang="sk-SK" sz="1800" dirty="0"/>
              <a:t>informatického myslenia (</a:t>
            </a:r>
            <a:r>
              <a:rPr lang="sk-SK" sz="1800" dirty="0" err="1"/>
              <a:t>computational</a:t>
            </a:r>
            <a:r>
              <a:rPr lang="sk-SK" sz="1800" dirty="0"/>
              <a:t> </a:t>
            </a:r>
            <a:r>
              <a:rPr lang="sk-SK" sz="1800" dirty="0" err="1"/>
              <a:t>thinking</a:t>
            </a:r>
            <a:r>
              <a:rPr lang="sk-SK" sz="1800" dirty="0"/>
              <a:t>) – logika, algoritmy, dekompozícia, vzory, abstrakcia, </a:t>
            </a:r>
            <a:r>
              <a:rPr lang="sk-SK" sz="1800" dirty="0" err="1"/>
              <a:t>evalvácia</a:t>
            </a:r>
            <a:endParaRPr lang="sk-SK" sz="1800" dirty="0"/>
          </a:p>
          <a:p>
            <a:pPr lvl="2"/>
            <a:r>
              <a:rPr lang="sk-SK" sz="1800" dirty="0"/>
              <a:t>bádateľské (</a:t>
            </a:r>
            <a:r>
              <a:rPr lang="sk-SK" sz="1800" dirty="0" err="1"/>
              <a:t>inquiry</a:t>
            </a:r>
            <a:r>
              <a:rPr lang="sk-SK" sz="1800" dirty="0"/>
              <a:t>) – napr. formulovať a overovať hypotézy, experimentovať, vyjadriť výsledky experimentovania formou tabuliek či grafov, robiť závery, argumentovať</a:t>
            </a:r>
          </a:p>
        </p:txBody>
      </p:sp>
    </p:spTree>
    <p:extLst>
      <p:ext uri="{BB962C8B-B14F-4D97-AF65-F5344CB8AC3E}">
        <p14:creationId xmlns:p14="http://schemas.microsoft.com/office/powerpoint/2010/main" val="340112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Typy inovatívnych metodík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7886701" cy="3867141"/>
          </a:xfrm>
        </p:spPr>
        <p:txBody>
          <a:bodyPr/>
          <a:lstStyle/>
          <a:p>
            <a:r>
              <a:rPr lang="sk-SK" sz="2400" b="1" dirty="0"/>
              <a:t>Bádateľsky orientovaná metodika</a:t>
            </a:r>
          </a:p>
          <a:p>
            <a:pPr lvl="1"/>
            <a:r>
              <a:rPr lang="sk-SK" sz="2100" dirty="0"/>
              <a:t>pre aktívne a čo najviac samostatné pochopenie informatických konceptov a princípov žiakmi a rozvíjanie ich bádateľských spôsobilostí</a:t>
            </a:r>
          </a:p>
          <a:p>
            <a:r>
              <a:rPr lang="sk-SK" sz="2400" b="1" dirty="0"/>
              <a:t>Projektovo zameraná metodika</a:t>
            </a:r>
          </a:p>
          <a:p>
            <a:pPr lvl="1"/>
            <a:r>
              <a:rPr lang="sk-SK" sz="2100" dirty="0"/>
              <a:t>pre rozvoj kreativity, samostatnosti a zodpovednosti žiakov, výsledkom výučby sú hodnotné </a:t>
            </a:r>
            <a:r>
              <a:rPr lang="sk-SK" sz="2100" dirty="0" err="1"/>
              <a:t>medzipredmetové</a:t>
            </a:r>
            <a:r>
              <a:rPr lang="sk-SK" sz="2100" dirty="0"/>
              <a:t> artefakty prínosné pre autora aj komunitu</a:t>
            </a:r>
          </a:p>
          <a:p>
            <a:r>
              <a:rPr lang="sk-SK" sz="2400" b="1" dirty="0"/>
              <a:t>Metodika zameraná na zopakovanie a systemizáciu učiva</a:t>
            </a:r>
          </a:p>
          <a:p>
            <a:pPr lvl="1"/>
            <a:r>
              <a:rPr lang="sk-SK" sz="2100" dirty="0"/>
              <a:t>pre lepšiu fixáciu a systemizáciu učiva z rozsiahlejšieho celku, </a:t>
            </a:r>
            <a:br>
              <a:rPr lang="sk-SK" sz="2100" dirty="0"/>
            </a:br>
            <a:r>
              <a:rPr lang="sk-SK" sz="2100" dirty="0"/>
              <a:t>jej súčasťou je zadanie a riešenie didaktického testu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417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Bádateľsky orientované metodiky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502002" cy="4006288"/>
          </a:xfrm>
        </p:spPr>
        <p:txBody>
          <a:bodyPr/>
          <a:lstStyle/>
          <a:p>
            <a:r>
              <a:rPr lang="sk-SK" sz="2400" dirty="0"/>
              <a:t>najčastejší typ vyvíjaných metodík</a:t>
            </a:r>
          </a:p>
          <a:p>
            <a:r>
              <a:rPr lang="sk-SK" sz="2400" dirty="0"/>
              <a:t>žiaci riešia problémy s podporou učiteľa </a:t>
            </a:r>
            <a:r>
              <a:rPr lang="sk-SK" sz="2400" dirty="0">
                <a:sym typeface="Symbol" panose="05050102010706020507" pitchFamily="18" charset="2"/>
              </a:rPr>
              <a:t></a:t>
            </a:r>
            <a:r>
              <a:rPr lang="sk-SK" sz="2400" dirty="0"/>
              <a:t> </a:t>
            </a:r>
            <a:r>
              <a:rPr lang="sk-SK" sz="2400" dirty="0" smtClean="0"/>
              <a:t>získanie nových </a:t>
            </a:r>
            <a:r>
              <a:rPr lang="sk-SK" sz="2400" dirty="0" err="1" smtClean="0"/>
              <a:t>informat</a:t>
            </a:r>
            <a:r>
              <a:rPr lang="sk-SK" sz="2400" dirty="0" smtClean="0"/>
              <a:t>. poznatkov, rozvoj </a:t>
            </a:r>
            <a:r>
              <a:rPr lang="sk-SK" sz="2400" dirty="0" err="1" smtClean="0"/>
              <a:t>informat</a:t>
            </a:r>
            <a:r>
              <a:rPr lang="sk-SK" sz="2400" dirty="0" smtClean="0"/>
              <a:t>. myslenia a </a:t>
            </a:r>
            <a:r>
              <a:rPr lang="sk-SK" sz="2400" dirty="0" err="1" smtClean="0"/>
              <a:t>bád</a:t>
            </a:r>
            <a:r>
              <a:rPr lang="sk-SK" sz="2400" dirty="0" smtClean="0"/>
              <a:t>. </a:t>
            </a:r>
            <a:r>
              <a:rPr lang="sk-SK" sz="2400" dirty="0"/>
              <a:t>spôsobilosti </a:t>
            </a:r>
          </a:p>
          <a:p>
            <a:r>
              <a:rPr lang="sk-SK" sz="2400" dirty="0"/>
              <a:t>model </a:t>
            </a:r>
            <a:r>
              <a:rPr lang="sk-SK" sz="2400" dirty="0" smtClean="0"/>
              <a:t>5E:</a:t>
            </a:r>
            <a:endParaRPr lang="sk-SK" sz="2400" dirty="0"/>
          </a:p>
          <a:p>
            <a:pPr lvl="1"/>
            <a:r>
              <a:rPr lang="sk-SK" sz="1800" b="1" dirty="0"/>
              <a:t>Zapojenie</a:t>
            </a:r>
            <a:r>
              <a:rPr lang="sk-SK" sz="1800" dirty="0"/>
              <a:t> (</a:t>
            </a:r>
            <a:r>
              <a:rPr lang="sk-SK" sz="1800" dirty="0" err="1"/>
              <a:t>Engage</a:t>
            </a:r>
            <a:r>
              <a:rPr lang="sk-SK" sz="1800" dirty="0"/>
              <a:t>)</a:t>
            </a:r>
          </a:p>
          <a:p>
            <a:pPr lvl="1"/>
            <a:r>
              <a:rPr lang="sk-SK" sz="1800" b="1" dirty="0"/>
              <a:t>Skúmanie</a:t>
            </a:r>
            <a:r>
              <a:rPr lang="sk-SK" sz="1800" dirty="0"/>
              <a:t> (</a:t>
            </a:r>
            <a:r>
              <a:rPr lang="sk-SK" sz="1800" dirty="0" err="1"/>
              <a:t>Explore</a:t>
            </a:r>
            <a:r>
              <a:rPr lang="sk-SK" sz="1800" dirty="0"/>
              <a:t>)</a:t>
            </a:r>
          </a:p>
          <a:p>
            <a:pPr lvl="1"/>
            <a:r>
              <a:rPr lang="sk-SK" sz="1800" b="1" dirty="0"/>
              <a:t>Vysvetlenie</a:t>
            </a:r>
            <a:r>
              <a:rPr lang="sk-SK" sz="1800" dirty="0"/>
              <a:t> (</a:t>
            </a:r>
            <a:r>
              <a:rPr lang="sk-SK" sz="1800" dirty="0" err="1"/>
              <a:t>Explain</a:t>
            </a:r>
            <a:r>
              <a:rPr lang="sk-SK" sz="1800" dirty="0"/>
              <a:t>)</a:t>
            </a:r>
          </a:p>
          <a:p>
            <a:pPr lvl="1"/>
            <a:r>
              <a:rPr lang="sk-SK" sz="1800" b="1" dirty="0"/>
              <a:t>Rozpracovanie</a:t>
            </a:r>
            <a:r>
              <a:rPr lang="sk-SK" sz="1800" dirty="0"/>
              <a:t> (</a:t>
            </a:r>
            <a:r>
              <a:rPr lang="sk-SK" sz="1800" dirty="0" err="1"/>
              <a:t>Elaborate</a:t>
            </a:r>
            <a:r>
              <a:rPr lang="sk-SK" sz="1800" dirty="0"/>
              <a:t>)</a:t>
            </a:r>
          </a:p>
          <a:p>
            <a:pPr lvl="1"/>
            <a:r>
              <a:rPr lang="sk-SK" sz="1800" b="1" dirty="0"/>
              <a:t>Vyhodnotenie</a:t>
            </a:r>
            <a:r>
              <a:rPr lang="sk-SK" sz="1800" dirty="0"/>
              <a:t> (</a:t>
            </a:r>
            <a:r>
              <a:rPr lang="sk-SK" sz="1800" dirty="0" err="1"/>
              <a:t>Evaluate</a:t>
            </a:r>
            <a:r>
              <a:rPr lang="sk-SK" sz="1800" dirty="0"/>
              <a:t>)</a:t>
            </a:r>
          </a:p>
          <a:p>
            <a:r>
              <a:rPr lang="sk-SK" sz="2400" dirty="0" smtClean="0"/>
              <a:t>nástroje </a:t>
            </a:r>
            <a:r>
              <a:rPr lang="sk-SK" sz="2400" dirty="0" err="1" smtClean="0"/>
              <a:t>formatívneho</a:t>
            </a:r>
            <a:r>
              <a:rPr lang="sk-SK" sz="2400" dirty="0" smtClean="0"/>
              <a:t> hodnotenia (kladenie otázok, </a:t>
            </a:r>
            <a:r>
              <a:rPr lang="sk-SK" sz="2400" dirty="0" err="1" smtClean="0"/>
              <a:t>autotest</a:t>
            </a:r>
            <a:r>
              <a:rPr lang="sk-SK" sz="2400" dirty="0" smtClean="0"/>
              <a:t>, </a:t>
            </a:r>
            <a:r>
              <a:rPr lang="sk-SK" sz="2400" dirty="0" err="1" smtClean="0"/>
              <a:t>sebahodnotiaca</a:t>
            </a:r>
            <a:r>
              <a:rPr lang="sk-SK" sz="2400" dirty="0" smtClean="0"/>
              <a:t> karta, </a:t>
            </a:r>
            <a:r>
              <a:rPr lang="sk-SK" sz="2400" dirty="0" smtClean="0"/>
              <a:t>predikčná karta ...)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846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Štruktúra inovatívnych metodík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8042"/>
            <a:ext cx="8243585" cy="3867141"/>
          </a:xfrm>
        </p:spPr>
        <p:txBody>
          <a:bodyPr/>
          <a:lstStyle/>
          <a:p>
            <a:r>
              <a:rPr lang="sk-SK" sz="2000" b="1" dirty="0"/>
              <a:t>Informačný list </a:t>
            </a:r>
            <a:r>
              <a:rPr lang="sk-SK" sz="2000" dirty="0"/>
              <a:t>– téma, ročník, vstupné požiadavky, ciele výučby, didaktický problém, vyučovacie metódy a formy, pomôcky, diagnostika splnenia cieľov</a:t>
            </a:r>
          </a:p>
          <a:p>
            <a:r>
              <a:rPr lang="sk-SK" sz="2000" b="1" dirty="0"/>
              <a:t>Úvod</a:t>
            </a:r>
            <a:r>
              <a:rPr lang="sk-SK" sz="2000" dirty="0"/>
              <a:t> – postavenie témy, príprava na výučbu</a:t>
            </a:r>
          </a:p>
          <a:p>
            <a:r>
              <a:rPr lang="sk-SK" sz="2000" b="1" dirty="0"/>
              <a:t>Priebeh výučby </a:t>
            </a:r>
            <a:r>
              <a:rPr lang="sk-SK" sz="2000" dirty="0"/>
              <a:t>– osnova a priebeh </a:t>
            </a:r>
            <a:r>
              <a:rPr lang="pl-PL" sz="2000" dirty="0"/>
              <a:t>jej jednotlivých fáz, napr. podľa modelu 5E (Zapojenie, Skúmanie, Vysvetlenie, Rozpracovanie, Vyhodnotenie)</a:t>
            </a:r>
            <a:endParaRPr lang="sk-SK" sz="2000" dirty="0"/>
          </a:p>
          <a:p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Skúsenosti a zistenia z výučby </a:t>
            </a:r>
            <a:r>
              <a:rPr lang="sk-SK" sz="2000" dirty="0">
                <a:solidFill>
                  <a:schemeClr val="bg1">
                    <a:lumMod val="50000"/>
                  </a:schemeClr>
                </a:solidFill>
              </a:rPr>
              <a:t>– úspešnosť riešenia úloh, zaujímavé riešenia, zoznam </a:t>
            </a:r>
            <a:r>
              <a:rPr lang="sk-SK" sz="2000" dirty="0" err="1">
                <a:solidFill>
                  <a:schemeClr val="bg1">
                    <a:lumMod val="50000"/>
                  </a:schemeClr>
                </a:solidFill>
              </a:rPr>
              <a:t>miskoncepcií</a:t>
            </a:r>
            <a:endParaRPr lang="sk-SK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Alternatívy výučby</a:t>
            </a:r>
          </a:p>
          <a:p>
            <a:r>
              <a:rPr lang="sk-SK" sz="2000" b="1" dirty="0"/>
              <a:t>Prílohy pre učiteľa a žiakov </a:t>
            </a:r>
            <a:r>
              <a:rPr lang="sk-SK" sz="2000" dirty="0"/>
              <a:t>– pracovné listy s úlohami, pracovné súbory, návody, zbierky úloh, riešenia úloh, prezentácie, videá, tabuľka pre vyhodnotenie prac. listov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5005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1093</Words>
  <Application>Microsoft Office PowerPoint</Application>
  <PresentationFormat>Prezentácia na obrazovke (4:3)</PresentationFormat>
  <Paragraphs>191</Paragraphs>
  <Slides>31</Slides>
  <Notes>1</Notes>
  <HiddenSlides>8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Symbol</vt:lpstr>
      <vt:lpstr>Motív balíka Office</vt:lpstr>
      <vt:lpstr>Výučba programovania v Pythone – koncepcia výučby</vt:lpstr>
      <vt:lpstr>„Tradičná“ výučba programovania</vt:lpstr>
      <vt:lpstr>„Súčasná“ výučba programovania</vt:lpstr>
      <vt:lpstr>Podpora výučby programovania (1)</vt:lpstr>
      <vt:lpstr>Podpora výučby programovania (2)</vt:lpstr>
      <vt:lpstr>Ciele inovatívnych metodík</vt:lpstr>
      <vt:lpstr>Typy inovatívnych metodík</vt:lpstr>
      <vt:lpstr>Bádateľsky orientované metodiky</vt:lpstr>
      <vt:lpstr>Štruktúra inovatívnych metodík</vt:lpstr>
      <vt:lpstr>Vývoj a implementácia metodík</vt:lpstr>
      <vt:lpstr>Informatické myslenie</vt:lpstr>
      <vt:lpstr>Prezentácia programu PowerPoint</vt:lpstr>
      <vt:lpstr>Koncepty informatického myslenia</vt:lpstr>
      <vt:lpstr>Koncepty informatického myslenia</vt:lpstr>
      <vt:lpstr>Prístupy rozvoja informat. myslenia</vt:lpstr>
      <vt:lpstr>Logika</vt:lpstr>
      <vt:lpstr>Algoritmy (1)</vt:lpstr>
      <vt:lpstr>Algoritmy (2)</vt:lpstr>
      <vt:lpstr>Dekompozícia </vt:lpstr>
      <vt:lpstr>Hľadanie vzorov (1)</vt:lpstr>
      <vt:lpstr>Hľadanie vzorov (2)</vt:lpstr>
      <vt:lpstr>Abstrakcia</vt:lpstr>
      <vt:lpstr>Vyhodnotenie</vt:lpstr>
      <vt:lpstr>Vybrané úlohy a informat. myslenie</vt:lpstr>
      <vt:lpstr>Prezentácia programu PowerPoint</vt:lpstr>
      <vt:lpstr>Prezentácia programu PowerPoint</vt:lpstr>
      <vt:lpstr>Prezentácia programu PowerPoint</vt:lpstr>
      <vt:lpstr>Prezentácia programu PowerPoint</vt:lpstr>
      <vt:lpstr>Zhrnutie</vt:lpstr>
      <vt:lpstr>Diskusia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Ľubomír Šnajder</dc:creator>
  <cp:lastModifiedBy>Snajder</cp:lastModifiedBy>
  <cp:revision>53</cp:revision>
  <dcterms:created xsi:type="dcterms:W3CDTF">2017-10-23T08:52:40Z</dcterms:created>
  <dcterms:modified xsi:type="dcterms:W3CDTF">2019-10-17T21:45:58Z</dcterms:modified>
</cp:coreProperties>
</file>