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58" r:id="rId4"/>
    <p:sldId id="264" r:id="rId5"/>
    <p:sldId id="262" r:id="rId6"/>
    <p:sldId id="277" r:id="rId7"/>
    <p:sldId id="278" r:id="rId8"/>
    <p:sldId id="279" r:id="rId9"/>
    <p:sldId id="265" r:id="rId10"/>
    <p:sldId id="280" r:id="rId11"/>
    <p:sldId id="276" r:id="rId12"/>
    <p:sldId id="266" r:id="rId13"/>
    <p:sldId id="267" r:id="rId14"/>
    <p:sldId id="268" r:id="rId15"/>
    <p:sldId id="269" r:id="rId16"/>
    <p:sldId id="271" r:id="rId17"/>
    <p:sldId id="272" r:id="rId18"/>
    <p:sldId id="281" r:id="rId19"/>
    <p:sldId id="274" r:id="rId20"/>
    <p:sldId id="263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00" d="100"/>
          <a:sy n="100" d="100"/>
        </p:scale>
        <p:origin x="28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21. 10. 2019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72"/>
          <a:stretch/>
        </p:blipFill>
        <p:spPr>
          <a:xfrm>
            <a:off x="0" y="0"/>
            <a:ext cx="9144000" cy="114031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7" b="1987"/>
          <a:stretch/>
        </p:blipFill>
        <p:spPr>
          <a:xfrm>
            <a:off x="0" y="5798378"/>
            <a:ext cx="9144000" cy="103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11.png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takademia.sk/model-specialnej-triedy-so-zameranim-na-informatik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97D31C0-2E34-4E83-B3AE-F06C610A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09" y="3232230"/>
            <a:ext cx="7772400" cy="1631424"/>
          </a:xfrm>
        </p:spPr>
        <p:txBody>
          <a:bodyPr/>
          <a:lstStyle/>
          <a:p>
            <a:r>
              <a:rPr lang="sk-SK" dirty="0" smtClean="0"/>
              <a:t>Predmet Programovanie </a:t>
            </a:r>
            <a:r>
              <a:rPr lang="sk-SK" dirty="0"/>
              <a:t>mobilných zariadení 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DE5F767-E0BC-4DC4-89E8-81993560B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458" y="4775466"/>
            <a:ext cx="8498540" cy="729984"/>
          </a:xfrm>
        </p:spPr>
        <p:txBody>
          <a:bodyPr/>
          <a:lstStyle/>
          <a:p>
            <a:r>
              <a:rPr lang="sk-SK" dirty="0" smtClean="0">
                <a:solidFill>
                  <a:srgbClr val="0070C0"/>
                </a:solidFill>
              </a:rPr>
              <a:t>Ľubomír Šnajder, Ján Guniš, Gabriela </a:t>
            </a:r>
            <a:r>
              <a:rPr lang="sk-SK" dirty="0" err="1">
                <a:solidFill>
                  <a:srgbClr val="0070C0"/>
                </a:solidFill>
              </a:rPr>
              <a:t>Lovászová</a:t>
            </a:r>
            <a:r>
              <a:rPr lang="sk-SK" dirty="0">
                <a:solidFill>
                  <a:srgbClr val="0070C0"/>
                </a:solidFill>
              </a:rPr>
              <a:t>, Viera </a:t>
            </a:r>
            <a:r>
              <a:rPr lang="sk-SK" dirty="0" err="1" smtClean="0">
                <a:solidFill>
                  <a:srgbClr val="0070C0"/>
                </a:solidFill>
              </a:rPr>
              <a:t>Michaličková</a:t>
            </a:r>
            <a:r>
              <a:rPr lang="sk-SK" dirty="0" smtClean="0">
                <a:solidFill>
                  <a:srgbClr val="0070C0"/>
                </a:solidFill>
              </a:rPr>
              <a:t> UPJŠ </a:t>
            </a:r>
            <a:r>
              <a:rPr lang="sk-SK" dirty="0">
                <a:solidFill>
                  <a:srgbClr val="0070C0"/>
                </a:solidFill>
              </a:rPr>
              <a:t>v Košiciach </a:t>
            </a:r>
            <a:r>
              <a:rPr lang="sk-SK" dirty="0" smtClean="0">
                <a:solidFill>
                  <a:srgbClr val="0070C0"/>
                </a:solidFill>
              </a:rPr>
              <a:t>a UKF v Nitre</a:t>
            </a:r>
            <a:endParaRPr lang="sk-S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Obsah predmetu – prehľad kapitol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29473"/>
            <a:ext cx="8368652" cy="4009352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sk-SK" dirty="0"/>
              <a:t>Úvod do práce s OS Android a tvorba prvej aplikácie v </a:t>
            </a:r>
            <a:r>
              <a:rPr lang="sk-SK" dirty="0" err="1"/>
              <a:t>App</a:t>
            </a:r>
            <a:r>
              <a:rPr lang="sk-SK" dirty="0"/>
              <a:t> </a:t>
            </a:r>
            <a:r>
              <a:rPr lang="sk-SK" dirty="0" err="1"/>
              <a:t>Inventore</a:t>
            </a:r>
            <a:endParaRPr lang="sk-SK" dirty="0"/>
          </a:p>
          <a:p>
            <a:pPr marL="514350" lvl="0" indent="-514350">
              <a:buFont typeface="+mj-lt"/>
              <a:buAutoNum type="arabicPeriod"/>
            </a:pPr>
            <a:r>
              <a:rPr lang="sk-SK" dirty="0"/>
              <a:t>Tvorba </a:t>
            </a:r>
            <a:r>
              <a:rPr lang="sk-SK" dirty="0"/>
              <a:t>malých aplikácií – programátorských etúd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dirty="0" smtClean="0"/>
              <a:t>Tvorba </a:t>
            </a:r>
            <a:r>
              <a:rPr lang="sk-SK" dirty="0"/>
              <a:t>aplikácií s využitím multimédií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dirty="0"/>
              <a:t>Tvorba aplikácií s využitím sietí</a:t>
            </a:r>
          </a:p>
          <a:p>
            <a:pPr marL="514350" lvl="0" indent="-514350">
              <a:buFont typeface="+mj-lt"/>
              <a:buAutoNum type="arabicPeriod"/>
            </a:pPr>
            <a:r>
              <a:rPr lang="sk-SK" dirty="0"/>
              <a:t>Tvorba aplikácií s využitím </a:t>
            </a:r>
            <a:r>
              <a:rPr lang="sk-SK" dirty="0" err="1"/>
              <a:t>geolokácie</a:t>
            </a:r>
            <a:endParaRPr lang="sk-SK" dirty="0"/>
          </a:p>
          <a:p>
            <a:pPr marL="514350" lvl="0" indent="-514350">
              <a:buFont typeface="+mj-lt"/>
              <a:buAutoNum type="arabicPeriod"/>
            </a:pPr>
            <a:r>
              <a:rPr lang="sk-SK" dirty="0"/>
              <a:t>Tvorba aplikácií s využitím senzorov a aktuátorov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/>
              <a:t>Prílohy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527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Podpora pre učiteľov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00923"/>
            <a:ext cx="8502002" cy="3512176"/>
          </a:xfrm>
        </p:spPr>
        <p:txBody>
          <a:bodyPr/>
          <a:lstStyle/>
          <a:p>
            <a:r>
              <a:rPr lang="sk-SK" b="1" dirty="0" smtClean="0"/>
              <a:t>Metodické </a:t>
            </a:r>
            <a:r>
              <a:rPr lang="sk-SK" b="1" dirty="0"/>
              <a:t>materiály</a:t>
            </a:r>
            <a:r>
              <a:rPr lang="sk-SK" dirty="0"/>
              <a:t>, vyriešené pracovné listy, </a:t>
            </a:r>
            <a:br>
              <a:rPr lang="sk-SK" dirty="0"/>
            </a:br>
            <a:r>
              <a:rPr lang="sk-SK" dirty="0"/>
              <a:t>súbory s riešeniami</a:t>
            </a:r>
          </a:p>
          <a:p>
            <a:r>
              <a:rPr lang="sk-SK" b="1" dirty="0" smtClean="0"/>
              <a:t>Učebné </a:t>
            </a:r>
            <a:r>
              <a:rPr lang="sk-SK" b="1" dirty="0"/>
              <a:t>materiály</a:t>
            </a:r>
            <a:r>
              <a:rPr lang="sk-SK" dirty="0"/>
              <a:t>, pracovné listy so </a:t>
            </a:r>
            <a:r>
              <a:rPr lang="sk-SK" dirty="0" err="1"/>
              <a:t>sebahodnotiacimi</a:t>
            </a:r>
            <a:r>
              <a:rPr lang="sk-SK" dirty="0"/>
              <a:t> kartami, pracovné súbory, referenčné materiály</a:t>
            </a:r>
          </a:p>
          <a:p>
            <a:r>
              <a:rPr lang="sk-SK" b="1" dirty="0" smtClean="0"/>
              <a:t>Školenia</a:t>
            </a:r>
            <a:r>
              <a:rPr lang="sk-SK" dirty="0" smtClean="0"/>
              <a:t> – Výučba </a:t>
            </a:r>
            <a:r>
              <a:rPr lang="sk-SK" dirty="0"/>
              <a:t>pokročilých techník programovania a programovania mobilných aplikácií (50 h)</a:t>
            </a:r>
          </a:p>
          <a:p>
            <a:r>
              <a:rPr lang="sk-SK" b="1" dirty="0"/>
              <a:t>Komunikácia</a:t>
            </a:r>
            <a:r>
              <a:rPr lang="sk-SK" dirty="0"/>
              <a:t> </a:t>
            </a:r>
            <a:r>
              <a:rPr lang="sk-SK" b="1" dirty="0"/>
              <a:t>s </a:t>
            </a:r>
            <a:r>
              <a:rPr lang="sk-SK" b="1" dirty="0" smtClean="0"/>
              <a:t>overovateľmi/používateľmi </a:t>
            </a:r>
            <a:r>
              <a:rPr lang="sk-SK" dirty="0" smtClean="0"/>
              <a:t>– hodnotiaci </a:t>
            </a:r>
            <a:r>
              <a:rPr lang="sk-SK" dirty="0"/>
              <a:t>dotazník po odučenej </a:t>
            </a:r>
            <a:r>
              <a:rPr lang="sk-SK" dirty="0" smtClean="0"/>
              <a:t>téme, žiacke </a:t>
            </a:r>
            <a:r>
              <a:rPr lang="sk-SK" dirty="0" smtClean="0"/>
              <a:t>aplikácie, </a:t>
            </a:r>
            <a:r>
              <a:rPr lang="sk-SK" dirty="0" smtClean="0"/>
              <a:t>diskusné </a:t>
            </a:r>
            <a:r>
              <a:rPr lang="sk-SK" dirty="0"/>
              <a:t>fóra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76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244827" cy="687620"/>
          </a:xfrm>
        </p:spPr>
        <p:txBody>
          <a:bodyPr/>
          <a:lstStyle/>
          <a:p>
            <a:r>
              <a:rPr lang="sk-SK" dirty="0" smtClean="0"/>
              <a:t>Ukážka metodiky predmetu PMZ (1)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69" y="1884717"/>
            <a:ext cx="7005158" cy="401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244827" cy="687620"/>
          </a:xfrm>
        </p:spPr>
        <p:txBody>
          <a:bodyPr/>
          <a:lstStyle/>
          <a:p>
            <a:r>
              <a:rPr lang="sk-SK" dirty="0" smtClean="0"/>
              <a:t>Ukážka metodiky predmetu PMZ (2)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75" y="1676990"/>
            <a:ext cx="7185470" cy="41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244827" cy="687620"/>
          </a:xfrm>
        </p:spPr>
        <p:txBody>
          <a:bodyPr/>
          <a:lstStyle/>
          <a:p>
            <a:r>
              <a:rPr lang="sk-SK" dirty="0" smtClean="0"/>
              <a:t>Ukážka metodiky predmetu PMZ (3)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b="8413"/>
          <a:stretch/>
        </p:blipFill>
        <p:spPr>
          <a:xfrm>
            <a:off x="1200821" y="1818042"/>
            <a:ext cx="7298627" cy="40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244827" cy="687620"/>
          </a:xfrm>
        </p:spPr>
        <p:txBody>
          <a:bodyPr/>
          <a:lstStyle/>
          <a:p>
            <a:r>
              <a:rPr lang="sk-SK" dirty="0" smtClean="0"/>
              <a:t>Ukážka metodiky predmetu PMZ (4)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21" y="1922817"/>
            <a:ext cx="7135178" cy="36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00923"/>
            <a:ext cx="7886701" cy="3512176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5" name="Obrázok 4" descr="Screenshot_20190121-0138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50" y="1640103"/>
            <a:ext cx="1800000" cy="3229329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 descr="Screenshot_20190121-01452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0" y="1328476"/>
            <a:ext cx="180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Screenshot_20190121-01493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3" y="1114722"/>
            <a:ext cx="180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56" y="2085154"/>
            <a:ext cx="18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0" y="3668476"/>
            <a:ext cx="32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43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Asistent pri cvičení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00923"/>
            <a:ext cx="7886701" cy="3512176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47" y="1818042"/>
            <a:ext cx="4868953" cy="3925488"/>
          </a:xfrm>
          <a:prstGeom prst="rect">
            <a:avLst/>
          </a:prstGeom>
        </p:spPr>
      </p:pic>
      <p:pic>
        <p:nvPicPr>
          <p:cNvPr id="4" name="Obrázok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549" y="2117369"/>
            <a:ext cx="4298376" cy="32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130422"/>
            <a:ext cx="8406753" cy="687620"/>
          </a:xfrm>
        </p:spPr>
        <p:txBody>
          <a:bodyPr/>
          <a:lstStyle/>
          <a:p>
            <a:r>
              <a:rPr lang="sk-SK" dirty="0" smtClean="0"/>
              <a:t>Autori, konzultanti a recenzenti PMZ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10423"/>
            <a:ext cx="8292452" cy="3512176"/>
          </a:xfrm>
        </p:spPr>
        <p:txBody>
          <a:bodyPr/>
          <a:lstStyle/>
          <a:p>
            <a:r>
              <a:rPr lang="sk-SK" sz="2400" dirty="0"/>
              <a:t>Autori</a:t>
            </a:r>
          </a:p>
          <a:p>
            <a:pPr lvl="1"/>
            <a:r>
              <a:rPr lang="sk-SK" sz="2000" dirty="0"/>
              <a:t>Ľubomír Šnajder (PF UPJŠ), (pod)kapitoly 0, 1, 2, 3.1, 4.2, 6.1, 7</a:t>
            </a:r>
          </a:p>
          <a:p>
            <a:pPr lvl="1"/>
            <a:r>
              <a:rPr lang="sk-SK" sz="2000" dirty="0"/>
              <a:t>Ján Guniš  (PF UPJŠ), podkapitola 4.1</a:t>
            </a:r>
          </a:p>
          <a:p>
            <a:pPr lvl="1"/>
            <a:r>
              <a:rPr lang="sk-SK" sz="2000" dirty="0"/>
              <a:t>Viera </a:t>
            </a:r>
            <a:r>
              <a:rPr lang="sk-SK" sz="2000" dirty="0" err="1"/>
              <a:t>Michaličková</a:t>
            </a:r>
            <a:r>
              <a:rPr lang="sk-SK" sz="2000" dirty="0"/>
              <a:t> (FPV UKF), podkapitoly 4.3, 4.4, 5.2, 6.2</a:t>
            </a:r>
          </a:p>
          <a:p>
            <a:pPr lvl="1"/>
            <a:r>
              <a:rPr lang="sk-SK" sz="2000" dirty="0"/>
              <a:t>Gabriela </a:t>
            </a:r>
            <a:r>
              <a:rPr lang="sk-SK" sz="2000" dirty="0" err="1"/>
              <a:t>Lovászová</a:t>
            </a:r>
            <a:r>
              <a:rPr lang="sk-SK" sz="2000" dirty="0"/>
              <a:t> (FPV UKF), podkapitoly 3.2, 3.3, 4.5, 5.1</a:t>
            </a:r>
          </a:p>
          <a:p>
            <a:r>
              <a:rPr lang="sk-SK" sz="2400" dirty="0"/>
              <a:t>Konzultanti</a:t>
            </a:r>
          </a:p>
          <a:p>
            <a:pPr lvl="1"/>
            <a:r>
              <a:rPr lang="sk-SK" sz="2000" dirty="0"/>
              <a:t>Martin Fedor (T-Systems, 2018)</a:t>
            </a:r>
          </a:p>
          <a:p>
            <a:pPr lvl="1"/>
            <a:r>
              <a:rPr lang="sk-SK" sz="2000" dirty="0"/>
              <a:t>Róbert Novotný (PF UPJŠ, 2019)</a:t>
            </a:r>
          </a:p>
          <a:p>
            <a:r>
              <a:rPr lang="sk-SK" sz="2400" dirty="0"/>
              <a:t>Recenzenti</a:t>
            </a:r>
          </a:p>
          <a:p>
            <a:pPr lvl="1"/>
            <a:r>
              <a:rPr lang="sk-SK" sz="2000" dirty="0"/>
              <a:t>Ján </a:t>
            </a:r>
            <a:r>
              <a:rPr lang="sk-SK" sz="2000" dirty="0" err="1"/>
              <a:t>Mazák</a:t>
            </a:r>
            <a:r>
              <a:rPr lang="sk-SK" sz="2000" dirty="0"/>
              <a:t> (2019)</a:t>
            </a:r>
          </a:p>
          <a:p>
            <a:pPr lvl="1"/>
            <a:r>
              <a:rPr lang="sk-SK" sz="2000" dirty="0"/>
              <a:t>Michal </a:t>
            </a:r>
            <a:r>
              <a:rPr lang="sk-SK" sz="2000" dirty="0" err="1"/>
              <a:t>Winczer</a:t>
            </a:r>
            <a:r>
              <a:rPr lang="sk-SK" sz="2000" dirty="0"/>
              <a:t> (FMFI UK, 2019)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19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Diskusia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00923"/>
            <a:ext cx="7886701" cy="3512176"/>
          </a:xfrm>
        </p:spPr>
        <p:txBody>
          <a:bodyPr/>
          <a:lstStyle/>
          <a:p>
            <a:r>
              <a:rPr lang="sk-SK" dirty="0" smtClean="0"/>
              <a:t>Miera implementácie predmetu PMZ do </a:t>
            </a:r>
            <a:r>
              <a:rPr lang="sk-SK" dirty="0" err="1" smtClean="0"/>
              <a:t>ŠkVP</a:t>
            </a:r>
            <a:endParaRPr lang="sk-SK" dirty="0" smtClean="0"/>
          </a:p>
          <a:p>
            <a:r>
              <a:rPr lang="sk-SK" dirty="0" smtClean="0"/>
              <a:t>Kvalita a kvantita metodických a podporných materiálov</a:t>
            </a:r>
          </a:p>
          <a:p>
            <a:r>
              <a:rPr lang="sk-SK" dirty="0" smtClean="0"/>
              <a:t>Výber programátorských etúd a projektov </a:t>
            </a:r>
            <a:br>
              <a:rPr lang="sk-SK" dirty="0" smtClean="0"/>
            </a:br>
            <a:r>
              <a:rPr lang="sk-SK" dirty="0" smtClean="0"/>
              <a:t>do výučby</a:t>
            </a:r>
          </a:p>
          <a:p>
            <a:r>
              <a:rPr lang="sk-SK" dirty="0" smtClean="0"/>
              <a:t>Postrehy učiteľov z výučby (časti) predmetu PMZ</a:t>
            </a:r>
          </a:p>
          <a:p>
            <a:r>
              <a:rPr lang="sk-SK" dirty="0" smtClean="0"/>
              <a:t>Odporúčania učiteľov pre autorov predmetu PMZ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344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128928"/>
            <a:ext cx="8458200" cy="1211388"/>
          </a:xfrm>
        </p:spPr>
        <p:txBody>
          <a:bodyPr/>
          <a:lstStyle/>
          <a:p>
            <a:r>
              <a:rPr lang="pl-PL" dirty="0" smtClean="0"/>
              <a:t>Model špeciálnej triedy </a:t>
            </a:r>
            <a:br>
              <a:rPr lang="pl-PL" dirty="0" smtClean="0"/>
            </a:br>
            <a:r>
              <a:rPr lang="pl-PL" dirty="0" smtClean="0"/>
              <a:t>so </a:t>
            </a:r>
            <a:r>
              <a:rPr lang="pl-PL" dirty="0"/>
              <a:t>zameraním na informatiku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723900" y="2492716"/>
            <a:ext cx="5323914" cy="3155609"/>
          </a:xfrm>
        </p:spPr>
        <p:txBody>
          <a:bodyPr/>
          <a:lstStyle/>
          <a:p>
            <a:pPr fontAlgn="base"/>
            <a:r>
              <a:rPr lang="sk-SK" dirty="0"/>
              <a:t>Riešenie problémov a programovanie</a:t>
            </a:r>
          </a:p>
          <a:p>
            <a:pPr fontAlgn="base"/>
            <a:r>
              <a:rPr lang="sk-SK" b="1" dirty="0">
                <a:solidFill>
                  <a:srgbClr val="0070C0"/>
                </a:solidFill>
              </a:rPr>
              <a:t>Programovanie mobilných zariadení </a:t>
            </a:r>
            <a:r>
              <a:rPr lang="sk-SK" b="1" dirty="0" smtClean="0">
                <a:solidFill>
                  <a:srgbClr val="0070C0"/>
                </a:solidFill>
              </a:rPr>
              <a:t>(PMZ)</a:t>
            </a:r>
          </a:p>
          <a:p>
            <a:pPr fontAlgn="base"/>
            <a:r>
              <a:rPr lang="sk-SK" dirty="0" smtClean="0"/>
              <a:t>Objektový </a:t>
            </a:r>
            <a:r>
              <a:rPr lang="sk-SK" dirty="0"/>
              <a:t>prístup k riešeniu problémov</a:t>
            </a:r>
          </a:p>
          <a:p>
            <a:pPr fontAlgn="base"/>
            <a:r>
              <a:rPr lang="sk-SK" dirty="0"/>
              <a:t>Programovanie webových </a:t>
            </a:r>
            <a:r>
              <a:rPr lang="sk-SK" dirty="0" smtClean="0"/>
              <a:t>stránok</a:t>
            </a:r>
            <a:endParaRPr lang="sk-SK" b="1" dirty="0"/>
          </a:p>
          <a:p>
            <a:endParaRPr lang="sk-SK" dirty="0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085914" y="2492716"/>
            <a:ext cx="2686611" cy="3155609"/>
          </a:xfrm>
        </p:spPr>
        <p:txBody>
          <a:bodyPr/>
          <a:lstStyle/>
          <a:p>
            <a:pPr fontAlgn="base"/>
            <a:r>
              <a:rPr lang="sk-SK" dirty="0"/>
              <a:t>Počítačové systémy a siete</a:t>
            </a:r>
          </a:p>
          <a:p>
            <a:pPr fontAlgn="base"/>
            <a:r>
              <a:rPr lang="sk-SK" b="1" dirty="0"/>
              <a:t>Informačná bezpečnosť</a:t>
            </a:r>
          </a:p>
          <a:p>
            <a:pPr fontAlgn="base"/>
            <a:r>
              <a:rPr lang="sk-SK" b="1" dirty="0"/>
              <a:t>Databázy</a:t>
            </a:r>
          </a:p>
          <a:p>
            <a:pPr fontAlgn="base"/>
            <a:r>
              <a:rPr lang="sk-SK" dirty="0"/>
              <a:t>Tvorba a prezentácia </a:t>
            </a:r>
            <a:r>
              <a:rPr lang="sk-SK" dirty="0" smtClean="0"/>
              <a:t>dát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1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Kontakt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00923"/>
            <a:ext cx="7886701" cy="3512176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doc. RNDr. </a:t>
            </a:r>
            <a:r>
              <a:rPr lang="en-US" dirty="0" err="1"/>
              <a:t>Ľubomír</a:t>
            </a:r>
            <a:r>
              <a:rPr lang="en-US" dirty="0"/>
              <a:t> ŠNAJDER, PhD. 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hlinkClick r:id="rId2"/>
              </a:rPr>
              <a:t>lubomir.snajder@upjs.sk</a:t>
            </a: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 smtClean="0"/>
              <a:t>Univerzita </a:t>
            </a:r>
            <a:r>
              <a:rPr lang="en-US" dirty="0" smtClean="0"/>
              <a:t>P</a:t>
            </a:r>
            <a:r>
              <a:rPr lang="sk-SK" dirty="0"/>
              <a:t>. </a:t>
            </a:r>
            <a:r>
              <a:rPr lang="en-US" dirty="0"/>
              <a:t>J</a:t>
            </a:r>
            <a:r>
              <a:rPr lang="sk-SK" dirty="0"/>
              <a:t>. </a:t>
            </a:r>
            <a:r>
              <a:rPr lang="en-US" dirty="0" err="1" smtClean="0"/>
              <a:t>Šafárik</a:t>
            </a:r>
            <a:r>
              <a:rPr lang="sk-SK" dirty="0" smtClean="0"/>
              <a:t>a v </a:t>
            </a:r>
            <a:r>
              <a:rPr lang="en-US" dirty="0" err="1" smtClean="0"/>
              <a:t>Košic</a:t>
            </a:r>
            <a:r>
              <a:rPr lang="sk-SK" dirty="0" err="1" smtClean="0"/>
              <a:t>iach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 smtClean="0"/>
              <a:t>Prírodovedecká fakulta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 smtClean="0"/>
              <a:t>Ústav informatiky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Jesenná 5</a:t>
            </a:r>
            <a:r>
              <a:rPr lang="en-US" dirty="0"/>
              <a:t>, 041 54 </a:t>
            </a:r>
            <a:r>
              <a:rPr lang="en-US" dirty="0" err="1"/>
              <a:t>Košice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087" y="2000923"/>
            <a:ext cx="3119717" cy="3119717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98" y="368065"/>
            <a:ext cx="1817237" cy="840417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7251248" y="1276941"/>
            <a:ext cx="655107" cy="644413"/>
            <a:chOff x="6078046" y="3856502"/>
            <a:chExt cx="1715619" cy="1742451"/>
          </a:xfrm>
        </p:grpSpPr>
        <p:pic>
          <p:nvPicPr>
            <p:cNvPr id="14" name="Obrázok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15" name="Obrázok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16" name="Obrázok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  <p:pic>
        <p:nvPicPr>
          <p:cNvPr id="17" name="Obrázo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223" y="368065"/>
            <a:ext cx="686857" cy="1524714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54" y="1401152"/>
            <a:ext cx="996141" cy="4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Postavenie predmetu PMZ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00923"/>
            <a:ext cx="7886701" cy="3512176"/>
          </a:xfrm>
        </p:spPr>
        <p:txBody>
          <a:bodyPr/>
          <a:lstStyle/>
          <a:p>
            <a:r>
              <a:rPr lang="sk-SK" dirty="0" smtClean="0"/>
              <a:t>1. – 3. </a:t>
            </a:r>
            <a:r>
              <a:rPr lang="sk-SK" dirty="0" smtClean="0"/>
              <a:t>ročník</a:t>
            </a:r>
            <a:br>
              <a:rPr lang="sk-SK" dirty="0" smtClean="0"/>
            </a:br>
            <a:r>
              <a:rPr lang="sk-SK" dirty="0" smtClean="0"/>
              <a:t>predmet </a:t>
            </a:r>
            <a:r>
              <a:rPr lang="sk-SK" dirty="0" smtClean="0"/>
              <a:t>Informatika (3x33 hodín) obohatený </a:t>
            </a:r>
            <a:br>
              <a:rPr lang="sk-SK" dirty="0" smtClean="0"/>
            </a:br>
            <a:r>
              <a:rPr lang="sk-SK" dirty="0" smtClean="0"/>
              <a:t>o inovatívne metodiky </a:t>
            </a:r>
            <a:r>
              <a:rPr lang="sk-SK" b="1" dirty="0" smtClean="0"/>
              <a:t>Programovanie v </a:t>
            </a:r>
            <a:r>
              <a:rPr lang="sk-SK" b="1" dirty="0" err="1" smtClean="0"/>
              <a:t>Pythone</a:t>
            </a:r>
            <a:r>
              <a:rPr lang="sk-SK" b="1" dirty="0" smtClean="0"/>
              <a:t> </a:t>
            </a:r>
            <a:r>
              <a:rPr lang="sk-SK" dirty="0" smtClean="0"/>
              <a:t>(27 h), </a:t>
            </a:r>
            <a:r>
              <a:rPr lang="sk-SK" b="1" dirty="0" smtClean="0"/>
              <a:t>Programovanie v </a:t>
            </a:r>
            <a:r>
              <a:rPr lang="sk-SK" b="1" dirty="0" err="1" smtClean="0"/>
              <a:t>App</a:t>
            </a:r>
            <a:r>
              <a:rPr lang="sk-SK" b="1" dirty="0" smtClean="0"/>
              <a:t> </a:t>
            </a:r>
            <a:r>
              <a:rPr lang="sk-SK" b="1" dirty="0" err="1" smtClean="0"/>
              <a:t>Inventore</a:t>
            </a:r>
            <a:r>
              <a:rPr lang="sk-SK" b="1" dirty="0" smtClean="0"/>
              <a:t> </a:t>
            </a:r>
            <a:r>
              <a:rPr lang="sk-SK" dirty="0" smtClean="0"/>
              <a:t>(6 h), </a:t>
            </a:r>
            <a:br>
              <a:rPr lang="sk-SK" dirty="0" smtClean="0"/>
            </a:br>
            <a:r>
              <a:rPr lang="sk-SK" dirty="0" err="1" smtClean="0"/>
              <a:t>RPi</a:t>
            </a:r>
            <a:r>
              <a:rPr lang="sk-SK" dirty="0" smtClean="0"/>
              <a:t> (6 h), Analýza a prezentácia dát (5 h), Umelá inteligencia (3 h), Informačná bezpečnosť (3 h)</a:t>
            </a:r>
          </a:p>
          <a:p>
            <a:r>
              <a:rPr lang="sk-SK" dirty="0" smtClean="0"/>
              <a:t>2</a:t>
            </a:r>
            <a:r>
              <a:rPr lang="sk-SK" dirty="0" smtClean="0"/>
              <a:t>. – 4. </a:t>
            </a:r>
            <a:r>
              <a:rPr lang="sk-SK" dirty="0" smtClean="0"/>
              <a:t>ročník (aj pre </a:t>
            </a:r>
            <a:r>
              <a:rPr lang="sk-SK" dirty="0" err="1" smtClean="0"/>
              <a:t>nematurantov</a:t>
            </a:r>
            <a:r>
              <a:rPr lang="sk-SK" dirty="0" smtClean="0"/>
              <a:t> z informatiky)</a:t>
            </a:r>
            <a:br>
              <a:rPr lang="sk-SK" dirty="0" smtClean="0"/>
            </a:br>
            <a:r>
              <a:rPr lang="sk-SK" b="1" dirty="0" smtClean="0"/>
              <a:t>predmet PMZ </a:t>
            </a:r>
            <a:r>
              <a:rPr lang="sk-SK" dirty="0" smtClean="0"/>
              <a:t>(33 hodín)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3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32761" y="2072222"/>
            <a:ext cx="8344983" cy="3499903"/>
          </a:xfrm>
        </p:spPr>
        <p:txBody>
          <a:bodyPr/>
          <a:lstStyle/>
          <a:p>
            <a:r>
              <a:rPr lang="sk-SK" dirty="0"/>
              <a:t>Krúžky pre žiakov 2. stupňa ZŠ </a:t>
            </a:r>
            <a:r>
              <a:rPr lang="en-US" dirty="0"/>
              <a:t>(2012-2017)</a:t>
            </a:r>
          </a:p>
          <a:p>
            <a:r>
              <a:rPr lang="sk-SK" dirty="0"/>
              <a:t>Letný tábor pre siedmakov ZŠ </a:t>
            </a:r>
            <a:r>
              <a:rPr lang="en-US" dirty="0"/>
              <a:t>(2015)</a:t>
            </a:r>
            <a:endParaRPr lang="sk-SK" dirty="0"/>
          </a:p>
          <a:p>
            <a:r>
              <a:rPr lang="sk-SK" dirty="0"/>
              <a:t>Klub učiteľov informatiky </a:t>
            </a:r>
            <a:r>
              <a:rPr lang="en-US" dirty="0"/>
              <a:t>(2014-)</a:t>
            </a:r>
          </a:p>
          <a:p>
            <a:r>
              <a:rPr lang="sk-SK" dirty="0"/>
              <a:t>Študenti učiteľstva informatiky </a:t>
            </a:r>
            <a:r>
              <a:rPr lang="en-US" dirty="0"/>
              <a:t>–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predmet</a:t>
            </a:r>
            <a:r>
              <a:rPr lang="en-US" dirty="0"/>
              <a:t> </a:t>
            </a:r>
            <a:r>
              <a:rPr lang="sk-SK" dirty="0"/>
              <a:t>Š</a:t>
            </a:r>
            <a:r>
              <a:rPr lang="sk-SK" dirty="0" smtClean="0"/>
              <a:t>kolské </a:t>
            </a:r>
            <a:r>
              <a:rPr lang="sk-SK" dirty="0"/>
              <a:t>programovacie </a:t>
            </a:r>
            <a:r>
              <a:rPr lang="sk-SK" dirty="0" smtClean="0"/>
              <a:t>prostredia </a:t>
            </a:r>
            <a:r>
              <a:rPr lang="en-US" dirty="0"/>
              <a:t>(2013-)</a:t>
            </a:r>
          </a:p>
          <a:p>
            <a:r>
              <a:rPr lang="en-US" dirty="0">
                <a:hlinkClick r:id="rId2"/>
              </a:rPr>
              <a:t>NPITA</a:t>
            </a:r>
            <a:r>
              <a:rPr lang="en-US" dirty="0"/>
              <a:t> – </a:t>
            </a:r>
            <a:r>
              <a:rPr lang="sk-SK" dirty="0"/>
              <a:t>predmet</a:t>
            </a:r>
            <a:r>
              <a:rPr lang="en-US" dirty="0"/>
              <a:t> </a:t>
            </a:r>
            <a:r>
              <a:rPr lang="sk-SK" dirty="0"/>
              <a:t>PMZ pre SŠ</a:t>
            </a:r>
            <a:r>
              <a:rPr lang="en-US" dirty="0"/>
              <a:t> (2018-)</a:t>
            </a:r>
            <a:endParaRPr lang="sk-SK" dirty="0"/>
          </a:p>
          <a:p>
            <a:r>
              <a:rPr lang="sk-SK" dirty="0"/>
              <a:t>Veda v meste, Noc výskumníka, DOD ...</a:t>
            </a:r>
            <a:endParaRPr lang="en-US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483" y="2522222"/>
            <a:ext cx="1500000" cy="900000"/>
          </a:xfrm>
          <a:prstGeom prst="rect">
            <a:avLst/>
          </a:prstGeom>
        </p:spPr>
      </p:pic>
      <p:pic>
        <p:nvPicPr>
          <p:cNvPr id="5" name="Picture 2" descr="C:\__DidInfo_2015\_prezentacia\photo\20150414_1502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923" y="1851233"/>
            <a:ext cx="12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13" y="4514702"/>
            <a:ext cx="149949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923" y="3111817"/>
            <a:ext cx="159982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32761" y="1133160"/>
            <a:ext cx="8035277" cy="6876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/>
              <a:t>Skúsenosti s výučbou PMZ na UPJ</a:t>
            </a:r>
            <a:r>
              <a:rPr lang="sk-SK" dirty="0"/>
              <a:t>Š</a:t>
            </a:r>
          </a:p>
        </p:txBody>
      </p:sp>
    </p:spTree>
    <p:extLst>
      <p:ext uri="{BB962C8B-B14F-4D97-AF65-F5344CB8AC3E}">
        <p14:creationId xmlns:p14="http://schemas.microsoft.com/office/powerpoint/2010/main" val="33862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/>
              <a:t>Charakteristika predmetu PMZ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04" y="2293330"/>
            <a:ext cx="3933825" cy="1819275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4458194" y="4133977"/>
            <a:ext cx="1418129" cy="1394980"/>
            <a:chOff x="6078046" y="3856502"/>
            <a:chExt cx="1715619" cy="1742451"/>
          </a:xfrm>
        </p:grpSpPr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180" y="2072222"/>
            <a:ext cx="1486860" cy="330059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01" y="4645232"/>
            <a:ext cx="2156373" cy="1067405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 flipH="1">
            <a:off x="417602" y="1892016"/>
            <a:ext cx="464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70C0"/>
                </a:solidFill>
              </a:rPr>
              <a:t>udalosťami riadené programovanie</a:t>
            </a:r>
            <a:endParaRPr lang="sk-SK" sz="2400" dirty="0">
              <a:solidFill>
                <a:srgbClr val="0070C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 flipH="1">
            <a:off x="6622597" y="1671904"/>
            <a:ext cx="232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0070C0"/>
                </a:solidFill>
              </a:rPr>
              <a:t>v</a:t>
            </a:r>
            <a:r>
              <a:rPr lang="sk-SK" sz="2400" dirty="0" smtClean="0">
                <a:solidFill>
                  <a:srgbClr val="0070C0"/>
                </a:solidFill>
              </a:rPr>
              <a:t>yužitie senzorov</a:t>
            </a:r>
            <a:endParaRPr lang="sk-SK" sz="2400" dirty="0">
              <a:solidFill>
                <a:srgbClr val="0070C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 flipH="1">
            <a:off x="366005" y="4206708"/>
            <a:ext cx="411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0070C0"/>
                </a:solidFill>
              </a:rPr>
              <a:t>p</a:t>
            </a:r>
            <a:r>
              <a:rPr lang="sk-SK" sz="2400" dirty="0" smtClean="0">
                <a:solidFill>
                  <a:srgbClr val="0070C0"/>
                </a:solidFill>
              </a:rPr>
              <a:t>repojenosť na prírodné vedy</a:t>
            </a:r>
            <a:endParaRPr lang="sk-SK" sz="2400" dirty="0">
              <a:solidFill>
                <a:srgbClr val="0070C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 flipH="1">
            <a:off x="4098478" y="5362609"/>
            <a:ext cx="411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0070C0"/>
                </a:solidFill>
              </a:rPr>
              <a:t>tvorba užitočných aplikácií</a:t>
            </a:r>
            <a:endParaRPr lang="sk-SK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Ciele výučby predmetu PMZ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00923"/>
            <a:ext cx="8168627" cy="3512176"/>
          </a:xfrm>
        </p:spPr>
        <p:txBody>
          <a:bodyPr/>
          <a:lstStyle/>
          <a:p>
            <a:pPr lvl="0"/>
            <a:r>
              <a:rPr lang="sk-SK" dirty="0"/>
              <a:t>byť zručný v práci s mobilným zariadením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 </a:t>
            </a:r>
            <a:r>
              <a:rPr lang="sk-SK" b="1" dirty="0"/>
              <a:t>OS Android</a:t>
            </a:r>
            <a:r>
              <a:rPr lang="sk-SK" dirty="0"/>
              <a:t>: zisťovať parametre a meniť nastavenia mobilného zariadenia, spúšťať a ukončovať beh aplikácií, orientovať sa v štruktúre súborov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/>
              <a:t>mobilnom zariadení a manipulovať so súbormi,</a:t>
            </a:r>
          </a:p>
          <a:p>
            <a:pPr lvl="0"/>
            <a:r>
              <a:rPr lang="sk-SK" dirty="0"/>
              <a:t>porovnávať, kriticky </a:t>
            </a:r>
            <a:r>
              <a:rPr lang="sk-SK" b="1" dirty="0"/>
              <a:t>hodnotiť funkcionality existujúcich aplikácií</a:t>
            </a:r>
            <a:r>
              <a:rPr lang="sk-SK" dirty="0"/>
              <a:t>, tvorivo </a:t>
            </a:r>
            <a:r>
              <a:rPr lang="sk-SK" b="1" dirty="0"/>
              <a:t>navrhnúť funkcionalitu vlastnej aplikácie</a:t>
            </a:r>
            <a:r>
              <a:rPr lang="sk-SK" dirty="0"/>
              <a:t>,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68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Ciele výučby predmetu PMZ (2)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00923"/>
            <a:ext cx="7886701" cy="3512176"/>
          </a:xfrm>
        </p:spPr>
        <p:txBody>
          <a:bodyPr/>
          <a:lstStyle/>
          <a:p>
            <a:pPr lvl="0"/>
            <a:r>
              <a:rPr lang="sk-SK" dirty="0" smtClean="0"/>
              <a:t>vysvetliť </a:t>
            </a:r>
            <a:r>
              <a:rPr lang="sk-SK" b="1" dirty="0" smtClean="0"/>
              <a:t>princípy </a:t>
            </a:r>
            <a:r>
              <a:rPr lang="sk-SK" b="1" dirty="0"/>
              <a:t>tvorby </a:t>
            </a:r>
            <a:r>
              <a:rPr lang="sk-SK" b="1" dirty="0" smtClean="0"/>
              <a:t>GUI aplikácie </a:t>
            </a:r>
            <a:r>
              <a:rPr lang="sk-SK" dirty="0"/>
              <a:t>a </a:t>
            </a:r>
            <a:r>
              <a:rPr lang="sk-SK" b="1" dirty="0"/>
              <a:t>udalosťami riadeného programovania </a:t>
            </a:r>
            <a:r>
              <a:rPr lang="sk-SK" dirty="0"/>
              <a:t>v prostredí </a:t>
            </a:r>
            <a:r>
              <a:rPr lang="sk-SK" dirty="0" smtClean="0"/>
              <a:t>Ai2 a </a:t>
            </a:r>
            <a:r>
              <a:rPr lang="sk-SK" dirty="0"/>
              <a:t>vedieť ich aplikovať pri </a:t>
            </a:r>
            <a:r>
              <a:rPr lang="sk-SK" b="1" dirty="0"/>
              <a:t>tvorbe jednoduchých aplikácií </a:t>
            </a:r>
            <a:r>
              <a:rPr lang="sk-SK" dirty="0"/>
              <a:t>podľa zadania,</a:t>
            </a:r>
          </a:p>
          <a:p>
            <a:pPr lvl="0"/>
            <a:r>
              <a:rPr lang="sk-SK" dirty="0"/>
              <a:t>samostatne </a:t>
            </a:r>
            <a:r>
              <a:rPr lang="sk-SK" b="1" dirty="0"/>
              <a:t>navrhnúť a prakticky realizovať postup tvorby aplikácie </a:t>
            </a:r>
            <a:r>
              <a:rPr lang="sk-SK" dirty="0"/>
              <a:t>v prostredí </a:t>
            </a:r>
            <a:r>
              <a:rPr lang="sk-SK" dirty="0" smtClean="0"/>
              <a:t>Ai2 a </a:t>
            </a:r>
            <a:r>
              <a:rPr lang="sk-SK" dirty="0"/>
              <a:t>vytvárať aplikácie, </a:t>
            </a:r>
            <a:br>
              <a:rPr lang="sk-SK" dirty="0"/>
            </a:br>
            <a:r>
              <a:rPr lang="sk-SK" dirty="0"/>
              <a:t>v ktorých sa využívajú rôzne funkcionality mobilného zariadenia </a:t>
            </a:r>
            <a:r>
              <a:rPr lang="sk-SK" dirty="0" smtClean="0"/>
              <a:t>a </a:t>
            </a:r>
            <a:r>
              <a:rPr lang="sk-SK" dirty="0"/>
              <a:t>rôzne prvky programovacieho </a:t>
            </a:r>
            <a:r>
              <a:rPr lang="sk-SK" dirty="0" smtClean="0"/>
              <a:t>jazyka.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594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130422"/>
            <a:ext cx="7886702" cy="687620"/>
          </a:xfrm>
        </p:spPr>
        <p:txBody>
          <a:bodyPr/>
          <a:lstStyle/>
          <a:p>
            <a:r>
              <a:rPr lang="sk-SK" dirty="0" smtClean="0"/>
              <a:t>Línia výučby predmetu PMZ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1829473"/>
            <a:ext cx="8368652" cy="4009352"/>
          </a:xfrm>
        </p:spPr>
        <p:txBody>
          <a:bodyPr/>
          <a:lstStyle/>
          <a:p>
            <a:r>
              <a:rPr lang="sk-SK" dirty="0"/>
              <a:t>od </a:t>
            </a:r>
            <a:r>
              <a:rPr lang="sk-SK" b="1" dirty="0"/>
              <a:t>spoznávania OS Android </a:t>
            </a:r>
            <a:r>
              <a:rPr lang="sk-SK" dirty="0"/>
              <a:t>a </a:t>
            </a:r>
            <a:r>
              <a:rPr lang="sk-SK" b="1" dirty="0"/>
              <a:t>diskusie o užitočných aplikáciách</a:t>
            </a:r>
            <a:r>
              <a:rPr lang="sk-SK" dirty="0"/>
              <a:t> pre mobilné zariadenia (cca 2 hodiny)</a:t>
            </a:r>
          </a:p>
          <a:p>
            <a:r>
              <a:rPr lang="sk-SK" dirty="0"/>
              <a:t>cez </a:t>
            </a:r>
            <a:r>
              <a:rPr lang="sk-SK" b="1" dirty="0"/>
              <a:t>tvorbu prvej mobilnej aplikácie </a:t>
            </a:r>
            <a:r>
              <a:rPr lang="sk-SK" dirty="0"/>
              <a:t>(cca 1 hodina)</a:t>
            </a:r>
          </a:p>
          <a:p>
            <a:r>
              <a:rPr lang="sk-SK" dirty="0"/>
              <a:t>ďalej cez </a:t>
            </a:r>
            <a:r>
              <a:rPr lang="sk-SK" b="1" dirty="0"/>
              <a:t>tvorbu </a:t>
            </a:r>
            <a:r>
              <a:rPr lang="sk-SK" b="1" dirty="0" smtClean="0"/>
              <a:t>mal</a:t>
            </a:r>
            <a:r>
              <a:rPr lang="sk-SK" b="1" dirty="0" smtClean="0"/>
              <a:t>ých aplikácií – programátorských </a:t>
            </a:r>
            <a:r>
              <a:rPr lang="sk-SK" b="1" dirty="0"/>
              <a:t>etúd </a:t>
            </a:r>
            <a:r>
              <a:rPr lang="sk-SK" dirty="0"/>
              <a:t>(podľa výberu učiteľa) (cca 6 hodín)</a:t>
            </a:r>
          </a:p>
          <a:p>
            <a:r>
              <a:rPr lang="sk-SK" dirty="0"/>
              <a:t>ďalej cez </a:t>
            </a:r>
            <a:r>
              <a:rPr lang="sk-SK" b="1" dirty="0"/>
              <a:t>vývoj náročnejších projektov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dirty="0" smtClean="0"/>
              <a:t>(</a:t>
            </a:r>
            <a:r>
              <a:rPr lang="sk-SK" dirty="0"/>
              <a:t>podľa výberu učiteľa) (cca 20 hodín)</a:t>
            </a:r>
          </a:p>
          <a:p>
            <a:r>
              <a:rPr lang="sk-SK" dirty="0"/>
              <a:t>až k </a:t>
            </a:r>
            <a:r>
              <a:rPr lang="sk-SK" b="1" dirty="0"/>
              <a:t>vývoju a prezentácii vlastného tímového projektu </a:t>
            </a:r>
            <a:r>
              <a:rPr lang="sk-SK" dirty="0"/>
              <a:t>(podľa výberu žiaka) (cca 4 hodiny)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48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45" y="1169596"/>
            <a:ext cx="6671206" cy="46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417</Words>
  <Application>Microsoft Office PowerPoint</Application>
  <PresentationFormat>Prezentácia na obrazovke (4:3)</PresentationFormat>
  <Paragraphs>82</Paragraphs>
  <Slides>20</Slides>
  <Notes>1</Notes>
  <HiddenSlides>1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Motív balíka Office</vt:lpstr>
      <vt:lpstr>Predmet Programovanie mobilných zariadení </vt:lpstr>
      <vt:lpstr>Model špeciálnej triedy  so zameraním na informatiku</vt:lpstr>
      <vt:lpstr>Postavenie predmetu PMZ</vt:lpstr>
      <vt:lpstr>Prezentácia programu PowerPoint</vt:lpstr>
      <vt:lpstr>Charakteristika predmetu PMZ</vt:lpstr>
      <vt:lpstr>Ciele výučby predmetu PMZ</vt:lpstr>
      <vt:lpstr>Ciele výučby predmetu PMZ (2)</vt:lpstr>
      <vt:lpstr>Línia výučby predmetu PMZ</vt:lpstr>
      <vt:lpstr>Prezentácia programu PowerPoint</vt:lpstr>
      <vt:lpstr>Obsah predmetu – prehľad kapitol</vt:lpstr>
      <vt:lpstr>Podpora pre učiteľov</vt:lpstr>
      <vt:lpstr>Ukážka metodiky predmetu PMZ (1)</vt:lpstr>
      <vt:lpstr>Ukážka metodiky predmetu PMZ (2)</vt:lpstr>
      <vt:lpstr>Ukážka metodiky predmetu PMZ (3)</vt:lpstr>
      <vt:lpstr>Ukážka metodiky predmetu PMZ (4)</vt:lpstr>
      <vt:lpstr>Prezentácia programu PowerPoint</vt:lpstr>
      <vt:lpstr>Asistent pri cvičení</vt:lpstr>
      <vt:lpstr>Autori, konzultanti a recenzenti PMZ</vt:lpstr>
      <vt:lpstr>Diskusia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Predmet Programovanie mobilných zariadení</dc:title>
  <dc:creator>Ľubomír Šnajder</dc:creator>
  <cp:lastModifiedBy>Snajder</cp:lastModifiedBy>
  <cp:revision>26</cp:revision>
  <dcterms:created xsi:type="dcterms:W3CDTF">2017-10-23T08:52:40Z</dcterms:created>
  <dcterms:modified xsi:type="dcterms:W3CDTF">2019-10-21T19:25:50Z</dcterms:modified>
</cp:coreProperties>
</file>