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6" r:id="rId2"/>
    <p:sldId id="331" r:id="rId3"/>
    <p:sldId id="332" r:id="rId4"/>
    <p:sldId id="334" r:id="rId5"/>
    <p:sldId id="335" r:id="rId6"/>
    <p:sldId id="336" r:id="rId7"/>
    <p:sldId id="337" r:id="rId8"/>
    <p:sldId id="338" r:id="rId9"/>
    <p:sldId id="339" r:id="rId10"/>
    <p:sldId id="340" r:id="rId11"/>
    <p:sldId id="341" r:id="rId12"/>
    <p:sldId id="342" r:id="rId13"/>
    <p:sldId id="343" r:id="rId14"/>
    <p:sldId id="318" r:id="rId15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8" autoAdjust="0"/>
    <p:restoredTop sz="94660" autoAdjust="0"/>
  </p:normalViewPr>
  <p:slideViewPr>
    <p:cSldViewPr snapToGrid="0">
      <p:cViewPr varScale="1">
        <p:scale>
          <a:sx n="63" d="100"/>
          <a:sy n="63" d="100"/>
        </p:scale>
        <p:origin x="1104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3552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51CD8C-0A8D-4FAF-8F9F-8303401A6F01}" type="datetimeFigureOut">
              <a:rPr lang="sk-SK" smtClean="0"/>
              <a:t>19.05.2019</a:t>
            </a:fld>
            <a:endParaRPr lang="sk-SK"/>
          </a:p>
        </p:txBody>
      </p:sp>
      <p:sp>
        <p:nvSpPr>
          <p:cNvPr id="4" name="Zástupný objekt pre pät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5" name="Zástupný objekt pre číslo snímk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41A04-8257-49DF-8D00-9366CFEFA136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532316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hlavičk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3" name="Zástupný objekt pre dá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69B107-F3C8-407A-AF31-F05BCD8D3638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4" name="Zástupný objekt pre obrázok snímky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k-SK"/>
          </a:p>
        </p:txBody>
      </p:sp>
      <p:sp>
        <p:nvSpPr>
          <p:cNvPr id="5" name="Zástupný objekt pre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6" name="Zástupný objekt pre pät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k-SK"/>
          </a:p>
        </p:txBody>
      </p:sp>
      <p:sp>
        <p:nvSpPr>
          <p:cNvPr id="7" name="Zástupný objekt pre číslo snímk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0214A7-7E8F-4F11-B275-5CA3A0F5586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875842795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objekt pre obrázok snímky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objekt pre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8603693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 smtClean="0"/>
              <a:t>Kliknutím 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16944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25194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55401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5749342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79246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4692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48753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582301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k-SK" smtClean="0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086920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4182734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sk-SK" smtClean="0"/>
              <a:t>Upraviť štýly predlohy textu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1944750-BE3E-4944-A737-3924012E56EA}" type="datetimeFigureOut">
              <a:rPr lang="sk-SK" smtClean="0"/>
              <a:pPr/>
              <a:t>19.05.2019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121FE153-6752-4103-8765-3A16EB28ECD3}" type="slidenum">
              <a:rPr lang="sk-SK" smtClean="0"/>
              <a:pPr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318884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ok 4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384611"/>
            <a:ext cx="2305878" cy="47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53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gif"/><Relationship Id="rId3" Type="http://schemas.openxmlformats.org/officeDocument/2006/relationships/hyperlink" Target="https://www.upjs.sk/en/?prefferedLang=EN" TargetMode="External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http://i.lidovky.cz/09/033/lngal/MTR29eea5_music_notes_for_graphic_design%5B1%5D.jpg" TargetMode="External"/><Relationship Id="rId4" Type="http://schemas.openxmlformats.org/officeDocument/2006/relationships/image" Target="../media/image2.jpeg"/><Relationship Id="rId9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scratch.mit.edu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cratch.mit.edu/projects/13874460/)" TargetMode="External"/><Relationship Id="rId7" Type="http://schemas.openxmlformats.org/officeDocument/2006/relationships/image" Target="../media/image10.png"/><Relationship Id="rId2" Type="http://schemas.openxmlformats.org/officeDocument/2006/relationships/hyperlink" Target="http://scratch.mit.edu/projects/16003087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://scratch.mit.edu/projects/13854802/" TargetMode="External"/><Relationship Id="rId4" Type="http://schemas.openxmlformats.org/officeDocument/2006/relationships/hyperlink" Target="http://ics.upjs.sk/~snajder/scratch/slovnik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hyperlink" Target="http://scratch.mit.edu/projects/13870063/" TargetMode="External"/><Relationship Id="rId7" Type="http://schemas.openxmlformats.org/officeDocument/2006/relationships/image" Target="../media/image11.png"/><Relationship Id="rId2" Type="http://schemas.openxmlformats.org/officeDocument/2006/relationships/hyperlink" Target="http://scratch.mit.edu/projects/2669976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cratch.mit.edu/projects/13811131/" TargetMode="External"/><Relationship Id="rId5" Type="http://schemas.openxmlformats.org/officeDocument/2006/relationships/hyperlink" Target="http://scratch.mit.edu/projects/13845210/" TargetMode="External"/><Relationship Id="rId4" Type="http://schemas.openxmlformats.org/officeDocument/2006/relationships/hyperlink" Target="http://scratch.mit.edu/projects/13844664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scratch.mit.edu/projects/13847549/" TargetMode="External"/><Relationship Id="rId2" Type="http://schemas.openxmlformats.org/officeDocument/2006/relationships/hyperlink" Target="http://scratch.mit.edu/projects/13834859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scratch.mit.edu/projects/13870063/" TargetMode="External"/><Relationship Id="rId2" Type="http://schemas.openxmlformats.org/officeDocument/2006/relationships/hyperlink" Target="http://scratch.mit.edu/projects/14862688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hyperlink" Target="http://scratch.mit.edu/projects/17104777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mailto:lubomir.snajder@upjs.sk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1"/>
          <p:cNvSpPr txBox="1">
            <a:spLocks/>
          </p:cNvSpPr>
          <p:nvPr/>
        </p:nvSpPr>
        <p:spPr>
          <a:xfrm>
            <a:off x="220717" y="3511232"/>
            <a:ext cx="8797159" cy="2399907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400" b="1" dirty="0"/>
              <a:t>Programming </a:t>
            </a:r>
            <a:r>
              <a:rPr lang="sk-SK" sz="4400" b="1" dirty="0" smtClean="0"/>
              <a:t>STEAM </a:t>
            </a:r>
            <a:r>
              <a:rPr lang="sk-SK" sz="4400" b="1" dirty="0" err="1" smtClean="0"/>
              <a:t>projects</a:t>
            </a:r>
            <a:r>
              <a:rPr lang="sk-SK" sz="4400" b="1" dirty="0" smtClean="0"/>
              <a:t> </a:t>
            </a:r>
            <a:br>
              <a:rPr lang="sk-SK" sz="4400" b="1" dirty="0" smtClean="0"/>
            </a:br>
            <a:r>
              <a:rPr lang="sk-SK" sz="4400" b="1" dirty="0" smtClean="0"/>
              <a:t>in </a:t>
            </a:r>
            <a:r>
              <a:rPr lang="sk-SK" sz="4400" b="1" dirty="0" err="1" smtClean="0"/>
              <a:t>Scratch</a:t>
            </a:r>
            <a:r>
              <a:rPr lang="en-US" sz="4400" b="1" dirty="0" smtClean="0"/>
              <a:t> </a:t>
            </a:r>
            <a:endParaRPr lang="sk-SK" sz="4400" b="1" dirty="0" smtClean="0"/>
          </a:p>
          <a:p>
            <a:pPr algn="r"/>
            <a:endParaRPr lang="sk-SK" sz="4400" b="1" dirty="0">
              <a:solidFill>
                <a:srgbClr val="0070C0"/>
              </a:solidFill>
            </a:endParaRPr>
          </a:p>
          <a:p>
            <a:r>
              <a:rPr lang="sk-SK" sz="2800" dirty="0" smtClean="0">
                <a:solidFill>
                  <a:srgbClr val="0070C0"/>
                </a:solidFill>
              </a:rPr>
              <a:t>Ľubomír Šnajder</a:t>
            </a:r>
          </a:p>
          <a:p>
            <a:r>
              <a:rPr lang="sk-SK" sz="2000" b="1" dirty="0" smtClean="0">
                <a:hlinkClick r:id="rId3"/>
              </a:rPr>
              <a:t>Pavol Jozef Šafárik in Košice, Slovakia</a:t>
            </a:r>
            <a:endParaRPr lang="sk-SK" sz="2000" b="1" dirty="0"/>
          </a:p>
        </p:txBody>
      </p:sp>
      <p:sp>
        <p:nvSpPr>
          <p:cNvPr id="6" name="Obdĺžnik 5"/>
          <p:cNvSpPr/>
          <p:nvPr/>
        </p:nvSpPr>
        <p:spPr>
          <a:xfrm>
            <a:off x="3615559" y="6311442"/>
            <a:ext cx="552844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k-SK" dirty="0" smtClean="0"/>
              <a:t>May, 20</a:t>
            </a:r>
            <a:r>
              <a:rPr lang="sk-SK" baseline="30000" dirty="0" smtClean="0"/>
              <a:t>th</a:t>
            </a:r>
            <a:r>
              <a:rPr lang="sk-SK" dirty="0" smtClean="0"/>
              <a:t> </a:t>
            </a:r>
            <a:r>
              <a:rPr lang="sk-SK" dirty="0"/>
              <a:t>-</a:t>
            </a:r>
            <a:r>
              <a:rPr lang="sk-SK" dirty="0" smtClean="0"/>
              <a:t>24</a:t>
            </a:r>
            <a:r>
              <a:rPr lang="sk-SK" baseline="30000" dirty="0" smtClean="0"/>
              <a:t>th</a:t>
            </a:r>
            <a:r>
              <a:rPr lang="sk-SK" dirty="0" smtClean="0"/>
              <a:t> </a:t>
            </a:r>
            <a:r>
              <a:rPr lang="sk-SK" dirty="0"/>
              <a:t>2019, </a:t>
            </a:r>
            <a:r>
              <a:rPr lang="sk-SK" dirty="0" err="1"/>
              <a:t>University</a:t>
            </a:r>
            <a:r>
              <a:rPr lang="sk-SK" dirty="0"/>
              <a:t> of </a:t>
            </a:r>
            <a:r>
              <a:rPr lang="sk-SK" dirty="0" err="1"/>
              <a:t>Debrecen</a:t>
            </a:r>
            <a:r>
              <a:rPr lang="sk-SK" dirty="0"/>
              <a:t>, </a:t>
            </a:r>
            <a:r>
              <a:rPr lang="sk-SK" dirty="0" err="1"/>
              <a:t>Hungary</a:t>
            </a:r>
            <a:endParaRPr lang="sk-SK" dirty="0"/>
          </a:p>
        </p:txBody>
      </p:sp>
      <p:pic>
        <p:nvPicPr>
          <p:cNvPr id="2" name="Obrázok 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5123" y="565281"/>
            <a:ext cx="3240000" cy="2160000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63296" y="1600106"/>
            <a:ext cx="1512000" cy="1125175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9447" y="578208"/>
            <a:ext cx="3310343" cy="2160000"/>
          </a:xfrm>
          <a:prstGeom prst="rect">
            <a:avLst/>
          </a:prstGeom>
        </p:spPr>
      </p:pic>
      <p:pic>
        <p:nvPicPr>
          <p:cNvPr id="28" name="Obrázok 27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1369" y="561654"/>
            <a:ext cx="1512000" cy="1029420"/>
          </a:xfrm>
          <a:prstGeom prst="rect">
            <a:avLst/>
          </a:prstGeom>
        </p:spPr>
      </p:pic>
      <p:pic>
        <p:nvPicPr>
          <p:cNvPr id="9" name="Picture 3" descr="C:\Documents and Settings\Snajder\Plocha\lisiak.gif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43888" y="3979209"/>
            <a:ext cx="744661" cy="816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http://i.lidovky.cz/09/033/lngal/MTR29eea5_music_notes_for_graphic_design%5B1%5D.jpg"/>
          <p:cNvPicPr>
            <a:picLocks noChangeAspect="1" noChangeArrowheads="1"/>
          </p:cNvPicPr>
          <p:nvPr/>
        </p:nvPicPr>
        <p:blipFill>
          <a:blip r:embed="rId9" r:link="rId10" cstate="print">
            <a:clrChange>
              <a:clrFrom>
                <a:srgbClr val="F0F0F0"/>
              </a:clrFrom>
              <a:clrTo>
                <a:srgbClr val="F0F0F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88549" y="4124620"/>
            <a:ext cx="531276" cy="525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29833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Content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About</a:t>
            </a:r>
            <a:r>
              <a:rPr lang="sk-SK" dirty="0"/>
              <a:t> </a:t>
            </a:r>
            <a:r>
              <a:rPr lang="sk-SK" dirty="0" err="1"/>
              <a:t>Scratch</a:t>
            </a:r>
            <a:endParaRPr lang="sk-SK" dirty="0"/>
          </a:p>
          <a:p>
            <a:r>
              <a:rPr lang="sk-SK" dirty="0" err="1"/>
              <a:t>Learning</a:t>
            </a:r>
            <a:r>
              <a:rPr lang="sk-SK" dirty="0"/>
              <a:t> </a:t>
            </a:r>
            <a:r>
              <a:rPr lang="sk-SK" dirty="0" err="1"/>
              <a:t>Objectives</a:t>
            </a:r>
            <a:endParaRPr lang="sk-SK" dirty="0"/>
          </a:p>
          <a:p>
            <a:r>
              <a:rPr lang="sk-SK" dirty="0" err="1"/>
              <a:t>Conditions</a:t>
            </a:r>
            <a:r>
              <a:rPr lang="sk-SK" dirty="0"/>
              <a:t> </a:t>
            </a:r>
            <a:r>
              <a:rPr lang="sk-SK" dirty="0" err="1"/>
              <a:t>for</a:t>
            </a:r>
            <a:r>
              <a:rPr lang="sk-SK" dirty="0"/>
              <a:t> </a:t>
            </a:r>
            <a:r>
              <a:rPr lang="sk-SK" dirty="0" err="1"/>
              <a:t>Learning</a:t>
            </a:r>
            <a:endParaRPr lang="sk-SK" dirty="0"/>
          </a:p>
          <a:p>
            <a:r>
              <a:rPr lang="sk-SK" dirty="0" err="1"/>
              <a:t>Sound</a:t>
            </a:r>
            <a:r>
              <a:rPr lang="sk-SK" dirty="0"/>
              <a:t> and </a:t>
            </a:r>
            <a:r>
              <a:rPr lang="sk-SK" dirty="0" err="1"/>
              <a:t>music</a:t>
            </a:r>
            <a:r>
              <a:rPr lang="sk-SK" dirty="0"/>
              <a:t> </a:t>
            </a:r>
            <a:r>
              <a:rPr lang="sk-SK" dirty="0" err="1"/>
              <a:t>projects</a:t>
            </a:r>
            <a:endParaRPr lang="sk-SK" dirty="0"/>
          </a:p>
          <a:p>
            <a:pPr lvl="1"/>
            <a:r>
              <a:rPr lang="sk-SK" dirty="0" err="1"/>
              <a:t>Motivational</a:t>
            </a:r>
            <a:endParaRPr lang="sk-SK" dirty="0"/>
          </a:p>
          <a:p>
            <a:pPr lvl="1"/>
            <a:r>
              <a:rPr lang="sk-SK" dirty="0" err="1"/>
              <a:t>Bridging</a:t>
            </a:r>
            <a:r>
              <a:rPr lang="sk-SK" dirty="0"/>
              <a:t> </a:t>
            </a:r>
            <a:r>
              <a:rPr lang="sk-SK" dirty="0" err="1"/>
              <a:t>programming</a:t>
            </a:r>
            <a:r>
              <a:rPr lang="sk-SK" dirty="0"/>
              <a:t> </a:t>
            </a:r>
            <a:r>
              <a:rPr lang="en-US" dirty="0"/>
              <a:t>&amp;</a:t>
            </a:r>
            <a:r>
              <a:rPr lang="sk-SK" dirty="0"/>
              <a:t> </a:t>
            </a:r>
            <a:r>
              <a:rPr lang="sk-SK" dirty="0" err="1"/>
              <a:t>musical</a:t>
            </a:r>
            <a:r>
              <a:rPr lang="sk-SK" dirty="0"/>
              <a:t> </a:t>
            </a:r>
            <a:r>
              <a:rPr lang="sk-SK" dirty="0" err="1"/>
              <a:t>concepts</a:t>
            </a:r>
            <a:endParaRPr lang="en-US" dirty="0"/>
          </a:p>
          <a:p>
            <a:pPr lvl="1"/>
            <a:r>
              <a:rPr lang="en-US" dirty="0"/>
              <a:t>Inquiring pupil</a:t>
            </a:r>
            <a:r>
              <a:rPr lang="sk-SK" dirty="0"/>
              <a:t>s</a:t>
            </a:r>
            <a:r>
              <a:rPr lang="en-US" dirty="0"/>
              <a:t>’ abilities in perception &amp; making sounds</a:t>
            </a:r>
            <a:endParaRPr lang="sk-SK" dirty="0"/>
          </a:p>
          <a:p>
            <a:pPr lvl="1"/>
            <a:r>
              <a:rPr lang="sk-SK" dirty="0" err="1"/>
              <a:t>Creative</a:t>
            </a:r>
            <a:endParaRPr lang="sk-SK" dirty="0"/>
          </a:p>
          <a:p>
            <a:r>
              <a:rPr lang="en-US" dirty="0"/>
              <a:t>Conclusions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451545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About</a:t>
            </a:r>
            <a:r>
              <a:rPr lang="sk-SK" b="1" dirty="0"/>
              <a:t> </a:t>
            </a:r>
            <a:r>
              <a:rPr lang="sk-SK" b="1" dirty="0" err="1"/>
              <a:t>Scratch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developed &amp; managed by the Lifelong Kindergarten Group at the MIT Media Lab, led by Mitchel Resnick</a:t>
            </a:r>
            <a:endParaRPr lang="sk-SK" dirty="0"/>
          </a:p>
          <a:p>
            <a:r>
              <a:rPr lang="sk-SK" dirty="0" err="1"/>
              <a:t>follower</a:t>
            </a:r>
            <a:r>
              <a:rPr lang="sk-SK" dirty="0"/>
              <a:t> of Logo </a:t>
            </a:r>
            <a:r>
              <a:rPr lang="sk-SK" dirty="0" err="1"/>
              <a:t>culture</a:t>
            </a:r>
            <a:r>
              <a:rPr lang="sk-SK" dirty="0"/>
              <a:t>,</a:t>
            </a:r>
            <a:r>
              <a:rPr lang="en-US" dirty="0"/>
              <a:t> supporting constructionist approach to learning</a:t>
            </a:r>
            <a:r>
              <a:rPr lang="sk-SK" dirty="0"/>
              <a:t>,</a:t>
            </a:r>
            <a:r>
              <a:rPr lang="en-US" dirty="0"/>
              <a:t> </a:t>
            </a:r>
            <a:r>
              <a:rPr lang="sk-SK" dirty="0"/>
              <a:t>“</a:t>
            </a:r>
            <a:r>
              <a:rPr lang="en-US" dirty="0"/>
              <a:t>imagine, program, share</a:t>
            </a:r>
            <a:r>
              <a:rPr lang="sk-SK" dirty="0"/>
              <a:t>“</a:t>
            </a:r>
            <a:endParaRPr lang="en-US" dirty="0"/>
          </a:p>
          <a:p>
            <a:r>
              <a:rPr lang="sk-SK" dirty="0" err="1"/>
              <a:t>satisfies</a:t>
            </a:r>
            <a:r>
              <a:rPr lang="sk-SK" dirty="0"/>
              <a:t> </a:t>
            </a:r>
            <a:r>
              <a:rPr lang="en-US" dirty="0"/>
              <a:t>good properties for programming language for pupils – low-floor, high-ceiling, and wide-walls</a:t>
            </a:r>
            <a:endParaRPr lang="sk-SK" dirty="0"/>
          </a:p>
          <a:p>
            <a:r>
              <a:rPr lang="en-US" dirty="0"/>
              <a:t>online community (</a:t>
            </a:r>
            <a:r>
              <a:rPr lang="en-US" dirty="0">
                <a:hlinkClick r:id="rId2"/>
              </a:rPr>
              <a:t>http://scratch.mit.edu/</a:t>
            </a:r>
            <a:r>
              <a:rPr lang="en-US" dirty="0"/>
              <a:t>), Scratchers </a:t>
            </a:r>
            <a:r>
              <a:rPr lang="sk-SK" dirty="0" err="1"/>
              <a:t>can</a:t>
            </a:r>
            <a:r>
              <a:rPr lang="sk-SK" dirty="0"/>
              <a:t> </a:t>
            </a:r>
            <a:r>
              <a:rPr lang="en-US" dirty="0"/>
              <a:t>share, discuss and remix their artifacts (interactive stories, games, animations, and simulations) each other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828022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Learning objectives (1)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understand commands in Scratch for playing sounds, setting and getting sound parameters and to apply them for programming of sound and music projects, </a:t>
            </a:r>
          </a:p>
          <a:p>
            <a:r>
              <a:rPr lang="en-US" dirty="0"/>
              <a:t>to strengthen basic programming concepts </a:t>
            </a:r>
            <a:br>
              <a:rPr lang="en-US" dirty="0"/>
            </a:br>
            <a:r>
              <a:rPr lang="en-US" dirty="0"/>
              <a:t>(e.g. variables, loops, branching, procedures, lists, recursion, concurrent execution of code, broadcasting),</a:t>
            </a:r>
          </a:p>
          <a:p>
            <a:r>
              <a:rPr lang="en-US" dirty="0"/>
              <a:t>to develop musical skills and creativity of pupils by creation of useful and valuable musical artifacts, 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139127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Learning objectives (2)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develop inquiry skills and understanding of basic concepts of physics, music, languages by development of tools in Scratch for data visualization and </a:t>
            </a:r>
            <a:r>
              <a:rPr lang="en-US" dirty="0" err="1"/>
              <a:t>audialization</a:t>
            </a:r>
            <a:r>
              <a:rPr lang="en-US" dirty="0"/>
              <a:t>, </a:t>
            </a:r>
          </a:p>
          <a:p>
            <a:r>
              <a:rPr lang="en-US" dirty="0"/>
              <a:t>to learn more about pupils’ abilities in perception and making of sounds and music,</a:t>
            </a:r>
          </a:p>
          <a:p>
            <a:r>
              <a:rPr lang="en-US" dirty="0"/>
              <a:t>to develop communication and team skills, thanks to publishing, commenting, sharing and remixing projects in Scratch community.</a:t>
            </a:r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4169629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Conditions</a:t>
            </a:r>
            <a:r>
              <a:rPr lang="sk-SK" b="1" dirty="0"/>
              <a:t> </a:t>
            </a:r>
            <a:r>
              <a:rPr lang="sk-SK" b="1" dirty="0" err="1"/>
              <a:t>for</a:t>
            </a:r>
            <a:r>
              <a:rPr lang="sk-SK" b="1" dirty="0"/>
              <a:t> </a:t>
            </a:r>
            <a:r>
              <a:rPr lang="sk-SK" b="1" dirty="0" err="1"/>
              <a:t>Learning</a:t>
            </a:r>
            <a:r>
              <a:rPr lang="en-US" b="1" dirty="0"/>
              <a:t> (1)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inducing creative, open and pleasurable atmosphere in a class, where pupils can solve their own problems with none or little help from a teacher and discuss freely,</a:t>
            </a:r>
            <a:endParaRPr lang="sk-SK" dirty="0"/>
          </a:p>
          <a:p>
            <a:pPr lvl="0"/>
            <a:r>
              <a:rPr lang="en-US" dirty="0"/>
              <a:t>preparing collections of interesting and valuable projects which are suitable for ordinary pupils not only for audio and music enthusiasts,</a:t>
            </a:r>
            <a:endParaRPr lang="sk-SK" dirty="0"/>
          </a:p>
          <a:p>
            <a:pPr lvl="0"/>
            <a:r>
              <a:rPr lang="en-US" dirty="0"/>
              <a:t>preparing various types of teaching aids, e.g. motivational video, stories and ready-made projects, half-baked projects, worksheets,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0498310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Conditions</a:t>
            </a:r>
            <a:r>
              <a:rPr lang="sk-SK" b="1" dirty="0"/>
              <a:t> </a:t>
            </a:r>
            <a:r>
              <a:rPr lang="sk-SK" b="1" dirty="0" err="1"/>
              <a:t>for</a:t>
            </a:r>
            <a:r>
              <a:rPr lang="sk-SK" b="1" dirty="0"/>
              <a:t> </a:t>
            </a:r>
            <a:r>
              <a:rPr lang="sk-SK" b="1" dirty="0" err="1"/>
              <a:t>Learning</a:t>
            </a:r>
            <a:r>
              <a:rPr lang="en-US" b="1" dirty="0"/>
              <a:t> (2)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using heuristic dialogues which support pupils’ understanding of subject matter and also their inquiry skills,</a:t>
            </a:r>
            <a:endParaRPr lang="sk-SK" dirty="0"/>
          </a:p>
          <a:p>
            <a:pPr lvl="0"/>
            <a:r>
              <a:rPr lang="en-US" dirty="0"/>
              <a:t>establishing of Scratch studios on Scratch portal where teacher and pupils can publish, comment and remix projects with sounds and music.</a:t>
            </a:r>
            <a:endParaRPr lang="sk-SK" dirty="0"/>
          </a:p>
          <a:p>
            <a:endParaRPr lang="sk-SK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9473" y="4342265"/>
            <a:ext cx="3855903" cy="2322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058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Sound</a:t>
            </a:r>
            <a:r>
              <a:rPr lang="sk-SK" b="1" dirty="0"/>
              <a:t> and </a:t>
            </a:r>
            <a:r>
              <a:rPr lang="sk-SK" b="1" dirty="0" err="1"/>
              <a:t>music</a:t>
            </a:r>
            <a:r>
              <a:rPr lang="sk-SK" b="1" dirty="0"/>
              <a:t> </a:t>
            </a:r>
            <a:r>
              <a:rPr lang="sk-SK" b="1" dirty="0" err="1"/>
              <a:t>projects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k-SK" dirty="0" err="1"/>
              <a:t>Motivational</a:t>
            </a:r>
            <a:endParaRPr lang="sk-SK" dirty="0"/>
          </a:p>
          <a:p>
            <a:r>
              <a:rPr lang="sk-SK" dirty="0" err="1"/>
              <a:t>Bridging</a:t>
            </a:r>
            <a:r>
              <a:rPr lang="sk-SK" dirty="0"/>
              <a:t> </a:t>
            </a:r>
            <a:r>
              <a:rPr lang="sk-SK" dirty="0" err="1"/>
              <a:t>programming</a:t>
            </a:r>
            <a:r>
              <a:rPr lang="sk-SK" dirty="0"/>
              <a:t> </a:t>
            </a:r>
            <a:r>
              <a:rPr lang="en-US" dirty="0"/>
              <a:t>&amp;</a:t>
            </a:r>
            <a:r>
              <a:rPr lang="sk-SK" dirty="0"/>
              <a:t> </a:t>
            </a:r>
            <a:r>
              <a:rPr lang="sk-SK" dirty="0" err="1"/>
              <a:t>musical</a:t>
            </a:r>
            <a:r>
              <a:rPr lang="sk-SK" dirty="0"/>
              <a:t> </a:t>
            </a:r>
            <a:r>
              <a:rPr lang="sk-SK" dirty="0" err="1"/>
              <a:t>concepts</a:t>
            </a:r>
            <a:endParaRPr lang="en-US" dirty="0"/>
          </a:p>
          <a:p>
            <a:r>
              <a:rPr lang="en-US" dirty="0"/>
              <a:t>Inquiring pupil</a:t>
            </a:r>
            <a:r>
              <a:rPr lang="sk-SK" dirty="0"/>
              <a:t>s</a:t>
            </a:r>
            <a:r>
              <a:rPr lang="en-US" dirty="0"/>
              <a:t>’ abilities in perception &amp; making sounds</a:t>
            </a:r>
            <a:endParaRPr lang="sk-SK" dirty="0"/>
          </a:p>
          <a:p>
            <a:r>
              <a:rPr lang="sk-SK" dirty="0" err="1"/>
              <a:t>Creative</a:t>
            </a:r>
            <a:endParaRPr lang="sk-SK" dirty="0"/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194623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/>
              <a:t>Motivational</a:t>
            </a:r>
            <a:r>
              <a:rPr lang="en-US" b="1" dirty="0"/>
              <a:t> projects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Animated and musical greetings cards</a:t>
            </a:r>
            <a:endParaRPr lang="en-US" dirty="0"/>
          </a:p>
          <a:p>
            <a:r>
              <a:rPr lang="en-US" dirty="0">
                <a:hlinkClick r:id="rId3"/>
              </a:rPr>
              <a:t>Jokes and stories</a:t>
            </a:r>
            <a:endParaRPr lang="en-US" dirty="0"/>
          </a:p>
          <a:p>
            <a:r>
              <a:rPr lang="en-US" dirty="0">
                <a:hlinkClick r:id="rId4"/>
              </a:rPr>
              <a:t>Multimedia dictionary (with </a:t>
            </a:r>
            <a:r>
              <a:rPr lang="en-US" dirty="0" err="1">
                <a:hlinkClick r:id="rId4"/>
              </a:rPr>
              <a:t>Makey-Makey</a:t>
            </a:r>
            <a:r>
              <a:rPr lang="en-US" dirty="0">
                <a:hlinkClick r:id="rId4"/>
              </a:rPr>
              <a:t>)</a:t>
            </a:r>
            <a:endParaRPr lang="en-US" dirty="0"/>
          </a:p>
          <a:p>
            <a:r>
              <a:rPr lang="en-US" dirty="0">
                <a:hlinkClick r:id="rId5"/>
              </a:rPr>
              <a:t>Musical instrument</a:t>
            </a:r>
            <a:endParaRPr lang="en-US" dirty="0"/>
          </a:p>
          <a:p>
            <a:r>
              <a:rPr lang="en-US" dirty="0"/>
              <a:t>Multimedia visit card </a:t>
            </a:r>
          </a:p>
          <a:p>
            <a:r>
              <a:rPr lang="en-US" dirty="0"/>
              <a:t>ZOO</a:t>
            </a:r>
          </a:p>
          <a:p>
            <a:r>
              <a:rPr lang="en-US" dirty="0"/>
              <a:t>Multimedia encyclopedia </a:t>
            </a:r>
            <a:r>
              <a:rPr lang="sk-SK" dirty="0" smtClean="0"/>
              <a:t/>
            </a:r>
            <a:br>
              <a:rPr lang="sk-SK" dirty="0" smtClean="0"/>
            </a:br>
            <a:r>
              <a:rPr lang="en-US" dirty="0" smtClean="0"/>
              <a:t>of </a:t>
            </a:r>
            <a:r>
              <a:rPr lang="en-US" dirty="0"/>
              <a:t>musical instruments</a:t>
            </a:r>
          </a:p>
          <a:p>
            <a:r>
              <a:rPr lang="en-US" dirty="0"/>
              <a:t>Jukebox</a:t>
            </a:r>
            <a:endParaRPr lang="sk-SK" dirty="0"/>
          </a:p>
          <a:p>
            <a:endParaRPr lang="sk-SK" dirty="0"/>
          </a:p>
        </p:txBody>
      </p:sp>
      <p:pic>
        <p:nvPicPr>
          <p:cNvPr id="4" name="Obrázok 1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15350" y="1343297"/>
            <a:ext cx="1800000" cy="13459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 descr="webcam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7668" y="3552879"/>
            <a:ext cx="2520000" cy="2092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081071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Projects b</a:t>
            </a:r>
            <a:r>
              <a:rPr lang="sk-SK" b="1" dirty="0" err="1"/>
              <a:t>ridging</a:t>
            </a:r>
            <a:r>
              <a:rPr lang="sk-SK" b="1" dirty="0"/>
              <a:t> </a:t>
            </a:r>
            <a:r>
              <a:rPr lang="sk-SK" b="1" dirty="0" err="1"/>
              <a:t>programming</a:t>
            </a:r>
            <a:r>
              <a:rPr lang="sk-SK" b="1" dirty="0"/>
              <a:t> </a:t>
            </a:r>
            <a:r>
              <a:rPr lang="en-US" b="1" dirty="0"/>
              <a:t>&amp;</a:t>
            </a:r>
            <a:r>
              <a:rPr lang="sk-SK" b="1" dirty="0"/>
              <a:t> </a:t>
            </a:r>
            <a:r>
              <a:rPr lang="sk-SK" b="1" dirty="0" err="1"/>
              <a:t>musical</a:t>
            </a:r>
            <a:r>
              <a:rPr lang="sk-SK" b="1" dirty="0"/>
              <a:t> </a:t>
            </a:r>
            <a:r>
              <a:rPr lang="sk-SK" b="1" dirty="0" err="1"/>
              <a:t>concepts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28649" y="1825625"/>
            <a:ext cx="8176347" cy="4351338"/>
          </a:xfrm>
        </p:spPr>
        <p:txBody>
          <a:bodyPr/>
          <a:lstStyle/>
          <a:p>
            <a:pPr lvl="0"/>
            <a:r>
              <a:rPr lang="en-US" dirty="0"/>
              <a:t>Pairs: playing chords – threads (parallelism), sequences of notes – data structure list, </a:t>
            </a:r>
            <a:br>
              <a:rPr lang="en-US" dirty="0"/>
            </a:br>
            <a:r>
              <a:rPr lang="en-US" dirty="0"/>
              <a:t>repetition of notes – loop, </a:t>
            </a:r>
            <a:br>
              <a:rPr lang="en-US" dirty="0"/>
            </a:br>
            <a:r>
              <a:rPr lang="en-US" dirty="0"/>
              <a:t>prima/</a:t>
            </a:r>
            <a:r>
              <a:rPr lang="en-US" dirty="0" err="1"/>
              <a:t>seconda</a:t>
            </a:r>
            <a:r>
              <a:rPr lang="en-US" dirty="0"/>
              <a:t> </a:t>
            </a:r>
            <a:r>
              <a:rPr lang="en-US" dirty="0" err="1"/>
              <a:t>volta</a:t>
            </a:r>
            <a:r>
              <a:rPr lang="en-US" dirty="0"/>
              <a:t> – branching, </a:t>
            </a:r>
            <a:br>
              <a:rPr lang="en-US" dirty="0"/>
            </a:br>
            <a:r>
              <a:rPr lang="en-US" dirty="0"/>
              <a:t>song refrain – procedure</a:t>
            </a:r>
            <a:endParaRPr lang="en-US" dirty="0">
              <a:hlinkClick r:id="rId2"/>
            </a:endParaRPr>
          </a:p>
          <a:p>
            <a:r>
              <a:rPr lang="en-US" dirty="0">
                <a:hlinkClick r:id="rId3"/>
              </a:rPr>
              <a:t>Jingle</a:t>
            </a:r>
            <a:r>
              <a:rPr lang="en-US" dirty="0"/>
              <a:t> – parallelism.</a:t>
            </a:r>
            <a:endParaRPr lang="sk-SK" dirty="0"/>
          </a:p>
          <a:p>
            <a:pPr lvl="0"/>
            <a:r>
              <a:rPr lang="en-US" dirty="0">
                <a:hlinkClick r:id="rId2"/>
              </a:rPr>
              <a:t>Karaoke of a children song</a:t>
            </a:r>
            <a:r>
              <a:rPr lang="en-US" dirty="0"/>
              <a:t> – procedures.</a:t>
            </a:r>
            <a:endParaRPr lang="sk-SK" dirty="0"/>
          </a:p>
          <a:p>
            <a:pPr lvl="0"/>
            <a:r>
              <a:rPr lang="en-US" dirty="0">
                <a:hlinkClick r:id="rId4"/>
              </a:rPr>
              <a:t>Colored rock-n-roll</a:t>
            </a:r>
            <a:r>
              <a:rPr lang="en-US" dirty="0"/>
              <a:t>, </a:t>
            </a:r>
            <a:r>
              <a:rPr lang="en-US" dirty="0">
                <a:hlinkClick r:id="rId5"/>
              </a:rPr>
              <a:t>visualized own </a:t>
            </a:r>
            <a:r>
              <a:rPr lang="en-US" dirty="0" smtClean="0">
                <a:hlinkClick r:id="rId5"/>
              </a:rPr>
              <a:t>song</a:t>
            </a:r>
            <a:r>
              <a:rPr lang="en-US" dirty="0" smtClean="0"/>
              <a:t> </a:t>
            </a:r>
            <a:r>
              <a:rPr lang="en-US" dirty="0"/>
              <a:t>– loops, lists. </a:t>
            </a:r>
            <a:endParaRPr lang="sk-SK" dirty="0"/>
          </a:p>
          <a:p>
            <a:pPr lvl="0"/>
            <a:r>
              <a:rPr lang="en-US" dirty="0">
                <a:hlinkClick r:id="rId6"/>
              </a:rPr>
              <a:t>Singing binary tree </a:t>
            </a:r>
            <a:r>
              <a:rPr lang="en-US" dirty="0"/>
              <a:t> – recursion.</a:t>
            </a:r>
            <a:endParaRPr lang="sk-SK" dirty="0"/>
          </a:p>
          <a:p>
            <a:endParaRPr lang="sk-SK" dirty="0"/>
          </a:p>
        </p:txBody>
      </p:sp>
      <p:pic>
        <p:nvPicPr>
          <p:cNvPr id="4" name="Picture 3" descr="colored_rock&amp;roll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60345" y="2439616"/>
            <a:ext cx="2155836" cy="178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5" descr="noty2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80969" y="5754178"/>
            <a:ext cx="4424027" cy="1115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55637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Projects inquiring abilities in perception &amp; making sounds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What is my vocal range?</a:t>
            </a:r>
            <a:endParaRPr lang="en-US" dirty="0"/>
          </a:p>
          <a:p>
            <a:r>
              <a:rPr lang="en-US" dirty="0">
                <a:hlinkClick r:id="rId3"/>
              </a:rPr>
              <a:t>Vocal warm-up</a:t>
            </a:r>
            <a:r>
              <a:rPr lang="en-US" dirty="0"/>
              <a:t> </a:t>
            </a:r>
          </a:p>
          <a:p>
            <a:pPr lvl="0"/>
            <a:r>
              <a:rPr lang="en-US" dirty="0"/>
              <a:t>Sound </a:t>
            </a:r>
            <a:r>
              <a:rPr lang="en-US" dirty="0" err="1"/>
              <a:t>pexeso</a:t>
            </a:r>
            <a:endParaRPr lang="sk-SK" dirty="0"/>
          </a:p>
          <a:p>
            <a:pPr lvl="0"/>
            <a:r>
              <a:rPr lang="en-US" dirty="0"/>
              <a:t>Sound quizzes </a:t>
            </a:r>
          </a:p>
          <a:p>
            <a:pPr lvl="0"/>
            <a:r>
              <a:rPr lang="en-US" dirty="0"/>
              <a:t>Rhythmic clapping game </a:t>
            </a:r>
            <a:endParaRPr lang="sk-SK" dirty="0"/>
          </a:p>
          <a:p>
            <a:endParaRPr lang="sk-SK" dirty="0"/>
          </a:p>
        </p:txBody>
      </p:sp>
      <p:pic>
        <p:nvPicPr>
          <p:cNvPr id="4" name="Picture 2" descr="vocal_range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45394" y="1909438"/>
            <a:ext cx="3060014" cy="2544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9677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Musical &amp; programming creative projects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hlinkClick r:id="rId2"/>
              </a:rPr>
              <a:t>5-voices song</a:t>
            </a:r>
            <a:r>
              <a:rPr lang="en-US" dirty="0"/>
              <a:t> – song with 5 harmonized voices which can be selected for playing. </a:t>
            </a:r>
            <a:endParaRPr lang="sk-SK" dirty="0"/>
          </a:p>
          <a:p>
            <a:pPr lvl="0"/>
            <a:r>
              <a:rPr lang="en-US" dirty="0">
                <a:hlinkClick r:id="rId3"/>
              </a:rPr>
              <a:t>Jingle</a:t>
            </a:r>
            <a:r>
              <a:rPr lang="en-US" dirty="0"/>
              <a:t> – midi-like composition with 1 leading melody and 3 drums.</a:t>
            </a:r>
            <a:endParaRPr lang="sk-SK" dirty="0"/>
          </a:p>
          <a:p>
            <a:pPr lvl="0"/>
            <a:r>
              <a:rPr lang="en-US" dirty="0">
                <a:hlinkClick r:id="rId4"/>
              </a:rPr>
              <a:t>DJ</a:t>
            </a:r>
            <a:r>
              <a:rPr lang="en-US" dirty="0"/>
              <a:t> – song with 4 scratching sound effects. </a:t>
            </a:r>
            <a:endParaRPr lang="sk-SK" dirty="0"/>
          </a:p>
          <a:p>
            <a:endParaRPr lang="sk-SK" dirty="0"/>
          </a:p>
        </p:txBody>
      </p:sp>
      <p:pic>
        <p:nvPicPr>
          <p:cNvPr id="4" name="Picture 2" descr="5-voices_song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64361" y="4216262"/>
            <a:ext cx="2520000" cy="209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872" y="4092734"/>
            <a:ext cx="3744416" cy="26682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5271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Conclusions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Our methodology – not only pure programming, development of musical and programming creativity, connections with physics, music</a:t>
            </a:r>
          </a:p>
          <a:p>
            <a:r>
              <a:rPr lang="en-US" dirty="0" err="1"/>
              <a:t>Constructionistic</a:t>
            </a:r>
            <a:r>
              <a:rPr lang="en-US" dirty="0"/>
              <a:t> approach – useful artifacts creation</a:t>
            </a:r>
          </a:p>
          <a:p>
            <a:r>
              <a:rPr lang="en-US" dirty="0"/>
              <a:t>Online community - learning and living collaboratively</a:t>
            </a:r>
          </a:p>
          <a:p>
            <a:r>
              <a:rPr lang="en-US" dirty="0"/>
              <a:t>Designing of methodology in design cycles – studying, programming, preparing teaching aids, teaching, discussing and publishing results</a:t>
            </a:r>
            <a:endParaRPr lang="sk-SK" dirty="0"/>
          </a:p>
          <a:p>
            <a:pPr marL="0" indent="0">
              <a:buNone/>
            </a:pP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val="3472369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b="1" dirty="0" err="1" smtClean="0"/>
              <a:t>Contact</a:t>
            </a:r>
            <a:endParaRPr lang="sk-SK" b="1" dirty="0"/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dirty="0"/>
              <a:t>d</a:t>
            </a:r>
            <a:r>
              <a:rPr lang="sk-SK" dirty="0" smtClean="0"/>
              <a:t>oc. RNDr</a:t>
            </a:r>
            <a:r>
              <a:rPr lang="sk-SK" dirty="0"/>
              <a:t>. </a:t>
            </a:r>
            <a:r>
              <a:rPr lang="en-US" dirty="0"/>
              <a:t>Ľubomír ŠNAJDER, PhD. </a:t>
            </a:r>
            <a:endParaRPr lang="sk-SK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>
                <a:hlinkClick r:id="rId2"/>
              </a:rPr>
              <a:t>lubomir.snajder@upjs.sk</a:t>
            </a:r>
            <a:r>
              <a:rPr lang="en-US" dirty="0"/>
              <a:t> </a:t>
            </a:r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P</a:t>
            </a:r>
            <a:r>
              <a:rPr lang="sk-SK" dirty="0"/>
              <a:t>. </a:t>
            </a:r>
            <a:r>
              <a:rPr lang="en-US" dirty="0"/>
              <a:t>J</a:t>
            </a:r>
            <a:r>
              <a:rPr lang="sk-SK" dirty="0"/>
              <a:t>. </a:t>
            </a:r>
            <a:r>
              <a:rPr lang="en-US" dirty="0" err="1"/>
              <a:t>Šafárik</a:t>
            </a:r>
            <a:r>
              <a:rPr lang="en-US" dirty="0"/>
              <a:t> University in </a:t>
            </a:r>
            <a:r>
              <a:rPr lang="en-US" dirty="0" err="1"/>
              <a:t>Košice</a:t>
            </a:r>
            <a:endParaRPr lang="sk-SK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/>
              <a:t>Faculty of Science</a:t>
            </a:r>
            <a:endParaRPr lang="sk-SK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dirty="0"/>
              <a:t>Institute of Computer Science</a:t>
            </a:r>
            <a:endParaRPr lang="sk-SK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dirty="0"/>
              <a:t>Jesenná 5</a:t>
            </a:r>
            <a:r>
              <a:rPr lang="en-US" dirty="0"/>
              <a:t>, 041 54 </a:t>
            </a:r>
            <a:r>
              <a:rPr lang="en-US" dirty="0" err="1"/>
              <a:t>Košice</a:t>
            </a:r>
            <a:endParaRPr lang="sk-SK" dirty="0"/>
          </a:p>
          <a:p>
            <a:pPr marL="0" indent="0">
              <a:lnSpc>
                <a:spcPct val="110000"/>
              </a:lnSpc>
              <a:spcBef>
                <a:spcPts val="600"/>
              </a:spcBef>
              <a:buNone/>
            </a:pPr>
            <a:r>
              <a:rPr lang="sk-SK" dirty="0"/>
              <a:t>SLOVAKIA</a:t>
            </a:r>
          </a:p>
          <a:p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8522" y="2802193"/>
            <a:ext cx="3214738" cy="321473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46678" y="365126"/>
            <a:ext cx="1976582" cy="1976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44516"/>
      </p:ext>
    </p:extLst>
  </p:cSld>
  <p:clrMapOvr>
    <a:masterClrMapping/>
  </p:clrMapOvr>
</p:sld>
</file>

<file path=ppt/theme/theme1.xml><?xml version="1.0" encoding="utf-8"?>
<a:theme xmlns:a="http://schemas.openxmlformats.org/drawingml/2006/main" name="Motív balíka Office">
  <a:themeElements>
    <a:clrScheme name="Motív balíka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ív balíka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ív balíka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ív balík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2256</TotalTime>
  <Words>541</Words>
  <Application>Microsoft Office PowerPoint</Application>
  <PresentationFormat>Prezentácia na obrazovke (4:3)</PresentationFormat>
  <Paragraphs>78</Paragraphs>
  <Slides>14</Slides>
  <Notes>1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14</vt:i4>
      </vt:variant>
    </vt:vector>
  </HeadingPairs>
  <TitlesOfParts>
    <vt:vector size="18" baseType="lpstr">
      <vt:lpstr>Arial</vt:lpstr>
      <vt:lpstr>Calibri</vt:lpstr>
      <vt:lpstr>Calibri Light</vt:lpstr>
      <vt:lpstr>Motív balíka Office</vt:lpstr>
      <vt:lpstr>Prezentácia programu PowerPoint</vt:lpstr>
      <vt:lpstr>Content</vt:lpstr>
      <vt:lpstr>About Scratch</vt:lpstr>
      <vt:lpstr>Learning objectives (1)</vt:lpstr>
      <vt:lpstr>Learning objectives (2)</vt:lpstr>
      <vt:lpstr>Conditions for Learning (1)</vt:lpstr>
      <vt:lpstr>Conditions for Learning (2)</vt:lpstr>
      <vt:lpstr>Sound and music projects</vt:lpstr>
      <vt:lpstr>Motivational projects</vt:lpstr>
      <vt:lpstr>Projects bridging programming &amp; musical concepts</vt:lpstr>
      <vt:lpstr>Projects inquiring abilities in perception &amp; making sounds</vt:lpstr>
      <vt:lpstr>Musical &amp; programming creative projects</vt:lpstr>
      <vt:lpstr>Conclusions</vt:lpstr>
      <vt:lpstr>Contact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Koncepcia výučby predmetu Programovanie mobilných aplikácií</dc:title>
  <dc:creator>lubomir.snajder@upjs.sk</dc:creator>
  <cp:keywords>programming;mobile applications;MIT App Inventor 2</cp:keywords>
  <cp:lastModifiedBy>doc. RNDr. Ľubomír Šnajder PhD.</cp:lastModifiedBy>
  <cp:revision>148</cp:revision>
  <cp:lastPrinted>2019-04-03T04:45:56Z</cp:lastPrinted>
  <dcterms:created xsi:type="dcterms:W3CDTF">2017-10-23T08:52:40Z</dcterms:created>
  <dcterms:modified xsi:type="dcterms:W3CDTF">2019-05-19T20:36:44Z</dcterms:modified>
</cp:coreProperties>
</file>