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9" r:id="rId3"/>
    <p:sldId id="287" r:id="rId4"/>
    <p:sldId id="310" r:id="rId5"/>
    <p:sldId id="311" r:id="rId6"/>
    <p:sldId id="297" r:id="rId7"/>
    <p:sldId id="288" r:id="rId8"/>
    <p:sldId id="285" r:id="rId9"/>
    <p:sldId id="280" r:id="rId10"/>
    <p:sldId id="307" r:id="rId11"/>
    <p:sldId id="308" r:id="rId12"/>
    <p:sldId id="286" r:id="rId13"/>
    <p:sldId id="306" r:id="rId14"/>
    <p:sldId id="281" r:id="rId15"/>
    <p:sldId id="282" r:id="rId16"/>
    <p:sldId id="313" r:id="rId17"/>
    <p:sldId id="314" r:id="rId18"/>
    <p:sldId id="315" r:id="rId19"/>
    <p:sldId id="316" r:id="rId20"/>
    <p:sldId id="317" r:id="rId21"/>
    <p:sldId id="289" r:id="rId22"/>
    <p:sldId id="318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110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1CD8C-0A8D-4FAF-8F9F-8303401A6F01}" type="datetimeFigureOut">
              <a:rPr lang="sk-SK" smtClean="0"/>
              <a:t>19.05.2019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41A04-8257-49DF-8D00-9366CFEFA1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2316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B107-F3C8-407A-AF31-F05BCD8D3638}" type="datetimeFigureOut">
              <a:rPr lang="sk-SK" smtClean="0"/>
              <a:pPr/>
              <a:t>19.05.2019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214A7-7E8F-4F11-B275-5CA3A0F5586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8427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036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19.05.2019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694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19.05.2019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273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19.05.2019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888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19.05.2019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19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19.05.2019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554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19.05.2019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493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19.05.2019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246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19.05.2019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69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19.05.2019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875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19.05.2019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230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19.05.2019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692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84611"/>
            <a:ext cx="2305878" cy="47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3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www.upjs.sk/en/?prefferedLang=EN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mailto:lubomir.snajder@upjs.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hyperlink" Target="http://itakademia.sk/model-specialnej-triedy-so-zameranim-na-informatik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220717" y="3511232"/>
            <a:ext cx="8797159" cy="239990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/>
              <a:t>Programming Android mobile devices in MIT App Inventor </a:t>
            </a:r>
            <a:endParaRPr lang="sk-SK" sz="4400" b="1" dirty="0" smtClean="0"/>
          </a:p>
          <a:p>
            <a:pPr algn="r"/>
            <a:endParaRPr lang="sk-SK" sz="4400" b="1" dirty="0">
              <a:solidFill>
                <a:srgbClr val="0070C0"/>
              </a:solidFill>
            </a:endParaRPr>
          </a:p>
          <a:p>
            <a:r>
              <a:rPr lang="sk-SK" sz="2800" dirty="0" smtClean="0">
                <a:solidFill>
                  <a:srgbClr val="0070C0"/>
                </a:solidFill>
              </a:rPr>
              <a:t>Ľubomír Šnajder</a:t>
            </a:r>
          </a:p>
          <a:p>
            <a:r>
              <a:rPr lang="sk-SK" sz="2000" b="1" dirty="0" smtClean="0">
                <a:hlinkClick r:id="rId3"/>
              </a:rPr>
              <a:t>Pavol Jozef Šafárik in Košice, Slovakia</a:t>
            </a:r>
            <a:endParaRPr lang="sk-SK" sz="2000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684" y="4067461"/>
            <a:ext cx="1341977" cy="514425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3615559" y="6311442"/>
            <a:ext cx="5528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May, 20</a:t>
            </a:r>
            <a:r>
              <a:rPr lang="sk-SK" baseline="30000" dirty="0" smtClean="0"/>
              <a:t>th</a:t>
            </a:r>
            <a:r>
              <a:rPr lang="sk-SK" dirty="0" smtClean="0"/>
              <a:t> </a:t>
            </a:r>
            <a:r>
              <a:rPr lang="sk-SK" dirty="0"/>
              <a:t>-</a:t>
            </a:r>
            <a:r>
              <a:rPr lang="sk-SK" dirty="0" smtClean="0"/>
              <a:t>24</a:t>
            </a:r>
            <a:r>
              <a:rPr lang="sk-SK" baseline="30000" dirty="0" smtClean="0"/>
              <a:t>th</a:t>
            </a:r>
            <a:r>
              <a:rPr lang="sk-SK" dirty="0" smtClean="0"/>
              <a:t> </a:t>
            </a:r>
            <a:r>
              <a:rPr lang="sk-SK" dirty="0"/>
              <a:t>2019, </a:t>
            </a:r>
            <a:r>
              <a:rPr lang="sk-SK" dirty="0" err="1"/>
              <a:t>University</a:t>
            </a:r>
            <a:r>
              <a:rPr lang="sk-SK" dirty="0"/>
              <a:t> of </a:t>
            </a:r>
            <a:r>
              <a:rPr lang="sk-SK" dirty="0" err="1"/>
              <a:t>Debrecen</a:t>
            </a:r>
            <a:r>
              <a:rPr lang="sk-SK" dirty="0"/>
              <a:t>, </a:t>
            </a:r>
            <a:r>
              <a:rPr lang="sk-SK" dirty="0" err="1"/>
              <a:t>Hungary</a:t>
            </a:r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23" y="565281"/>
            <a:ext cx="3240000" cy="21600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296" y="1600106"/>
            <a:ext cx="1512000" cy="112517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447" y="578208"/>
            <a:ext cx="3310343" cy="2160000"/>
          </a:xfrm>
          <a:prstGeom prst="rect">
            <a:avLst/>
          </a:prstGeom>
        </p:spPr>
      </p:pic>
      <p:pic>
        <p:nvPicPr>
          <p:cNvPr id="28" name="Obrázok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369" y="561654"/>
            <a:ext cx="1512000" cy="102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05" y="432702"/>
            <a:ext cx="8537612" cy="701674"/>
          </a:xfrm>
        </p:spPr>
        <p:txBody>
          <a:bodyPr/>
          <a:lstStyle/>
          <a:p>
            <a:r>
              <a:rPr lang="sk-SK" b="1" dirty="0" err="1"/>
              <a:t>Structure</a:t>
            </a:r>
            <a:r>
              <a:rPr lang="sk-SK" b="1" dirty="0"/>
              <a:t> of </a:t>
            </a:r>
            <a:r>
              <a:rPr lang="sk-SK" b="1" dirty="0" err="1"/>
              <a:t>particular</a:t>
            </a:r>
            <a:r>
              <a:rPr lang="sk-SK" b="1" dirty="0"/>
              <a:t> </a:t>
            </a:r>
            <a:r>
              <a:rPr lang="sk-SK" b="1" dirty="0" err="1"/>
              <a:t>etudes</a:t>
            </a:r>
            <a:endParaRPr lang="sk-SK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41" y="1328476"/>
            <a:ext cx="8713555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Learning elements (components, events, methods, properties, language concepts)</a:t>
            </a:r>
          </a:p>
          <a:p>
            <a:pPr>
              <a:lnSpc>
                <a:spcPct val="100000"/>
              </a:lnSpc>
            </a:pPr>
            <a:r>
              <a:rPr lang="en-US" dirty="0"/>
              <a:t>List of working files</a:t>
            </a:r>
          </a:p>
          <a:p>
            <a:pPr>
              <a:lnSpc>
                <a:spcPct val="100000"/>
              </a:lnSpc>
            </a:pPr>
            <a:r>
              <a:rPr lang="en-US" dirty="0"/>
              <a:t>Commentary on instruction progress</a:t>
            </a:r>
          </a:p>
          <a:p>
            <a:pPr>
              <a:lnSpc>
                <a:spcPct val="100000"/>
              </a:lnSpc>
            </a:pPr>
            <a:r>
              <a:rPr lang="en-US" dirty="0"/>
              <a:t>Worksheet with several tasks</a:t>
            </a:r>
          </a:p>
          <a:p>
            <a:pPr>
              <a:lnSpc>
                <a:spcPct val="100000"/>
              </a:lnSpc>
            </a:pPr>
            <a:r>
              <a:rPr lang="en-US" dirty="0"/>
              <a:t>Worksheet with tasks' solution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Self-assessment </a:t>
            </a:r>
            <a:r>
              <a:rPr lang="sk-SK" dirty="0" smtClean="0"/>
              <a:t>c</a:t>
            </a:r>
            <a:r>
              <a:rPr lang="en-US" dirty="0" err="1" smtClean="0"/>
              <a:t>ard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044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5" y="432702"/>
            <a:ext cx="8941872" cy="701674"/>
          </a:xfrm>
        </p:spPr>
        <p:txBody>
          <a:bodyPr/>
          <a:lstStyle/>
          <a:p>
            <a:pPr algn="ctr"/>
            <a:r>
              <a:rPr lang="sk-SK" b="1" dirty="0" err="1" smtClean="0"/>
              <a:t>Components</a:t>
            </a:r>
            <a:r>
              <a:rPr lang="sk-SK" b="1" dirty="0" smtClean="0"/>
              <a:t> and </a:t>
            </a:r>
            <a:r>
              <a:rPr lang="en-US" b="1" dirty="0" smtClean="0"/>
              <a:t>l</a:t>
            </a:r>
            <a:r>
              <a:rPr lang="sk-SK" b="1" dirty="0" err="1" smtClean="0"/>
              <a:t>anguage</a:t>
            </a:r>
            <a:r>
              <a:rPr lang="sk-SK" b="1" dirty="0" smtClean="0"/>
              <a:t> </a:t>
            </a:r>
            <a:r>
              <a:rPr lang="sk-SK" b="1" dirty="0" err="1" smtClean="0"/>
              <a:t>concepts</a:t>
            </a:r>
            <a:endParaRPr lang="sk-SK" sz="4000" b="1" dirty="0"/>
          </a:p>
        </p:txBody>
      </p:sp>
      <p:graphicFrame>
        <p:nvGraphicFramePr>
          <p:cNvPr id="7" name="Zástupný objekt pre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916875"/>
              </p:ext>
            </p:extLst>
          </p:nvPr>
        </p:nvGraphicFramePr>
        <p:xfrm>
          <a:off x="1230341" y="1289919"/>
          <a:ext cx="6551672" cy="4755820"/>
        </p:xfrm>
        <a:graphic>
          <a:graphicData uri="http://schemas.openxmlformats.org/drawingml/2006/table">
            <a:tbl>
              <a:tblPr firstRow="1" lastRow="1" lastCol="1" bandRow="1" bandCol="1"/>
              <a:tblGrid>
                <a:gridCol w="3382167">
                  <a:extLst>
                    <a:ext uri="{9D8B030D-6E8A-4147-A177-3AD203B41FA5}">
                      <a16:colId xmlns:a16="http://schemas.microsoft.com/office/drawing/2014/main" val="3199819158"/>
                    </a:ext>
                  </a:extLst>
                </a:gridCol>
                <a:gridCol w="3169505">
                  <a:extLst>
                    <a:ext uri="{9D8B030D-6E8A-4147-A177-3AD203B41FA5}">
                      <a16:colId xmlns:a16="http://schemas.microsoft.com/office/drawing/2014/main" val="537212547"/>
                    </a:ext>
                  </a:extLst>
                </a:gridCol>
              </a:tblGrid>
              <a:tr h="250808">
                <a:tc>
                  <a:txBody>
                    <a:bodyPr/>
                    <a:lstStyle/>
                    <a:p>
                      <a:pPr indent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User</a:t>
                      </a:r>
                      <a:r>
                        <a:rPr lang="sk-SK" sz="16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Interface</a:t>
                      </a:r>
                      <a:r>
                        <a:rPr lang="sk-SK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sk-SK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Language</a:t>
                      </a:r>
                      <a:r>
                        <a:rPr lang="sk-SK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600" b="1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concepts</a:t>
                      </a:r>
                      <a:r>
                        <a:rPr lang="sk-SK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sk-SK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31312"/>
                  </a:ext>
                </a:extLst>
              </a:tr>
              <a:tr h="160722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Screen, Canvas, Ball, Image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Screens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Button,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TextBox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Label,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CheckBox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Horizontal/Vertical/Table Arrangements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ListView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ListPicker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Slider, Spinner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Notifier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Loops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Branches</a:t>
                      </a:r>
                      <a:r>
                        <a:rPr lang="sk-SK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sk-SK" sz="1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conditions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Mathematical</a:t>
                      </a:r>
                      <a:r>
                        <a:rPr lang="sk-SK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operations</a:t>
                      </a:r>
                      <a:r>
                        <a:rPr lang="sk-SK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sk-SK" sz="1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functions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Global</a:t>
                      </a:r>
                      <a:r>
                        <a:rPr lang="sk-SK" sz="14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4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r>
                        <a:rPr lang="sk-SK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sk-SK" sz="1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numbers</a:t>
                      </a:r>
                      <a:r>
                        <a:rPr lang="sk-SK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sk-SK" sz="14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4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colors</a:t>
                      </a:r>
                      <a:r>
                        <a:rPr lang="sk-SK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Lists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Procedures</a:t>
                      </a:r>
                      <a:r>
                        <a:rPr lang="sk-SK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sk-SK" sz="1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functions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</a:t>
                      </a:r>
                      <a:r>
                        <a:rPr lang="sk-SK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sk-SK" sz="1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944237"/>
                  </a:ext>
                </a:extLst>
              </a:tr>
              <a:tr h="252416">
                <a:tc>
                  <a:txBody>
                    <a:bodyPr/>
                    <a:lstStyle/>
                    <a:p>
                      <a:pPr indent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Sensors</a:t>
                      </a:r>
                      <a:r>
                        <a:rPr lang="sk-SK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sk-SK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Communication</a:t>
                      </a:r>
                      <a:r>
                        <a:rPr lang="sk-SK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sk-SK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774389"/>
                  </a:ext>
                </a:extLst>
              </a:tr>
              <a:tr h="186421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Clock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AccelerometerSensor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LocationSensor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Map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OrientationSensor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BarcodeScanner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ProximitySensor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Pedometer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ActivityStarter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Texting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PhoneCall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890963"/>
                  </a:ext>
                </a:extLst>
              </a:tr>
              <a:tr h="250808">
                <a:tc>
                  <a:txBody>
                    <a:bodyPr/>
                    <a:lstStyle/>
                    <a:p>
                      <a:pPr indent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Memory</a:t>
                      </a:r>
                      <a:r>
                        <a:rPr lang="sk-SK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sk-SK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Multimedia</a:t>
                      </a:r>
                      <a:r>
                        <a:rPr lang="sk-SK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sk-SK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893851"/>
                  </a:ext>
                </a:extLst>
              </a:tr>
              <a:tr h="5016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TinyDB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FireBase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Sound</a:t>
                      </a:r>
                      <a:r>
                        <a:rPr lang="sk-SK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TextToSpeech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SpeechRecognizer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263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7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" y="160596"/>
            <a:ext cx="7686675" cy="6089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8" y="432702"/>
            <a:ext cx="8437704" cy="701674"/>
          </a:xfrm>
        </p:spPr>
        <p:txBody>
          <a:bodyPr/>
          <a:lstStyle/>
          <a:p>
            <a:r>
              <a:rPr lang="en-US" b="1" dirty="0" smtClean="0"/>
              <a:t>Support for teachers</a:t>
            </a:r>
            <a:endParaRPr lang="sk-SK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42" y="1328475"/>
            <a:ext cx="8790558" cy="4775991"/>
          </a:xfrm>
        </p:spPr>
        <p:txBody>
          <a:bodyPr/>
          <a:lstStyle/>
          <a:p>
            <a:r>
              <a:rPr lang="en-US" dirty="0" smtClean="0"/>
              <a:t>Teaching materials and </a:t>
            </a:r>
            <a:r>
              <a:rPr lang="sk-SK" dirty="0" smtClean="0"/>
              <a:t>aids </a:t>
            </a:r>
            <a:r>
              <a:rPr lang="en-US" dirty="0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pupils</a:t>
            </a:r>
            <a:endParaRPr lang="sk-SK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eaching materials</a:t>
            </a:r>
            <a:r>
              <a:rPr lang="sk-SK" dirty="0" smtClean="0"/>
              <a:t>, </a:t>
            </a:r>
            <a:r>
              <a:rPr lang="en-US" dirty="0" smtClean="0"/>
              <a:t>worksheet </a:t>
            </a:r>
            <a:r>
              <a:rPr lang="en-US" dirty="0"/>
              <a:t>with tasks' </a:t>
            </a:r>
            <a:r>
              <a:rPr lang="en-US" dirty="0" smtClean="0"/>
              <a:t>solutions, source codes of applications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worksheet </a:t>
            </a:r>
            <a:r>
              <a:rPr lang="en-US" dirty="0"/>
              <a:t>with several </a:t>
            </a:r>
            <a:r>
              <a:rPr lang="en-US" dirty="0" smtClean="0"/>
              <a:t>tasks, self-assessment card, working files, reference materials</a:t>
            </a:r>
            <a:endParaRPr lang="sk-SK" dirty="0" smtClean="0"/>
          </a:p>
          <a:p>
            <a:r>
              <a:rPr lang="en-US" dirty="0" smtClean="0"/>
              <a:t>Course for teachers (50 hours)</a:t>
            </a:r>
            <a:endParaRPr lang="sk-SK" dirty="0" smtClean="0"/>
          </a:p>
          <a:p>
            <a:r>
              <a:rPr lang="sk-SK" dirty="0" err="1" smtClean="0"/>
              <a:t>Communication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teachers</a:t>
            </a:r>
            <a:r>
              <a:rPr lang="en-US" dirty="0"/>
              <a:t> </a:t>
            </a:r>
            <a:r>
              <a:rPr lang="en-US" dirty="0" smtClean="0"/>
              <a:t>(LMS Moodle)</a:t>
            </a:r>
            <a:endParaRPr lang="sk-SK" dirty="0" smtClean="0"/>
          </a:p>
          <a:p>
            <a:pPr lvl="1"/>
            <a:r>
              <a:rPr lang="sk-SK" dirty="0" err="1"/>
              <a:t>q</a:t>
            </a:r>
            <a:r>
              <a:rPr lang="sk-SK" dirty="0" err="1" smtClean="0"/>
              <a:t>uestionnaire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teachers</a:t>
            </a:r>
            <a:r>
              <a:rPr lang="sk-SK" dirty="0" smtClean="0"/>
              <a:t> (feedback </a:t>
            </a:r>
            <a:r>
              <a:rPr lang="sk-SK" dirty="0" err="1" smtClean="0"/>
              <a:t>after</a:t>
            </a:r>
            <a:r>
              <a:rPr lang="sk-SK" dirty="0" smtClean="0"/>
              <a:t> </a:t>
            </a:r>
            <a:r>
              <a:rPr lang="sk-SK" dirty="0" err="1" smtClean="0"/>
              <a:t>lessons</a:t>
            </a:r>
            <a:r>
              <a:rPr lang="sk-SK" dirty="0" smtClean="0"/>
              <a:t>) </a:t>
            </a:r>
          </a:p>
          <a:p>
            <a:pPr lvl="1"/>
            <a:r>
              <a:rPr lang="en-US" dirty="0" err="1"/>
              <a:t>p</a:t>
            </a:r>
            <a:r>
              <a:rPr lang="sk-SK" dirty="0" err="1" smtClean="0"/>
              <a:t>upils</a:t>
            </a:r>
            <a:r>
              <a:rPr lang="en-US" dirty="0" smtClean="0"/>
              <a:t>’ applications</a:t>
            </a:r>
            <a:endParaRPr lang="sk-SK" dirty="0" smtClean="0"/>
          </a:p>
          <a:p>
            <a:pPr lvl="1"/>
            <a:r>
              <a:rPr lang="en-US" dirty="0" err="1"/>
              <a:t>d</a:t>
            </a:r>
            <a:r>
              <a:rPr lang="sk-SK" dirty="0" err="1" smtClean="0"/>
              <a:t>iscussion</a:t>
            </a:r>
            <a:r>
              <a:rPr lang="sk-SK" dirty="0" smtClean="0"/>
              <a:t> </a:t>
            </a:r>
            <a:r>
              <a:rPr lang="sk-SK" dirty="0" err="1" smtClean="0"/>
              <a:t>forums</a:t>
            </a:r>
            <a:endParaRPr lang="sk-SK" dirty="0" smtClean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01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333297"/>
            <a:ext cx="8747980" cy="701674"/>
          </a:xfrm>
        </p:spPr>
        <p:txBody>
          <a:bodyPr/>
          <a:lstStyle/>
          <a:p>
            <a:r>
              <a:rPr lang="sk-SK" sz="4000" b="1" dirty="0" err="1" smtClean="0"/>
              <a:t>Verifying</a:t>
            </a:r>
            <a:r>
              <a:rPr lang="sk-SK" sz="4000" b="1" dirty="0" smtClean="0"/>
              <a:t> and </a:t>
            </a:r>
            <a:r>
              <a:rPr lang="sk-SK" sz="4000" b="1" dirty="0" err="1" smtClean="0"/>
              <a:t>reviewing</a:t>
            </a:r>
            <a:r>
              <a:rPr lang="sk-SK" sz="4000" b="1" dirty="0" smtClean="0"/>
              <a:t> of </a:t>
            </a:r>
            <a:r>
              <a:rPr lang="sk-SK" sz="4000" b="1" dirty="0" err="1" smtClean="0"/>
              <a:t>the</a:t>
            </a:r>
            <a:r>
              <a:rPr lang="sk-SK" sz="4000" b="1" dirty="0" smtClean="0"/>
              <a:t> </a:t>
            </a:r>
            <a:r>
              <a:rPr lang="sk-SK" sz="4000" b="1" dirty="0" err="1" smtClean="0"/>
              <a:t>subject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42" y="1328476"/>
            <a:ext cx="8684232" cy="4351338"/>
          </a:xfrm>
        </p:spPr>
        <p:txBody>
          <a:bodyPr/>
          <a:lstStyle/>
          <a:p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9" y="926796"/>
            <a:ext cx="9000000" cy="593120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212783" y="1628470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LMS </a:t>
            </a:r>
            <a:r>
              <a:rPr lang="sk-SK" sz="2400" b="1" dirty="0" err="1" smtClean="0">
                <a:solidFill>
                  <a:srgbClr val="FF0000"/>
                </a:solidFill>
              </a:rPr>
              <a:t>Moodle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206691" y="1690025"/>
            <a:ext cx="1800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>
                <a:solidFill>
                  <a:srgbClr val="FF0000"/>
                </a:solidFill>
              </a:rPr>
              <a:t>d</a:t>
            </a:r>
            <a:r>
              <a:rPr lang="sk-SK" b="1" dirty="0" err="1" smtClean="0">
                <a:solidFill>
                  <a:srgbClr val="FF0000"/>
                </a:solidFill>
              </a:rPr>
              <a:t>iscussion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forum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644078" y="6136188"/>
            <a:ext cx="147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 smtClean="0">
                <a:solidFill>
                  <a:srgbClr val="FF0000"/>
                </a:solidFill>
              </a:rPr>
              <a:t>questionaires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880241" y="6404761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>
                <a:solidFill>
                  <a:srgbClr val="FF0000"/>
                </a:solidFill>
              </a:rPr>
              <a:t>pupils</a:t>
            </a:r>
            <a:r>
              <a:rPr lang="sk-SK" b="1" dirty="0">
                <a:solidFill>
                  <a:srgbClr val="FF0000"/>
                </a:solidFill>
              </a:rPr>
              <a:t>' </a:t>
            </a:r>
            <a:r>
              <a:rPr lang="sk-SK" b="1" dirty="0" err="1">
                <a:solidFill>
                  <a:srgbClr val="FF0000"/>
                </a:solidFill>
              </a:rPr>
              <a:t>outputs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909894" y="4681002"/>
            <a:ext cx="1852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>
                <a:solidFill>
                  <a:srgbClr val="FF0000"/>
                </a:solidFill>
              </a:rPr>
              <a:t>t</a:t>
            </a:r>
            <a:r>
              <a:rPr lang="sk-SK" b="1" dirty="0" err="1" smtClean="0">
                <a:solidFill>
                  <a:srgbClr val="FF0000"/>
                </a:solidFill>
              </a:rPr>
              <a:t>eaching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material</a:t>
            </a:r>
            <a:endParaRPr lang="sk-SK" b="1" dirty="0" smtClean="0">
              <a:solidFill>
                <a:srgbClr val="FF0000"/>
              </a:solidFill>
            </a:endParaRPr>
          </a:p>
          <a:p>
            <a:r>
              <a:rPr lang="sk-SK" b="1" dirty="0" err="1" smtClean="0">
                <a:solidFill>
                  <a:srgbClr val="FF0000"/>
                </a:solidFill>
              </a:rPr>
              <a:t>worksheets</a:t>
            </a:r>
            <a:endParaRPr lang="sk-SK" b="1" dirty="0" smtClean="0">
              <a:solidFill>
                <a:srgbClr val="FF0000"/>
              </a:solidFill>
            </a:endParaRPr>
          </a:p>
          <a:p>
            <a:r>
              <a:rPr lang="sk-SK" b="1" dirty="0" err="1">
                <a:solidFill>
                  <a:srgbClr val="FF0000"/>
                </a:solidFill>
              </a:rPr>
              <a:t>w</a:t>
            </a:r>
            <a:r>
              <a:rPr lang="sk-SK" b="1" dirty="0" err="1" smtClean="0">
                <a:solidFill>
                  <a:srgbClr val="FF0000"/>
                </a:solidFill>
              </a:rPr>
              <a:t>orking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files</a:t>
            </a:r>
            <a:endParaRPr lang="sk-SK" b="1" dirty="0" smtClean="0">
              <a:solidFill>
                <a:srgbClr val="FF0000"/>
              </a:solidFill>
            </a:endParaRPr>
          </a:p>
          <a:p>
            <a:r>
              <a:rPr lang="sk-SK" b="1" dirty="0" err="1">
                <a:solidFill>
                  <a:srgbClr val="FF0000"/>
                </a:solidFill>
              </a:rPr>
              <a:t>s</a:t>
            </a:r>
            <a:r>
              <a:rPr lang="sk-SK" b="1" dirty="0" err="1" smtClean="0">
                <a:solidFill>
                  <a:srgbClr val="FF0000"/>
                </a:solidFill>
              </a:rPr>
              <a:t>elf-assessment</a:t>
            </a:r>
            <a:endParaRPr lang="sk-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45" y="222927"/>
            <a:ext cx="8074707" cy="739774"/>
          </a:xfrm>
        </p:spPr>
        <p:txBody>
          <a:bodyPr/>
          <a:lstStyle/>
          <a:p>
            <a:r>
              <a:rPr lang="sk-SK" sz="4000" b="1" dirty="0" err="1" smtClean="0"/>
              <a:t>Samples</a:t>
            </a:r>
            <a:r>
              <a:rPr lang="sk-SK" sz="4000" b="1" dirty="0" smtClean="0"/>
              <a:t> of  </a:t>
            </a:r>
            <a:r>
              <a:rPr lang="sk-SK" sz="4000" b="1" dirty="0" err="1" smtClean="0"/>
              <a:t>etudes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42" y="1328476"/>
            <a:ext cx="8559738" cy="4351338"/>
          </a:xfrm>
        </p:spPr>
        <p:txBody>
          <a:bodyPr/>
          <a:lstStyle/>
          <a:p>
            <a:endParaRPr lang="sk-SK" dirty="0"/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677" y="1186357"/>
            <a:ext cx="320000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ok 9" descr="Screenshot_20190121-0138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996" y="2183999"/>
            <a:ext cx="1800000" cy="3229329"/>
          </a:xfrm>
          <a:prstGeom prst="rect">
            <a:avLst/>
          </a:prstGeom>
          <a:noFill/>
          <a:ln w="635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Screenshot_20190121-014524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1716" y="2720531"/>
            <a:ext cx="1800000" cy="324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creenshot_20190121-014937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1494" y="1131599"/>
            <a:ext cx="1800000" cy="324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ok 10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552" y="2581933"/>
            <a:ext cx="1800000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QR </a:t>
            </a:r>
            <a:r>
              <a:rPr lang="sk-SK" b="1" dirty="0" err="1" smtClean="0"/>
              <a:t>code</a:t>
            </a:r>
            <a:r>
              <a:rPr lang="sk-SK" b="1" dirty="0" smtClean="0"/>
              <a:t> </a:t>
            </a:r>
            <a:r>
              <a:rPr lang="sk-SK" b="1" dirty="0" err="1" smtClean="0"/>
              <a:t>reader</a:t>
            </a:r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88145" y="1023522"/>
            <a:ext cx="5093749" cy="2370304"/>
          </a:xfrm>
          <a:prstGeom prst="rect">
            <a:avLst/>
          </a:prstGeom>
        </p:spPr>
      </p:pic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32" y="2951720"/>
            <a:ext cx="4684386" cy="2900652"/>
          </a:xfrm>
        </p:spPr>
      </p:pic>
    </p:spTree>
    <p:extLst>
      <p:ext uri="{BB962C8B-B14F-4D97-AF65-F5344CB8AC3E}">
        <p14:creationId xmlns:p14="http://schemas.microsoft.com/office/powerpoint/2010/main" val="1962955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Physical</a:t>
            </a:r>
            <a:r>
              <a:rPr lang="sk-SK" b="1" dirty="0" smtClean="0"/>
              <a:t> </a:t>
            </a:r>
            <a:r>
              <a:rPr lang="sk-SK" b="1" dirty="0" err="1" smtClean="0"/>
              <a:t>exercise</a:t>
            </a:r>
            <a:r>
              <a:rPr lang="sk-SK" b="1" dirty="0" smtClean="0"/>
              <a:t> </a:t>
            </a:r>
            <a:r>
              <a:rPr lang="sk-SK" b="1" dirty="0" err="1" smtClean="0"/>
              <a:t>assistant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85" y="1997422"/>
            <a:ext cx="4868953" cy="3925488"/>
          </a:xfrm>
          <a:prstGeom prst="rect">
            <a:avLst/>
          </a:prstGeom>
        </p:spPr>
      </p:pic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8" name="Obrázok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767" y="964278"/>
            <a:ext cx="3970430" cy="30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Alarm </a:t>
            </a:r>
            <a:r>
              <a:rPr lang="sk-SK" b="1" dirty="0" err="1"/>
              <a:t>for</a:t>
            </a:r>
            <a:r>
              <a:rPr lang="sk-SK" b="1" dirty="0"/>
              <a:t> </a:t>
            </a:r>
            <a:r>
              <a:rPr lang="sk-SK" b="1" dirty="0" err="1"/>
              <a:t>seniors</a:t>
            </a:r>
            <a:r>
              <a:rPr lang="sk-SK" b="1" dirty="0"/>
              <a:t>' </a:t>
            </a:r>
            <a:r>
              <a:rPr lang="sk-SK" b="1" dirty="0" err="1"/>
              <a:t>falls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676" y="1408959"/>
            <a:ext cx="6107911" cy="5253770"/>
          </a:xfrm>
          <a:prstGeom prst="rect">
            <a:avLst/>
          </a:prstGeom>
        </p:spPr>
      </p:pic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8" name="Obrázok 7" descr="C:\Users\Ľubomír\AppData\Local\Microsoft\Windows\INetCache\Content.Word\dod2019_hlasic_padu_UI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19334"/>
            <a:ext cx="3733076" cy="2009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SMS</a:t>
            </a:r>
            <a:r>
              <a:rPr lang="en-US" b="1" dirty="0" smtClean="0"/>
              <a:t> reader</a:t>
            </a:r>
            <a:endParaRPr lang="sk-SK" dirty="0"/>
          </a:p>
        </p:txBody>
      </p:sp>
      <p:pic>
        <p:nvPicPr>
          <p:cNvPr id="5" name="Obrázok 4"/>
          <p:cNvPicPr/>
          <p:nvPr/>
        </p:nvPicPr>
        <p:blipFill>
          <a:blip r:embed="rId2"/>
          <a:stretch>
            <a:fillRect/>
          </a:stretch>
        </p:blipFill>
        <p:spPr>
          <a:xfrm>
            <a:off x="4321519" y="1740637"/>
            <a:ext cx="4752470" cy="1658060"/>
          </a:xfrm>
          <a:prstGeom prst="rect">
            <a:avLst/>
          </a:prstGeom>
        </p:spPr>
      </p:pic>
      <p:pic>
        <p:nvPicPr>
          <p:cNvPr id="8" name="Zástupný objekt pre obsah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043833"/>
            <a:ext cx="5226036" cy="2413992"/>
          </a:xfrm>
        </p:spPr>
      </p:pic>
    </p:spTree>
    <p:extLst>
      <p:ext uri="{BB962C8B-B14F-4D97-AF65-F5344CB8AC3E}">
        <p14:creationId xmlns:p14="http://schemas.microsoft.com/office/powerpoint/2010/main" val="8550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05" y="125378"/>
            <a:ext cx="5581469" cy="372392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249" y="4325926"/>
            <a:ext cx="3654036" cy="24372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56" y="4299804"/>
            <a:ext cx="3732260" cy="2489444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938" y="3814400"/>
            <a:ext cx="3044161" cy="2027368"/>
          </a:xfrm>
          <a:prstGeom prst="rect">
            <a:avLst/>
          </a:prstGeom>
        </p:spPr>
      </p:pic>
      <p:pic>
        <p:nvPicPr>
          <p:cNvPr id="8" name="Zástupný objekt pre obsah 7"/>
          <p:cNvPicPr>
            <a:picLocks noGrp="1" noChangeAspect="1"/>
          </p:cNvPicPr>
          <p:nvPr>
            <p:ph idx="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994" y="281494"/>
            <a:ext cx="3326291" cy="226713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956" y="2419073"/>
            <a:ext cx="2836331" cy="19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Internet</a:t>
            </a:r>
            <a:r>
              <a:rPr lang="en-US" b="1" dirty="0" smtClean="0"/>
              <a:t> polling</a:t>
            </a:r>
            <a:endParaRPr lang="sk-SK" dirty="0"/>
          </a:p>
        </p:txBody>
      </p:sp>
      <p:pic>
        <p:nvPicPr>
          <p:cNvPr id="5" name="Obrázok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450" y="1023122"/>
            <a:ext cx="4581525" cy="1928598"/>
          </a:xfrm>
          <a:prstGeom prst="rect">
            <a:avLst/>
          </a:prstGeom>
        </p:spPr>
      </p:pic>
      <p:pic>
        <p:nvPicPr>
          <p:cNvPr id="8" name="Zástupný objekt pre obsah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31" y="2125266"/>
            <a:ext cx="6733626" cy="3646884"/>
          </a:xfrm>
        </p:spPr>
      </p:pic>
    </p:spTree>
    <p:extLst>
      <p:ext uri="{BB962C8B-B14F-4D97-AF65-F5344CB8AC3E}">
        <p14:creationId xmlns:p14="http://schemas.microsoft.com/office/powerpoint/2010/main" val="2225308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53442" y="1328476"/>
            <a:ext cx="8559738" cy="4351338"/>
          </a:xfrm>
        </p:spPr>
        <p:txBody>
          <a:bodyPr/>
          <a:lstStyle/>
          <a:p>
            <a:r>
              <a:rPr lang="sk-SK" dirty="0" err="1" smtClean="0"/>
              <a:t>Projects</a:t>
            </a:r>
            <a:r>
              <a:rPr lang="sk-SK" dirty="0" smtClean="0"/>
              <a:t>: NPITA, </a:t>
            </a:r>
            <a:r>
              <a:rPr lang="sk-SK" dirty="0"/>
              <a:t>KEGA </a:t>
            </a:r>
            <a:r>
              <a:rPr lang="sk-SK" dirty="0" smtClean="0"/>
              <a:t>029UKF-4/2018</a:t>
            </a:r>
          </a:p>
          <a:p>
            <a:r>
              <a:rPr lang="sk-SK" dirty="0" err="1" smtClean="0"/>
              <a:t>Secondary</a:t>
            </a:r>
            <a:r>
              <a:rPr lang="sk-SK" dirty="0" smtClean="0"/>
              <a:t> </a:t>
            </a:r>
            <a:r>
              <a:rPr lang="sk-SK" dirty="0" err="1" smtClean="0"/>
              <a:t>school</a:t>
            </a:r>
            <a:r>
              <a:rPr lang="sk-SK" dirty="0" smtClean="0"/>
              <a:t> </a:t>
            </a:r>
            <a:r>
              <a:rPr lang="sk-SK" dirty="0" err="1" smtClean="0"/>
              <a:t>teachers</a:t>
            </a:r>
            <a:r>
              <a:rPr lang="sk-SK" dirty="0" smtClean="0"/>
              <a:t> (</a:t>
            </a:r>
            <a:r>
              <a:rPr lang="sk-SK" dirty="0" err="1" smtClean="0"/>
              <a:t>verifiers</a:t>
            </a:r>
            <a:r>
              <a:rPr lang="sk-SK" dirty="0" smtClean="0"/>
              <a:t>), </a:t>
            </a:r>
            <a:r>
              <a:rPr lang="sk-SK" dirty="0"/>
              <a:t>IT </a:t>
            </a:r>
            <a:r>
              <a:rPr lang="sk-SK" dirty="0" err="1" smtClean="0"/>
              <a:t>consultants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3333" y="238841"/>
            <a:ext cx="8527437" cy="708762"/>
          </a:xfrm>
        </p:spPr>
        <p:txBody>
          <a:bodyPr/>
          <a:lstStyle/>
          <a:p>
            <a:r>
              <a:rPr lang="sk-SK" b="1" dirty="0" err="1" smtClean="0"/>
              <a:t>Acknowledgements</a:t>
            </a:r>
            <a:endParaRPr lang="sk-SK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231" y="4980687"/>
            <a:ext cx="2181815" cy="1080000"/>
          </a:xfrm>
          <a:prstGeom prst="rect">
            <a:avLst/>
          </a:prstGeom>
        </p:spPr>
      </p:pic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4113404" y="4614549"/>
            <a:ext cx="1279623" cy="1368000"/>
            <a:chOff x="6078046" y="3856502"/>
            <a:chExt cx="1715619" cy="1742451"/>
          </a:xfrm>
        </p:grpSpPr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6348" y="3856502"/>
              <a:ext cx="927317" cy="927317"/>
            </a:xfrm>
            <a:prstGeom prst="rect">
              <a:avLst/>
            </a:prstGeom>
          </p:spPr>
        </p:pic>
        <p:pic>
          <p:nvPicPr>
            <p:cNvPr id="9" name="Obrázok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8046" y="4484920"/>
              <a:ext cx="800458" cy="800458"/>
            </a:xfrm>
            <a:prstGeom prst="rect">
              <a:avLst/>
            </a:prstGeom>
          </p:spPr>
        </p:pic>
        <p:pic>
          <p:nvPicPr>
            <p:cNvPr id="10" name="Obrázok 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9078" y="4864366"/>
              <a:ext cx="734587" cy="734587"/>
            </a:xfrm>
            <a:prstGeom prst="rect">
              <a:avLst/>
            </a:prstGeom>
          </p:spPr>
        </p:pic>
      </p:grpSp>
      <p:pic>
        <p:nvPicPr>
          <p:cNvPr id="3" name="Obrázo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8" y="2575218"/>
            <a:ext cx="3892148" cy="180000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565" y="2487703"/>
            <a:ext cx="162173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Contact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d</a:t>
            </a:r>
            <a:r>
              <a:rPr lang="sk-SK" dirty="0" smtClean="0"/>
              <a:t>oc. RNDr</a:t>
            </a:r>
            <a:r>
              <a:rPr lang="sk-SK" dirty="0"/>
              <a:t>. </a:t>
            </a:r>
            <a:r>
              <a:rPr lang="en-US" dirty="0"/>
              <a:t>Ľubomír ŠNAJDER, PhD. </a:t>
            </a:r>
            <a:endParaRPr lang="sk-SK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>
                <a:hlinkClick r:id="rId2"/>
              </a:rPr>
              <a:t>lubomir.snajder@upjs.sk</a:t>
            </a:r>
            <a:r>
              <a:rPr lang="en-US" dirty="0"/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P</a:t>
            </a:r>
            <a:r>
              <a:rPr lang="sk-SK" dirty="0"/>
              <a:t>. </a:t>
            </a:r>
            <a:r>
              <a:rPr lang="en-US" dirty="0"/>
              <a:t>J</a:t>
            </a:r>
            <a:r>
              <a:rPr lang="sk-SK" dirty="0"/>
              <a:t>. </a:t>
            </a:r>
            <a:r>
              <a:rPr lang="en-US" dirty="0" err="1"/>
              <a:t>Šafárik</a:t>
            </a:r>
            <a:r>
              <a:rPr lang="en-US" dirty="0"/>
              <a:t> University in </a:t>
            </a:r>
            <a:r>
              <a:rPr lang="en-US" dirty="0" err="1"/>
              <a:t>Košice</a:t>
            </a:r>
            <a:endParaRPr lang="sk-SK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/>
              <a:t>Faculty of Science</a:t>
            </a:r>
            <a:endParaRPr lang="sk-SK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/>
              <a:t>Institute of Computer Science</a:t>
            </a:r>
            <a:endParaRPr lang="sk-SK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Jesenná 5</a:t>
            </a:r>
            <a:r>
              <a:rPr lang="en-US" dirty="0"/>
              <a:t>, 041 54 </a:t>
            </a:r>
            <a:r>
              <a:rPr lang="en-US" dirty="0" err="1"/>
              <a:t>Košice</a:t>
            </a:r>
            <a:endParaRPr lang="sk-SK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SLOVAKIA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522" y="2802193"/>
            <a:ext cx="3214738" cy="321473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678" y="365126"/>
            <a:ext cx="1976582" cy="197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8762"/>
          </a:xfrm>
        </p:spPr>
        <p:txBody>
          <a:bodyPr/>
          <a:lstStyle/>
          <a:p>
            <a:pPr fontAlgn="base"/>
            <a:r>
              <a:rPr lang="sk-SK" b="1" dirty="0" err="1" smtClean="0"/>
              <a:t>Subject</a:t>
            </a:r>
            <a:r>
              <a:rPr lang="sk-SK" b="1" dirty="0" smtClean="0"/>
              <a:t> </a:t>
            </a:r>
            <a:r>
              <a:rPr lang="sk-SK" b="1" dirty="0" err="1" smtClean="0"/>
              <a:t>Informatics</a:t>
            </a:r>
            <a:r>
              <a:rPr lang="sk-SK" b="1" dirty="0" smtClean="0"/>
              <a:t> in Slovakia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1275291"/>
            <a:ext cx="7886700" cy="4351338"/>
          </a:xfrm>
        </p:spPr>
        <p:txBody>
          <a:bodyPr/>
          <a:lstStyle/>
          <a:p>
            <a:r>
              <a:rPr lang="sk-SK" dirty="0" err="1" smtClean="0"/>
              <a:t>Elementary</a:t>
            </a:r>
            <a:r>
              <a:rPr lang="sk-SK" dirty="0" smtClean="0"/>
              <a:t> </a:t>
            </a:r>
            <a:r>
              <a:rPr lang="sk-SK" dirty="0" err="1" smtClean="0"/>
              <a:t>School</a:t>
            </a:r>
            <a:r>
              <a:rPr lang="sk-SK" dirty="0" smtClean="0"/>
              <a:t> 1 2 </a:t>
            </a:r>
            <a:r>
              <a:rPr lang="sk-SK" b="1" dirty="0" smtClean="0">
                <a:solidFill>
                  <a:srgbClr val="FF0000"/>
                </a:solidFill>
              </a:rPr>
              <a:t>3 4 5 6 7 8 </a:t>
            </a:r>
            <a:r>
              <a:rPr lang="sk-SK" dirty="0" smtClean="0"/>
              <a:t>9</a:t>
            </a:r>
          </a:p>
          <a:p>
            <a:r>
              <a:rPr lang="sk-SK" dirty="0" err="1" smtClean="0"/>
              <a:t>Secondary</a:t>
            </a:r>
            <a:r>
              <a:rPr lang="sk-SK" dirty="0" smtClean="0"/>
              <a:t> </a:t>
            </a:r>
            <a:r>
              <a:rPr lang="sk-SK" dirty="0" err="1" smtClean="0"/>
              <a:t>School</a:t>
            </a:r>
            <a:r>
              <a:rPr lang="sk-SK" dirty="0" smtClean="0"/>
              <a:t>			</a:t>
            </a:r>
            <a:r>
              <a:rPr lang="sk-SK" b="1" dirty="0" smtClean="0">
                <a:solidFill>
                  <a:srgbClr val="FF0000"/>
                </a:solidFill>
              </a:rPr>
              <a:t>10 11 12 </a:t>
            </a:r>
            <a:r>
              <a:rPr lang="sk-SK" dirty="0" smtClean="0"/>
              <a:t>13</a:t>
            </a:r>
          </a:p>
          <a:p>
            <a:endParaRPr lang="sk-SK" dirty="0"/>
          </a:p>
          <a:p>
            <a:r>
              <a:rPr lang="sk-SK" dirty="0" err="1" smtClean="0"/>
              <a:t>Topics</a:t>
            </a:r>
            <a:r>
              <a:rPr lang="sk-SK" dirty="0" smtClean="0"/>
              <a:t>:</a:t>
            </a:r>
          </a:p>
          <a:p>
            <a:pPr lvl="1"/>
            <a:r>
              <a:rPr lang="sk-SK" dirty="0" err="1" smtClean="0"/>
              <a:t>Representations</a:t>
            </a:r>
            <a:r>
              <a:rPr lang="sk-SK" dirty="0" smtClean="0"/>
              <a:t> and </a:t>
            </a:r>
            <a:r>
              <a:rPr lang="sk-SK" dirty="0" err="1" smtClean="0"/>
              <a:t>Tools</a:t>
            </a:r>
            <a:endParaRPr lang="sk-SK" dirty="0" smtClean="0"/>
          </a:p>
          <a:p>
            <a:pPr lvl="1"/>
            <a:r>
              <a:rPr lang="sk-SK" b="1" dirty="0" err="1" smtClean="0"/>
              <a:t>Algorithmical</a:t>
            </a:r>
            <a:r>
              <a:rPr lang="sk-SK" b="1" dirty="0" smtClean="0"/>
              <a:t> </a:t>
            </a:r>
            <a:r>
              <a:rPr lang="sk-SK" b="1" dirty="0" err="1"/>
              <a:t>P</a:t>
            </a:r>
            <a:r>
              <a:rPr lang="sk-SK" b="1" dirty="0" err="1" smtClean="0"/>
              <a:t>roblem</a:t>
            </a:r>
            <a:r>
              <a:rPr lang="sk-SK" b="1" dirty="0" smtClean="0"/>
              <a:t> </a:t>
            </a:r>
            <a:r>
              <a:rPr lang="sk-SK" b="1" dirty="0" err="1" smtClean="0"/>
              <a:t>solving</a:t>
            </a:r>
            <a:endParaRPr lang="sk-SK" b="1" dirty="0" smtClean="0"/>
          </a:p>
          <a:p>
            <a:pPr lvl="1"/>
            <a:r>
              <a:rPr lang="sk-SK" dirty="0" smtClean="0"/>
              <a:t>Hardware and Software</a:t>
            </a:r>
          </a:p>
          <a:p>
            <a:pPr lvl="1"/>
            <a:r>
              <a:rPr lang="sk-SK" dirty="0" err="1" smtClean="0"/>
              <a:t>Communication</a:t>
            </a:r>
            <a:r>
              <a:rPr lang="sk-SK" dirty="0" smtClean="0"/>
              <a:t> and </a:t>
            </a:r>
            <a:r>
              <a:rPr lang="sk-SK" dirty="0" err="1" smtClean="0"/>
              <a:t>Collaboration</a:t>
            </a:r>
            <a:endParaRPr lang="sk-SK" dirty="0" smtClean="0"/>
          </a:p>
          <a:p>
            <a:pPr lvl="1"/>
            <a:r>
              <a:rPr lang="sk-SK" dirty="0" err="1" smtClean="0"/>
              <a:t>Informatics</a:t>
            </a:r>
            <a:r>
              <a:rPr lang="sk-SK" dirty="0" smtClean="0"/>
              <a:t> Society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118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8762"/>
          </a:xfrm>
        </p:spPr>
        <p:txBody>
          <a:bodyPr/>
          <a:lstStyle/>
          <a:p>
            <a:pPr fontAlgn="base"/>
            <a:r>
              <a:rPr lang="sk-SK" b="1" dirty="0" err="1"/>
              <a:t>Programming</a:t>
            </a:r>
            <a:r>
              <a:rPr lang="sk-SK" b="1" dirty="0"/>
              <a:t> </a:t>
            </a:r>
            <a:r>
              <a:rPr lang="sk-SK" b="1" dirty="0" smtClean="0"/>
              <a:t>in </a:t>
            </a:r>
            <a:r>
              <a:rPr lang="sk-SK" b="1" dirty="0" err="1" smtClean="0"/>
              <a:t>schools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49" y="1275291"/>
            <a:ext cx="8219017" cy="4351338"/>
          </a:xfrm>
        </p:spPr>
        <p:txBody>
          <a:bodyPr/>
          <a:lstStyle/>
          <a:p>
            <a:r>
              <a:rPr lang="sk-SK" b="1" dirty="0" err="1" smtClean="0"/>
              <a:t>Paradigms</a:t>
            </a:r>
            <a:r>
              <a:rPr lang="en-US" dirty="0" smtClean="0"/>
              <a:t> (procedural </a:t>
            </a:r>
            <a:r>
              <a:rPr lang="en-US" dirty="0"/>
              <a:t>-&gt; </a:t>
            </a:r>
            <a:r>
              <a:rPr lang="en-US" dirty="0" smtClean="0"/>
              <a:t>event driven, OOP)</a:t>
            </a:r>
            <a:endParaRPr lang="sk-SK" dirty="0" smtClean="0"/>
          </a:p>
          <a:p>
            <a:r>
              <a:rPr lang="sk-SK" b="1" dirty="0" err="1" smtClean="0"/>
              <a:t>Languages</a:t>
            </a:r>
            <a:r>
              <a:rPr lang="en-US" dirty="0" smtClean="0"/>
              <a:t> (Logo, Pascal </a:t>
            </a:r>
            <a:r>
              <a:rPr lang="en-US" dirty="0"/>
              <a:t>-&gt; </a:t>
            </a:r>
            <a:r>
              <a:rPr lang="en-US" dirty="0" smtClean="0"/>
              <a:t>Scratch. Python)</a:t>
            </a:r>
            <a:endParaRPr lang="sk-SK" dirty="0" smtClean="0"/>
          </a:p>
          <a:p>
            <a:r>
              <a:rPr lang="sk-SK" b="1" dirty="0" err="1" smtClean="0"/>
              <a:t>Devices</a:t>
            </a:r>
            <a:r>
              <a:rPr lang="sk-SK" dirty="0" smtClean="0"/>
              <a:t> (PC </a:t>
            </a:r>
            <a:r>
              <a:rPr lang="en-US" dirty="0" smtClean="0"/>
              <a:t>-&gt; robotics, mobile devices, drones, </a:t>
            </a:r>
            <a:r>
              <a:rPr lang="en-US" dirty="0" err="1" smtClean="0"/>
              <a:t>IoT</a:t>
            </a:r>
            <a:r>
              <a:rPr lang="sk-SK" dirty="0" smtClean="0"/>
              <a:t>)</a:t>
            </a:r>
          </a:p>
          <a:p>
            <a:r>
              <a:rPr lang="sk-SK" b="1" dirty="0" err="1" smtClean="0"/>
              <a:t>Aims</a:t>
            </a:r>
            <a:r>
              <a:rPr lang="en-US" dirty="0" smtClean="0"/>
              <a:t> (language constructions -&gt; CT, inquiry skills)</a:t>
            </a:r>
            <a:endParaRPr lang="sk-SK" dirty="0" smtClean="0"/>
          </a:p>
          <a:p>
            <a:r>
              <a:rPr lang="sk-SK" b="1" dirty="0" err="1" smtClean="0"/>
              <a:t>Approaches</a:t>
            </a:r>
            <a:r>
              <a:rPr lang="en-US" dirty="0" smtClean="0"/>
              <a:t> (traditional </a:t>
            </a:r>
            <a:r>
              <a:rPr lang="en-US" dirty="0"/>
              <a:t>-&gt; </a:t>
            </a:r>
            <a:r>
              <a:rPr lang="en-US" dirty="0" smtClean="0"/>
              <a:t>PBL, IBSE)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383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8762"/>
          </a:xfrm>
        </p:spPr>
        <p:txBody>
          <a:bodyPr/>
          <a:lstStyle/>
          <a:p>
            <a:pPr fontAlgn="base"/>
            <a:r>
              <a:rPr lang="sk-SK" b="1" dirty="0" err="1"/>
              <a:t>Programming</a:t>
            </a:r>
            <a:r>
              <a:rPr lang="sk-SK" b="1" dirty="0"/>
              <a:t> of Mobile </a:t>
            </a:r>
            <a:r>
              <a:rPr lang="sk-SK" b="1" dirty="0" err="1"/>
              <a:t>Devices</a:t>
            </a:r>
            <a:r>
              <a:rPr lang="sk-SK" b="1" dirty="0"/>
              <a:t>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49" y="1275291"/>
            <a:ext cx="8127043" cy="4351338"/>
          </a:xfrm>
        </p:spPr>
        <p:txBody>
          <a:bodyPr/>
          <a:lstStyle/>
          <a:p>
            <a:r>
              <a:rPr lang="en-US" dirty="0" smtClean="0"/>
              <a:t>non-formal classes (rings) for K7-K9 (2012-2017)</a:t>
            </a:r>
          </a:p>
          <a:p>
            <a:r>
              <a:rPr lang="en-US" dirty="0"/>
              <a:t>s</a:t>
            </a:r>
            <a:r>
              <a:rPr lang="en-US" dirty="0" smtClean="0"/>
              <a:t>ummer camps for K8 (2015)</a:t>
            </a:r>
            <a:endParaRPr lang="sk-SK" dirty="0" smtClean="0"/>
          </a:p>
          <a:p>
            <a:endParaRPr lang="sk-SK" dirty="0"/>
          </a:p>
          <a:p>
            <a:endParaRPr lang="en-US" dirty="0" smtClean="0"/>
          </a:p>
          <a:p>
            <a:endParaRPr lang="sk-SK" dirty="0" smtClean="0"/>
          </a:p>
          <a:p>
            <a:r>
              <a:rPr lang="en-US" dirty="0" smtClean="0"/>
              <a:t>Clubs of informatics teachers (2014-)</a:t>
            </a:r>
          </a:p>
          <a:p>
            <a:r>
              <a:rPr lang="en-US" dirty="0"/>
              <a:t>f</a:t>
            </a:r>
            <a:r>
              <a:rPr lang="en-US" dirty="0" smtClean="0"/>
              <a:t>uture informatics teachers – subject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dirty="0" smtClean="0"/>
              <a:t>“School programming environments”</a:t>
            </a:r>
            <a:r>
              <a:rPr lang="sk-SK" dirty="0" smtClean="0"/>
              <a:t> </a:t>
            </a:r>
            <a:r>
              <a:rPr lang="en-US" dirty="0" smtClean="0"/>
              <a:t>(2013-)</a:t>
            </a:r>
          </a:p>
          <a:p>
            <a:r>
              <a:rPr lang="en-US" dirty="0" smtClean="0">
                <a:hlinkClick r:id="rId2"/>
              </a:rPr>
              <a:t>NPITA</a:t>
            </a:r>
            <a:r>
              <a:rPr lang="en-US" dirty="0" smtClean="0"/>
              <a:t> – subject “Programming mobile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dirty="0" smtClean="0"/>
              <a:t>devices” for secondary schools (2018-)</a:t>
            </a:r>
          </a:p>
          <a:p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7296" y="5317095"/>
            <a:ext cx="2303742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760" y="3319531"/>
            <a:ext cx="215927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__DidInfo_2015\_prezentacia\photo\20150414_15025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3038" y="1775453"/>
            <a:ext cx="1728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97" y="2343565"/>
            <a:ext cx="2304000" cy="129600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803" y="2343565"/>
            <a:ext cx="2160000" cy="12960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328" y="2168852"/>
            <a:ext cx="1350312" cy="81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36217" cy="1325563"/>
          </a:xfrm>
        </p:spPr>
        <p:txBody>
          <a:bodyPr/>
          <a:lstStyle/>
          <a:p>
            <a:r>
              <a:rPr lang="en-US" b="1" dirty="0" smtClean="0"/>
              <a:t>A model</a:t>
            </a:r>
            <a:r>
              <a:rPr lang="sk-SK" b="1" dirty="0" smtClean="0"/>
              <a:t> </a:t>
            </a:r>
            <a:r>
              <a:rPr lang="sk-SK" b="1" dirty="0" err="1" smtClean="0"/>
              <a:t>for</a:t>
            </a:r>
            <a:r>
              <a:rPr lang="sk-SK" b="1" dirty="0" smtClean="0"/>
              <a:t> </a:t>
            </a:r>
            <a:r>
              <a:rPr lang="en-US" b="1" dirty="0" smtClean="0"/>
              <a:t>informatics</a:t>
            </a:r>
            <a:r>
              <a:rPr lang="sk-SK" b="1" dirty="0" smtClean="0"/>
              <a:t> </a:t>
            </a:r>
            <a:r>
              <a:rPr lang="sk-SK" b="1" dirty="0" err="1" smtClean="0"/>
              <a:t>classes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1278467"/>
            <a:ext cx="8236216" cy="4766733"/>
          </a:xfrm>
        </p:spPr>
        <p:txBody>
          <a:bodyPr/>
          <a:lstStyle/>
          <a:p>
            <a:pPr fontAlgn="base"/>
            <a:r>
              <a:rPr lang="sk-SK" dirty="0" err="1"/>
              <a:t>Problem</a:t>
            </a:r>
            <a:r>
              <a:rPr lang="sk-SK" dirty="0"/>
              <a:t> </a:t>
            </a:r>
            <a:r>
              <a:rPr lang="sk-SK" dirty="0" err="1"/>
              <a:t>solving</a:t>
            </a:r>
            <a:r>
              <a:rPr lang="sk-SK" dirty="0"/>
              <a:t> and </a:t>
            </a:r>
            <a:r>
              <a:rPr lang="sk-SK" dirty="0" err="1"/>
              <a:t>Programming</a:t>
            </a:r>
            <a:endParaRPr lang="sk-SK" dirty="0"/>
          </a:p>
          <a:p>
            <a:pPr fontAlgn="base"/>
            <a:r>
              <a:rPr lang="sk-SK" b="1" dirty="0" err="1"/>
              <a:t>Programming</a:t>
            </a:r>
            <a:r>
              <a:rPr lang="sk-SK" b="1" dirty="0"/>
              <a:t> of Mobile </a:t>
            </a:r>
            <a:r>
              <a:rPr lang="sk-SK" b="1" dirty="0" err="1"/>
              <a:t>Devices</a:t>
            </a:r>
            <a:r>
              <a:rPr lang="sk-SK" b="1" dirty="0"/>
              <a:t> </a:t>
            </a:r>
          </a:p>
          <a:p>
            <a:pPr fontAlgn="base"/>
            <a:r>
              <a:rPr lang="sk-SK" dirty="0" err="1"/>
              <a:t>Computer</a:t>
            </a:r>
            <a:r>
              <a:rPr lang="sk-SK" dirty="0"/>
              <a:t> Systems and </a:t>
            </a:r>
            <a:r>
              <a:rPr lang="sk-SK" dirty="0" err="1"/>
              <a:t>Networks</a:t>
            </a:r>
            <a:endParaRPr lang="sk-SK" dirty="0"/>
          </a:p>
          <a:p>
            <a:pPr fontAlgn="base"/>
            <a:r>
              <a:rPr lang="sk-SK" dirty="0" err="1"/>
              <a:t>Information</a:t>
            </a:r>
            <a:r>
              <a:rPr lang="sk-SK" dirty="0"/>
              <a:t> </a:t>
            </a:r>
            <a:r>
              <a:rPr lang="sk-SK" dirty="0" err="1"/>
              <a:t>Security</a:t>
            </a:r>
            <a:endParaRPr lang="sk-SK" dirty="0"/>
          </a:p>
          <a:p>
            <a:pPr fontAlgn="base"/>
            <a:r>
              <a:rPr lang="sk-SK" dirty="0" err="1"/>
              <a:t>Databases</a:t>
            </a:r>
            <a:endParaRPr lang="sk-SK" dirty="0"/>
          </a:p>
          <a:p>
            <a:pPr fontAlgn="base"/>
            <a:r>
              <a:rPr lang="sk-SK" dirty="0" err="1"/>
              <a:t>Object</a:t>
            </a:r>
            <a:r>
              <a:rPr lang="sk-SK" dirty="0"/>
              <a:t> </a:t>
            </a:r>
            <a:r>
              <a:rPr lang="sk-SK" dirty="0" err="1"/>
              <a:t>approach</a:t>
            </a:r>
            <a:r>
              <a:rPr lang="sk-SK" dirty="0"/>
              <a:t>  to </a:t>
            </a:r>
            <a:r>
              <a:rPr lang="sk-SK" dirty="0" err="1"/>
              <a:t>Problem</a:t>
            </a:r>
            <a:r>
              <a:rPr lang="sk-SK" dirty="0"/>
              <a:t> </a:t>
            </a:r>
            <a:r>
              <a:rPr lang="sk-SK" dirty="0" err="1"/>
              <a:t>solving</a:t>
            </a:r>
            <a:endParaRPr lang="sk-SK" dirty="0"/>
          </a:p>
          <a:p>
            <a:pPr fontAlgn="base"/>
            <a:r>
              <a:rPr lang="sk-SK" dirty="0" err="1"/>
              <a:t>Data</a:t>
            </a:r>
            <a:r>
              <a:rPr lang="sk-SK" dirty="0"/>
              <a:t> </a:t>
            </a:r>
            <a:r>
              <a:rPr lang="sk-SK" dirty="0" err="1"/>
              <a:t>creation</a:t>
            </a:r>
            <a:r>
              <a:rPr lang="sk-SK" dirty="0"/>
              <a:t> and </a:t>
            </a:r>
            <a:r>
              <a:rPr lang="sk-SK" dirty="0" err="1"/>
              <a:t>Presentation</a:t>
            </a:r>
            <a:endParaRPr lang="sk-SK" dirty="0"/>
          </a:p>
          <a:p>
            <a:pPr fontAlgn="base"/>
            <a:r>
              <a:rPr lang="sk-SK" dirty="0" err="1"/>
              <a:t>Programming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Websites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216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8762"/>
          </a:xfrm>
        </p:spPr>
        <p:txBody>
          <a:bodyPr/>
          <a:lstStyle/>
          <a:p>
            <a:r>
              <a:rPr lang="sk-SK" b="1" dirty="0" err="1" smtClean="0"/>
              <a:t>Chara</a:t>
            </a:r>
            <a:r>
              <a:rPr lang="en-US" b="1" dirty="0" smtClean="0"/>
              <a:t>c</a:t>
            </a:r>
            <a:r>
              <a:rPr lang="sk-SK" b="1" dirty="0" err="1" smtClean="0"/>
              <a:t>teristi</a:t>
            </a:r>
            <a:r>
              <a:rPr lang="en-US" b="1" dirty="0" err="1" smtClean="0"/>
              <a:t>cs</a:t>
            </a:r>
            <a:r>
              <a:rPr lang="en-US" b="1" dirty="0" smtClean="0"/>
              <a:t> of the subject</a:t>
            </a:r>
            <a:endParaRPr lang="sk-SK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964" y="4484920"/>
            <a:ext cx="2156373" cy="1067405"/>
          </a:xfrm>
          <a:prstGeom prst="rect">
            <a:avLst/>
          </a:prstGeom>
        </p:spPr>
      </p:pic>
      <p:grpSp>
        <p:nvGrpSpPr>
          <p:cNvPr id="4" name="Skupina 3"/>
          <p:cNvGrpSpPr/>
          <p:nvPr/>
        </p:nvGrpSpPr>
        <p:grpSpPr>
          <a:xfrm>
            <a:off x="4211146" y="4157345"/>
            <a:ext cx="1418129" cy="1394980"/>
            <a:chOff x="6078046" y="3856502"/>
            <a:chExt cx="1715619" cy="1742451"/>
          </a:xfrm>
        </p:grpSpPr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6348" y="3856502"/>
              <a:ext cx="927317" cy="927317"/>
            </a:xfrm>
            <a:prstGeom prst="rect">
              <a:avLst/>
            </a:prstGeom>
          </p:spPr>
        </p:pic>
        <p:pic>
          <p:nvPicPr>
            <p:cNvPr id="9" name="Obrázok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8046" y="4484920"/>
              <a:ext cx="800458" cy="800458"/>
            </a:xfrm>
            <a:prstGeom prst="rect">
              <a:avLst/>
            </a:prstGeom>
          </p:spPr>
        </p:pic>
        <p:pic>
          <p:nvPicPr>
            <p:cNvPr id="10" name="Obrázok 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9078" y="4864366"/>
              <a:ext cx="734587" cy="734587"/>
            </a:xfrm>
            <a:prstGeom prst="rect">
              <a:avLst/>
            </a:prstGeom>
          </p:spPr>
        </p:pic>
      </p:grpSp>
      <p:pic>
        <p:nvPicPr>
          <p:cNvPr id="3" name="Obrázo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964" y="1582409"/>
            <a:ext cx="3933825" cy="1819275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367" y="1582409"/>
            <a:ext cx="1671091" cy="370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63" y="505972"/>
            <a:ext cx="8164254" cy="56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68" y="432702"/>
            <a:ext cx="8906130" cy="701674"/>
          </a:xfrm>
        </p:spPr>
        <p:txBody>
          <a:bodyPr/>
          <a:lstStyle/>
          <a:p>
            <a:r>
              <a:rPr lang="en-US" b="1" dirty="0" smtClean="0"/>
              <a:t>Structure of teaching materials - etudes</a:t>
            </a:r>
            <a:endParaRPr lang="sk-SK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41" y="1328476"/>
            <a:ext cx="8713555" cy="4351338"/>
          </a:xfrm>
        </p:spPr>
        <p:txBody>
          <a:bodyPr/>
          <a:lstStyle/>
          <a:p>
            <a:r>
              <a:rPr lang="en-US" dirty="0" smtClean="0"/>
              <a:t>Keywords</a:t>
            </a:r>
            <a:endParaRPr lang="sk-SK" dirty="0" smtClean="0"/>
          </a:p>
          <a:p>
            <a:r>
              <a:rPr lang="en-US" dirty="0" smtClean="0"/>
              <a:t>Cognitive objectives of the chapter</a:t>
            </a:r>
            <a:endParaRPr lang="sk-SK" dirty="0"/>
          </a:p>
          <a:p>
            <a:r>
              <a:rPr lang="sk-SK" dirty="0" err="1" smtClean="0"/>
              <a:t>Preparation</a:t>
            </a:r>
            <a:r>
              <a:rPr lang="sk-SK" dirty="0" smtClean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teaching</a:t>
            </a:r>
            <a:endParaRPr lang="sk-SK" dirty="0"/>
          </a:p>
          <a:p>
            <a:r>
              <a:rPr lang="en-US" dirty="0" smtClean="0"/>
              <a:t>Recommend process of the instruction</a:t>
            </a:r>
            <a:endParaRPr lang="sk-SK" dirty="0"/>
          </a:p>
          <a:p>
            <a:r>
              <a:rPr lang="en-US" dirty="0" smtClean="0"/>
              <a:t>List of etudes</a:t>
            </a:r>
            <a:endParaRPr lang="sk-SK" dirty="0" smtClean="0"/>
          </a:p>
          <a:p>
            <a:r>
              <a:rPr lang="en-US" dirty="0" smtClean="0"/>
              <a:t>Table with mapping tasks to components and language concepts</a:t>
            </a:r>
            <a:endParaRPr lang="sk-SK" dirty="0" smtClean="0"/>
          </a:p>
          <a:p>
            <a:r>
              <a:rPr lang="en-US" dirty="0" smtClean="0"/>
              <a:t>Collection of</a:t>
            </a:r>
            <a:r>
              <a:rPr lang="sk-SK" dirty="0" smtClean="0"/>
              <a:t> 12 et</a:t>
            </a:r>
            <a:r>
              <a:rPr lang="en-US" dirty="0" smtClean="0"/>
              <a:t>u</a:t>
            </a:r>
            <a:r>
              <a:rPr lang="sk-SK" dirty="0" smtClean="0"/>
              <a:t>d</a:t>
            </a:r>
            <a:r>
              <a:rPr lang="en-US" dirty="0" err="1" smtClean="0"/>
              <a:t>es</a:t>
            </a:r>
            <a:endParaRPr lang="sk-SK" dirty="0" smtClean="0"/>
          </a:p>
          <a:p>
            <a:r>
              <a:rPr lang="sk-SK" dirty="0" err="1" smtClean="0"/>
              <a:t>Bibliogra</a:t>
            </a:r>
            <a:r>
              <a:rPr lang="en-US" dirty="0" err="1" smtClean="0"/>
              <a:t>phy</a:t>
            </a:r>
            <a:endParaRPr lang="sk-SK" dirty="0"/>
          </a:p>
          <a:p>
            <a:r>
              <a:rPr lang="en-US" dirty="0" smtClean="0"/>
              <a:t>Index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913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2231</TotalTime>
  <Words>461</Words>
  <Application>Microsoft Office PowerPoint</Application>
  <PresentationFormat>Prezentácia na obrazovke (4:3)</PresentationFormat>
  <Paragraphs>128</Paragraphs>
  <Slides>22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Times New Roman</vt:lpstr>
      <vt:lpstr>Motív balíka Office</vt:lpstr>
      <vt:lpstr>Prezentácia programu PowerPoint</vt:lpstr>
      <vt:lpstr>Prezentácia programu PowerPoint</vt:lpstr>
      <vt:lpstr>Subject Informatics in Slovakia</vt:lpstr>
      <vt:lpstr>Programming in schools</vt:lpstr>
      <vt:lpstr>Programming of Mobile Devices </vt:lpstr>
      <vt:lpstr>A model for informatics classes</vt:lpstr>
      <vt:lpstr>Characteristics of the subject</vt:lpstr>
      <vt:lpstr>Prezentácia programu PowerPoint</vt:lpstr>
      <vt:lpstr>Structure of teaching materials - etudes</vt:lpstr>
      <vt:lpstr>Structure of particular etudes</vt:lpstr>
      <vt:lpstr>Components and language concepts</vt:lpstr>
      <vt:lpstr>Prezentácia programu PowerPoint</vt:lpstr>
      <vt:lpstr>Support for teachers</vt:lpstr>
      <vt:lpstr>Verifying and reviewing of the subject</vt:lpstr>
      <vt:lpstr>Samples of  etudes</vt:lpstr>
      <vt:lpstr>QR code reader</vt:lpstr>
      <vt:lpstr>Physical exercise assistant</vt:lpstr>
      <vt:lpstr>Alarm for seniors' falls</vt:lpstr>
      <vt:lpstr>SMS reader</vt:lpstr>
      <vt:lpstr>Internet polling</vt:lpstr>
      <vt:lpstr>Acknowledgements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Koncepcia výučby predmetu Programovanie mobilných aplikácií</dc:title>
  <dc:creator>lubomir.snajder@upjs.sk</dc:creator>
  <cp:keywords>programming;mobile applications;MIT App Inventor 2</cp:keywords>
  <cp:lastModifiedBy>doc. RNDr. Ľubomír Šnajder PhD.</cp:lastModifiedBy>
  <cp:revision>145</cp:revision>
  <cp:lastPrinted>2019-04-03T04:45:56Z</cp:lastPrinted>
  <dcterms:created xsi:type="dcterms:W3CDTF">2017-10-23T08:52:40Z</dcterms:created>
  <dcterms:modified xsi:type="dcterms:W3CDTF">2019-05-19T20:11:32Z</dcterms:modified>
</cp:coreProperties>
</file>