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3" r:id="rId3"/>
    <p:sldId id="295" r:id="rId4"/>
    <p:sldId id="296" r:id="rId5"/>
    <p:sldId id="305" r:id="rId6"/>
    <p:sldId id="291" r:id="rId7"/>
    <p:sldId id="292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297" r:id="rId16"/>
    <p:sldId id="287" r:id="rId17"/>
    <p:sldId id="288" r:id="rId18"/>
    <p:sldId id="285" r:id="rId19"/>
    <p:sldId id="280" r:id="rId20"/>
    <p:sldId id="307" r:id="rId21"/>
    <p:sldId id="308" r:id="rId22"/>
    <p:sldId id="286" r:id="rId23"/>
    <p:sldId id="306" r:id="rId24"/>
    <p:sldId id="281" r:id="rId25"/>
    <p:sldId id="282" r:id="rId26"/>
    <p:sldId id="289" r:id="rId2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66" d="100"/>
          <a:sy n="66" d="100"/>
        </p:scale>
        <p:origin x="1196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1CD8C-0A8D-4FAF-8F9F-8303401A6F01}" type="datetimeFigureOut">
              <a:rPr lang="sk-SK" smtClean="0"/>
              <a:t>03.04.2019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41A04-8257-49DF-8D00-9366CFEFA1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2316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9B107-F3C8-407A-AF31-F05BCD8D3638}" type="datetimeFigureOut">
              <a:rPr lang="sk-SK" smtClean="0"/>
              <a:pPr/>
              <a:t>03.04.2019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214A7-7E8F-4F11-B275-5CA3A0F5586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58427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0369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03.04.2019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6944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03.04.2019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273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03.04.2019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888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03.04.2019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519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03.04.2019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554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03.04.2019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493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03.04.2019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246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03.04.2019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69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03.04.2019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8753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03.04.2019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230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03.04.2019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692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48"/>
          <a:stretch/>
        </p:blipFill>
        <p:spPr>
          <a:xfrm>
            <a:off x="0" y="0"/>
            <a:ext cx="9144000" cy="451945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17" b="1993"/>
          <a:stretch/>
        </p:blipFill>
        <p:spPr>
          <a:xfrm>
            <a:off x="0" y="6243144"/>
            <a:ext cx="9144000" cy="61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3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takademia.sk/" TargetMode="External"/><Relationship Id="rId2" Type="http://schemas.openxmlformats.org/officeDocument/2006/relationships/hyperlink" Target="http://www.statpedu.sk/sk/o-organizacii/projekty/projekt-dvui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220717" y="2518934"/>
            <a:ext cx="8797159" cy="273886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k-SK" sz="4400" b="1" dirty="0"/>
              <a:t>Nový informatický predmet Programovanie mobilných zariadení – koncepcia jeho výučby a ukážky etúd</a:t>
            </a:r>
          </a:p>
          <a:p>
            <a:pPr algn="r">
              <a:spcBef>
                <a:spcPts val="600"/>
              </a:spcBef>
            </a:pPr>
            <a:r>
              <a:rPr lang="sk-SK" sz="2000" b="1" dirty="0" smtClean="0">
                <a:solidFill>
                  <a:srgbClr val="0070C0"/>
                </a:solidFill>
              </a:rPr>
              <a:t>Ľubomír Šnajder, Ján </a:t>
            </a:r>
            <a:r>
              <a:rPr lang="sk-SK" sz="2000" b="1" dirty="0" err="1" smtClean="0">
                <a:solidFill>
                  <a:srgbClr val="0070C0"/>
                </a:solidFill>
              </a:rPr>
              <a:t>Guniš</a:t>
            </a:r>
            <a:r>
              <a:rPr lang="sk-SK" sz="2000" b="1" dirty="0" smtClean="0">
                <a:solidFill>
                  <a:srgbClr val="0070C0"/>
                </a:solidFill>
              </a:rPr>
              <a:t>, Gabriela </a:t>
            </a:r>
            <a:r>
              <a:rPr lang="sk-SK" sz="2000" b="1" dirty="0" err="1" smtClean="0">
                <a:solidFill>
                  <a:srgbClr val="0070C0"/>
                </a:solidFill>
              </a:rPr>
              <a:t>Lovászová</a:t>
            </a:r>
            <a:r>
              <a:rPr lang="sk-SK" sz="2000" b="1" dirty="0" smtClean="0">
                <a:solidFill>
                  <a:srgbClr val="0070C0"/>
                </a:solidFill>
              </a:rPr>
              <a:t>, Viera </a:t>
            </a:r>
            <a:r>
              <a:rPr lang="sk-SK" sz="2000" b="1" dirty="0" err="1" smtClean="0">
                <a:solidFill>
                  <a:srgbClr val="0070C0"/>
                </a:solidFill>
              </a:rPr>
              <a:t>Michaličková</a:t>
            </a:r>
            <a:endParaRPr lang="sk-SK" sz="2000" b="1" dirty="0" smtClean="0">
              <a:solidFill>
                <a:srgbClr val="0070C0"/>
              </a:solidFill>
            </a:endParaRPr>
          </a:p>
          <a:p>
            <a:pPr algn="r">
              <a:spcBef>
                <a:spcPts val="600"/>
              </a:spcBef>
            </a:pPr>
            <a:r>
              <a:rPr lang="sk-SK" sz="2000" b="1" dirty="0" smtClean="0">
                <a:solidFill>
                  <a:srgbClr val="0070C0"/>
                </a:solidFill>
              </a:rPr>
              <a:t>UPJŠ v Košiciach, UKF v Nitre</a:t>
            </a:r>
            <a:endParaRPr lang="sk-SK" sz="2000" b="1" dirty="0">
              <a:solidFill>
                <a:srgbClr val="0070C0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91" y="4568450"/>
            <a:ext cx="1313135" cy="50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3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91838" cy="1325563"/>
          </a:xfrm>
        </p:spPr>
        <p:txBody>
          <a:bodyPr/>
          <a:lstStyle/>
          <a:p>
            <a:r>
              <a:rPr lang="sk-SK" dirty="0" smtClean="0"/>
              <a:t>Národný projekt IT </a:t>
            </a:r>
            <a:r>
              <a:rPr lang="sk-SK" dirty="0"/>
              <a:t>Akadémia</a:t>
            </a:r>
            <a:br>
              <a:rPr lang="sk-SK" dirty="0"/>
            </a:br>
            <a:r>
              <a:rPr lang="sk-SK" dirty="0"/>
              <a:t>– </a:t>
            </a:r>
            <a:r>
              <a:rPr lang="sk-SK" dirty="0" smtClean="0"/>
              <a:t>očakávané dopady – žiak/študent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8317388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dirty="0" smtClean="0"/>
              <a:t>zmena </a:t>
            </a:r>
            <a:r>
              <a:rPr lang="sk-SK" dirty="0"/>
              <a:t>postojov - „Chcem študovať IT“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dirty="0"/>
              <a:t>zvýšenie záujmu o štúdium IT zo strany dievčat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v spolupráci </a:t>
            </a:r>
            <a:r>
              <a:rPr lang="sk-SK" dirty="0"/>
              <a:t>s iniciatívou „Aj TY v IT“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dirty="0"/>
              <a:t>zvýšenie úrovne a rozsahu digitálnej gramotnosti, osobnostného rozvoja a komunikačných kompetencií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dirty="0"/>
              <a:t>rozvoj vedeckej a technickej gramotnosti – získanie bádateľských kompetencií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10730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Národný projekt IT </a:t>
            </a:r>
            <a:r>
              <a:rPr lang="sk-SK" dirty="0"/>
              <a:t>Akadémia</a:t>
            </a:r>
            <a:br>
              <a:rPr lang="sk-SK" dirty="0"/>
            </a:br>
            <a:r>
              <a:rPr lang="sk-SK" dirty="0"/>
              <a:t>– očakávané dopady </a:t>
            </a:r>
            <a:r>
              <a:rPr lang="sk-SK" dirty="0" smtClean="0"/>
              <a:t>– učiteľ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8317388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dirty="0" smtClean="0"/>
              <a:t>rozšírenie </a:t>
            </a:r>
            <a:r>
              <a:rPr lang="sk-SK" dirty="0"/>
              <a:t>odborných kompetencií pre orientáciu žiakov na štúdium informatiky a IKT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dirty="0"/>
              <a:t>získanie didaktických kompetencií v súlade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s </a:t>
            </a:r>
            <a:r>
              <a:rPr lang="sk-SK" dirty="0"/>
              <a:t>najnovšími trendmi vyučovania prírodných a technických vied, matematiky a informatiky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dirty="0"/>
              <a:t>zvýšenie úrovne a rozsahu digitálnej gramotnosti, osobnostného rozvoja a komunikačných kompetencií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dirty="0"/>
              <a:t>spoluprácou s IT firmami a VŠ vytvorenie dlhodobého podnetného prostredia pre ďalší odborný rast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09424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Národný projekt IT </a:t>
            </a:r>
            <a:r>
              <a:rPr lang="sk-SK" dirty="0"/>
              <a:t>Akadémia</a:t>
            </a:r>
            <a:br>
              <a:rPr lang="sk-SK" dirty="0"/>
            </a:br>
            <a:r>
              <a:rPr lang="sk-SK" dirty="0"/>
              <a:t>– očakávané dopady </a:t>
            </a:r>
            <a:r>
              <a:rPr lang="sk-SK" dirty="0" smtClean="0"/>
              <a:t>– IT firmy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8317388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dirty="0" smtClean="0"/>
              <a:t>nárast </a:t>
            </a:r>
            <a:r>
              <a:rPr lang="sk-SK" dirty="0"/>
              <a:t>počtu absolventov informatiky a IKT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dirty="0"/>
              <a:t>zvýšenie zamestnanosti v IT sektore hlavne v pozíciách s vysokou pridanou hodnotou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dirty="0"/>
              <a:t>dlhodobý a udržateľný systém prípravy odborníkov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pre </a:t>
            </a:r>
            <a:r>
              <a:rPr lang="sk-SK" dirty="0"/>
              <a:t>aktuálne a budúce potreby IT sektora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8205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Národný projekt IT Akadémia</a:t>
            </a:r>
            <a:br>
              <a:rPr lang="sk-SK" dirty="0" smtClean="0"/>
            </a:br>
            <a:r>
              <a:rPr lang="sk-SK" dirty="0" smtClean="0"/>
              <a:t>– aktivity pre SŠ a ZŠ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8421082" cy="4351338"/>
          </a:xfrm>
        </p:spPr>
        <p:txBody>
          <a:bodyPr/>
          <a:lstStyle/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dirty="0" smtClean="0"/>
              <a:t>Inovácia </a:t>
            </a:r>
            <a:r>
              <a:rPr lang="sk-SK" dirty="0"/>
              <a:t>prírodovedného a technického vzdelávania na ZŠ a SŠ so zameraním na informatiku a IKT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dirty="0" smtClean="0"/>
              <a:t>Kontinuálne vzdelávanie učiteľov ZŠ a SŠ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dirty="0" smtClean="0"/>
              <a:t>Motivácia </a:t>
            </a:r>
            <a:r>
              <a:rPr lang="sk-SK" dirty="0"/>
              <a:t>žiakov a študentov pre štúdium </a:t>
            </a:r>
            <a:r>
              <a:rPr lang="sk-SK" dirty="0" smtClean="0"/>
              <a:t>informatiky, </a:t>
            </a:r>
            <a:r>
              <a:rPr lang="sk-SK" dirty="0"/>
              <a:t>prírodných a technických </a:t>
            </a:r>
            <a:r>
              <a:rPr lang="sk-SK" dirty="0" smtClean="0"/>
              <a:t>vied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dirty="0" smtClean="0"/>
              <a:t>Štandardy digitálnej gramotnosti a osobnostného rozvoja a komunikačných kompetencií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dirty="0" smtClean="0"/>
              <a:t>Vytvorenie partnerstiev a sietí ZŠ, SŠ a IT firiem </a:t>
            </a:r>
            <a:endParaRPr lang="sk-SK" dirty="0"/>
          </a:p>
          <a:p>
            <a:pPr>
              <a:spcBef>
                <a:spcPts val="0"/>
              </a:spcBef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546649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Národný projekt IT </a:t>
            </a:r>
            <a:r>
              <a:rPr lang="sk-SK" dirty="0"/>
              <a:t>Akadémia</a:t>
            </a:r>
            <a:br>
              <a:rPr lang="sk-SK" dirty="0"/>
            </a:br>
            <a:r>
              <a:rPr lang="sk-SK" dirty="0"/>
              <a:t>– aktivity pre </a:t>
            </a:r>
            <a:r>
              <a:rPr lang="sk-SK" dirty="0" smtClean="0"/>
              <a:t>VŠ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8421082" cy="435133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dirty="0" smtClean="0"/>
              <a:t>Inovácia </a:t>
            </a:r>
            <a:r>
              <a:rPr lang="sk-SK" dirty="0"/>
              <a:t>prípravy študentov VŠ pre zamestnanie </a:t>
            </a:r>
            <a:br>
              <a:rPr lang="sk-SK" dirty="0"/>
            </a:br>
            <a:r>
              <a:rPr lang="sk-SK" dirty="0"/>
              <a:t>v IT sektore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 smtClean="0"/>
              <a:t>Štandardy </a:t>
            </a:r>
            <a:r>
              <a:rPr lang="pl-PL" dirty="0"/>
              <a:t>digitálnej gramotnosti a osobnostného </a:t>
            </a:r>
            <a:r>
              <a:rPr lang="pl-PL" dirty="0" smtClean="0"/>
              <a:t>rozvoja</a:t>
            </a:r>
            <a:endParaRPr lang="sk-SK" dirty="0" smtClean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dirty="0" smtClean="0"/>
              <a:t>Vytvorenie partnerstiev a sietí vysokých škôl a IT  firiem</a:t>
            </a:r>
          </a:p>
        </p:txBody>
      </p:sp>
    </p:spTree>
    <p:extLst>
      <p:ext uri="{BB962C8B-B14F-4D97-AF65-F5344CB8AC3E}">
        <p14:creationId xmlns:p14="http://schemas.microsoft.com/office/powerpoint/2010/main" val="2305358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36217" cy="1325563"/>
          </a:xfrm>
        </p:spPr>
        <p:txBody>
          <a:bodyPr/>
          <a:lstStyle/>
          <a:p>
            <a:r>
              <a:rPr lang="sk-SK" dirty="0" smtClean="0"/>
              <a:t>Aktivita </a:t>
            </a:r>
            <a:r>
              <a:rPr lang="pl-PL" dirty="0" smtClean="0"/>
              <a:t>1.1b: </a:t>
            </a:r>
            <a:r>
              <a:rPr lang="pl-PL" dirty="0"/>
              <a:t>Model špeciálnej triedy so zameraním na informatiku</a:t>
            </a:r>
            <a:br>
              <a:rPr lang="pl-PL" dirty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/>
          <a:lstStyle/>
          <a:p>
            <a:pPr fontAlgn="base"/>
            <a:r>
              <a:rPr lang="sk-SK" sz="2400" dirty="0" smtClean="0"/>
              <a:t>Riešenie </a:t>
            </a:r>
            <a:r>
              <a:rPr lang="sk-SK" sz="2400" dirty="0"/>
              <a:t>problémov a </a:t>
            </a:r>
            <a:r>
              <a:rPr lang="sk-SK" sz="2400" dirty="0" smtClean="0"/>
              <a:t>programovanie</a:t>
            </a:r>
            <a:endParaRPr lang="sk-SK" sz="2400" dirty="0"/>
          </a:p>
          <a:p>
            <a:pPr fontAlgn="base"/>
            <a:r>
              <a:rPr lang="sk-SK" sz="2400" b="1" dirty="0"/>
              <a:t>Programovanie mobilných </a:t>
            </a:r>
            <a:r>
              <a:rPr lang="sk-SK" sz="2400" b="1" dirty="0" smtClean="0"/>
              <a:t>zariadení (PMZ)</a:t>
            </a:r>
            <a:endParaRPr lang="sk-SK" sz="2400" b="1" dirty="0"/>
          </a:p>
          <a:p>
            <a:pPr fontAlgn="base"/>
            <a:r>
              <a:rPr lang="sk-SK" sz="2400" dirty="0"/>
              <a:t>Počítačové systémy a </a:t>
            </a:r>
            <a:r>
              <a:rPr lang="sk-SK" sz="2400" dirty="0" smtClean="0"/>
              <a:t>siete</a:t>
            </a:r>
            <a:endParaRPr lang="sk-SK" sz="2400" dirty="0"/>
          </a:p>
          <a:p>
            <a:pPr fontAlgn="base"/>
            <a:r>
              <a:rPr lang="sk-SK" sz="2400" dirty="0"/>
              <a:t>Informačná </a:t>
            </a:r>
            <a:r>
              <a:rPr lang="sk-SK" sz="2400" dirty="0" smtClean="0"/>
              <a:t>bezpečnosť</a:t>
            </a:r>
            <a:endParaRPr lang="sk-SK" sz="2400" dirty="0"/>
          </a:p>
          <a:p>
            <a:pPr fontAlgn="base"/>
            <a:r>
              <a:rPr lang="sk-SK" sz="2400" dirty="0" smtClean="0"/>
              <a:t>Databázy</a:t>
            </a:r>
            <a:endParaRPr lang="sk-SK" sz="2400" dirty="0"/>
          </a:p>
          <a:p>
            <a:pPr fontAlgn="base"/>
            <a:r>
              <a:rPr lang="sk-SK" sz="2400" dirty="0"/>
              <a:t>Objektový prístup k riešeniu </a:t>
            </a:r>
            <a:r>
              <a:rPr lang="sk-SK" sz="2400" dirty="0" smtClean="0"/>
              <a:t>problémov</a:t>
            </a:r>
            <a:endParaRPr lang="sk-SK" sz="2400" dirty="0"/>
          </a:p>
          <a:p>
            <a:pPr fontAlgn="base"/>
            <a:r>
              <a:rPr lang="sk-SK" sz="2400" dirty="0"/>
              <a:t>Tvorba a prezentácia </a:t>
            </a:r>
            <a:r>
              <a:rPr lang="sk-SK" sz="2400" dirty="0" smtClean="0"/>
              <a:t>dát</a:t>
            </a:r>
            <a:endParaRPr lang="sk-SK" sz="2400" dirty="0"/>
          </a:p>
          <a:p>
            <a:pPr fontAlgn="base"/>
            <a:r>
              <a:rPr lang="sk-SK" sz="2400" dirty="0"/>
              <a:t>Programovanie webových </a:t>
            </a:r>
            <a:r>
              <a:rPr lang="sk-SK" sz="2400" dirty="0" smtClean="0"/>
              <a:t>stránok</a:t>
            </a:r>
            <a:endParaRPr lang="sk-SK" sz="2400" dirty="0" smtClean="0"/>
          </a:p>
        </p:txBody>
      </p:sp>
    </p:spTree>
    <p:extLst>
      <p:ext uri="{BB962C8B-B14F-4D97-AF65-F5344CB8AC3E}">
        <p14:creationId xmlns:p14="http://schemas.microsoft.com/office/powerpoint/2010/main" val="4021693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8762"/>
          </a:xfrm>
        </p:spPr>
        <p:txBody>
          <a:bodyPr/>
          <a:lstStyle/>
          <a:p>
            <a:pPr algn="r"/>
            <a:r>
              <a:rPr lang="sk-SK" b="1" dirty="0" smtClean="0"/>
              <a:t>Postavenie predmetu PMZ</a:t>
            </a:r>
            <a:endParaRPr lang="sk-SK" b="1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9" y="1626783"/>
            <a:ext cx="7891231" cy="3625701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16" y="606392"/>
            <a:ext cx="583204" cy="63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8762"/>
          </a:xfrm>
        </p:spPr>
        <p:txBody>
          <a:bodyPr/>
          <a:lstStyle/>
          <a:p>
            <a:pPr algn="r"/>
            <a:r>
              <a:rPr lang="sk-SK" b="1" dirty="0"/>
              <a:t>Charakteristika predmetu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64" y="4484920"/>
            <a:ext cx="2156373" cy="1067405"/>
          </a:xfrm>
          <a:prstGeom prst="rect">
            <a:avLst/>
          </a:prstGeom>
        </p:spPr>
      </p:pic>
      <p:grpSp>
        <p:nvGrpSpPr>
          <p:cNvPr id="4" name="Skupina 3"/>
          <p:cNvGrpSpPr/>
          <p:nvPr/>
        </p:nvGrpSpPr>
        <p:grpSpPr>
          <a:xfrm>
            <a:off x="4211146" y="4157345"/>
            <a:ext cx="1418129" cy="1394980"/>
            <a:chOff x="6078046" y="3856502"/>
            <a:chExt cx="1715619" cy="1742451"/>
          </a:xfrm>
        </p:grpSpPr>
        <p:pic>
          <p:nvPicPr>
            <p:cNvPr id="8" name="Obrázo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66348" y="3856502"/>
              <a:ext cx="927317" cy="927317"/>
            </a:xfrm>
            <a:prstGeom prst="rect">
              <a:avLst/>
            </a:prstGeom>
          </p:spPr>
        </p:pic>
        <p:pic>
          <p:nvPicPr>
            <p:cNvPr id="9" name="Obrázok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046" y="4484920"/>
              <a:ext cx="800458" cy="800458"/>
            </a:xfrm>
            <a:prstGeom prst="rect">
              <a:avLst/>
            </a:prstGeom>
          </p:spPr>
        </p:pic>
        <p:pic>
          <p:nvPicPr>
            <p:cNvPr id="10" name="Obrázok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078" y="4864366"/>
              <a:ext cx="734587" cy="734587"/>
            </a:xfrm>
            <a:prstGeom prst="rect">
              <a:avLst/>
            </a:prstGeom>
          </p:spPr>
        </p:pic>
      </p:grpSp>
      <p:pic>
        <p:nvPicPr>
          <p:cNvPr id="3" name="Obrázo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8964" y="1582409"/>
            <a:ext cx="3933825" cy="1819275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9367" y="1582409"/>
            <a:ext cx="1671091" cy="370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8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4" y="493986"/>
            <a:ext cx="8146874" cy="567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9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04" y="432702"/>
            <a:ext cx="8797493" cy="701674"/>
          </a:xfrm>
        </p:spPr>
        <p:txBody>
          <a:bodyPr/>
          <a:lstStyle/>
          <a:p>
            <a:r>
              <a:rPr lang="sk-SK" sz="4000" b="1" dirty="0" smtClean="0"/>
              <a:t>Štruktúra metodického materiálu k etudám</a:t>
            </a:r>
            <a:endParaRPr lang="sk-SK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441" y="1328476"/>
            <a:ext cx="8713555" cy="4351338"/>
          </a:xfrm>
        </p:spPr>
        <p:txBody>
          <a:bodyPr/>
          <a:lstStyle/>
          <a:p>
            <a:r>
              <a:rPr lang="sk-SK" dirty="0" smtClean="0"/>
              <a:t>Kľúčové slová</a:t>
            </a:r>
          </a:p>
          <a:p>
            <a:r>
              <a:rPr lang="sk-SK" dirty="0" smtClean="0"/>
              <a:t>Kognitívne ciele kapitoly</a:t>
            </a:r>
            <a:endParaRPr lang="sk-SK" dirty="0"/>
          </a:p>
          <a:p>
            <a:r>
              <a:rPr lang="sk-SK" dirty="0" smtClean="0"/>
              <a:t>Príprava na výučbu</a:t>
            </a:r>
            <a:endParaRPr lang="sk-SK" dirty="0"/>
          </a:p>
          <a:p>
            <a:r>
              <a:rPr lang="sk-SK" dirty="0" smtClean="0"/>
              <a:t>Odporúčaný priebeh výučby</a:t>
            </a:r>
            <a:endParaRPr lang="sk-SK" dirty="0"/>
          </a:p>
          <a:p>
            <a:r>
              <a:rPr lang="sk-SK" dirty="0" smtClean="0"/>
              <a:t>Zoznam etúd</a:t>
            </a:r>
          </a:p>
          <a:p>
            <a:r>
              <a:rPr lang="sk-SK" dirty="0"/>
              <a:t>T</a:t>
            </a:r>
            <a:r>
              <a:rPr lang="sk-SK" dirty="0" smtClean="0"/>
              <a:t>abuľka pokrytia komponentov a jazykových konceptov</a:t>
            </a:r>
          </a:p>
          <a:p>
            <a:r>
              <a:rPr lang="sk-SK" dirty="0" smtClean="0"/>
              <a:t>Zoznam 12 etúd</a:t>
            </a:r>
          </a:p>
          <a:p>
            <a:r>
              <a:rPr lang="sk-SK" dirty="0" smtClean="0"/>
              <a:t>Bibliografia</a:t>
            </a:r>
            <a:endParaRPr lang="sk-SK" dirty="0"/>
          </a:p>
          <a:p>
            <a:r>
              <a:rPr lang="sk-SK" dirty="0" smtClean="0"/>
              <a:t>Register pojmov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9131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História a súčasnosť vyučovania informatiky u nás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/>
          <a:lstStyle/>
          <a:p>
            <a:r>
              <a:rPr lang="sk-SK" dirty="0" smtClean="0"/>
              <a:t>1986 – IVT všeobecno-vzdelávací predmet na SŠ, </a:t>
            </a:r>
            <a:br>
              <a:rPr lang="sk-SK" dirty="0" smtClean="0"/>
            </a:br>
            <a:r>
              <a:rPr lang="sk-SK" dirty="0" smtClean="0"/>
              <a:t>prvé </a:t>
            </a:r>
            <a:r>
              <a:rPr lang="sk-SK" dirty="0"/>
              <a:t>učebnice </a:t>
            </a:r>
            <a:r>
              <a:rPr lang="sk-SK" dirty="0" smtClean="0"/>
              <a:t>(Hvorecký)</a:t>
            </a:r>
          </a:p>
          <a:p>
            <a:r>
              <a:rPr lang="sk-SK" dirty="0" smtClean="0"/>
              <a:t>1994 – konferencia </a:t>
            </a:r>
            <a:r>
              <a:rPr lang="sk-SK" dirty="0" err="1" smtClean="0"/>
              <a:t>DidInfo</a:t>
            </a:r>
            <a:endParaRPr lang="sk-SK" dirty="0" smtClean="0"/>
          </a:p>
          <a:p>
            <a:r>
              <a:rPr lang="sk-SK" dirty="0" smtClean="0"/>
              <a:t>1997 – ÚPKI pri ŠPÚ, nové osnovy informatiky</a:t>
            </a:r>
          </a:p>
          <a:p>
            <a:r>
              <a:rPr lang="sk-SK" dirty="0" smtClean="0"/>
              <a:t>1999 – nové učebnice (</a:t>
            </a:r>
            <a:r>
              <a:rPr lang="sk-SK" dirty="0" err="1" smtClean="0"/>
              <a:t>Kalaš</a:t>
            </a:r>
            <a:r>
              <a:rPr lang="sk-SK" dirty="0" smtClean="0"/>
              <a:t>, ...)</a:t>
            </a:r>
          </a:p>
          <a:p>
            <a:r>
              <a:rPr lang="sk-SK" dirty="0" smtClean="0"/>
              <a:t>2005 – informatika na 2. stupni ZŠ</a:t>
            </a:r>
          </a:p>
          <a:p>
            <a:r>
              <a:rPr lang="sk-SK" dirty="0" smtClean="0"/>
              <a:t>2008 – informatika na 1. stupni ZŠ</a:t>
            </a:r>
          </a:p>
          <a:p>
            <a:r>
              <a:rPr lang="sk-SK" dirty="0" smtClean="0"/>
              <a:t>2009 – 2011 národný projekt </a:t>
            </a:r>
            <a:r>
              <a:rPr lang="sk-SK" dirty="0" err="1" smtClean="0">
                <a:hlinkClick r:id="rId2"/>
              </a:rPr>
              <a:t>ĎVUi</a:t>
            </a:r>
            <a:endParaRPr lang="sk-SK" dirty="0" smtClean="0"/>
          </a:p>
          <a:p>
            <a:r>
              <a:rPr lang="sk-SK" dirty="0" smtClean="0"/>
              <a:t>2016 – 2020 </a:t>
            </a:r>
            <a:r>
              <a:rPr lang="sk-SK" dirty="0"/>
              <a:t>národný projekt </a:t>
            </a:r>
            <a:r>
              <a:rPr lang="sk-SK" dirty="0" smtClean="0">
                <a:hlinkClick r:id="rId3"/>
              </a:rPr>
              <a:t>ITA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01936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05" y="432702"/>
            <a:ext cx="8537612" cy="701674"/>
          </a:xfrm>
        </p:spPr>
        <p:txBody>
          <a:bodyPr/>
          <a:lstStyle/>
          <a:p>
            <a:pPr algn="r"/>
            <a:r>
              <a:rPr lang="sk-SK" sz="4000" b="1" dirty="0" smtClean="0"/>
              <a:t>Štruktúra jednotlivých etúd</a:t>
            </a:r>
            <a:endParaRPr lang="sk-SK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441" y="1328476"/>
            <a:ext cx="8713555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k-SK" dirty="0" smtClean="0"/>
              <a:t>Prvky </a:t>
            </a:r>
            <a:r>
              <a:rPr lang="sk-SK" dirty="0"/>
              <a:t>nového učiva (komponenty, udalosti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k-SK" dirty="0" smtClean="0"/>
              <a:t>s </a:t>
            </a:r>
            <a:r>
              <a:rPr lang="sk-SK" dirty="0"/>
              <a:t>premennými, metódy, vlastnosti, jazykové koncepty</a:t>
            </a:r>
            <a:r>
              <a:rPr lang="sk-SK" dirty="0" smtClean="0"/>
              <a:t>)</a:t>
            </a:r>
            <a:endParaRPr lang="sk-SK" dirty="0"/>
          </a:p>
          <a:p>
            <a:pPr>
              <a:lnSpc>
                <a:spcPct val="100000"/>
              </a:lnSpc>
            </a:pPr>
            <a:r>
              <a:rPr lang="sk-SK" dirty="0" smtClean="0"/>
              <a:t>Prehľad </a:t>
            </a:r>
            <a:r>
              <a:rPr lang="sk-SK" dirty="0"/>
              <a:t>pracovných súborov (meno a použitie súboru</a:t>
            </a:r>
            <a:r>
              <a:rPr lang="sk-SK" dirty="0" smtClean="0"/>
              <a:t>)</a:t>
            </a:r>
            <a:endParaRPr lang="sk-SK" dirty="0"/>
          </a:p>
          <a:p>
            <a:pPr>
              <a:lnSpc>
                <a:spcPct val="100000"/>
              </a:lnSpc>
            </a:pPr>
            <a:r>
              <a:rPr lang="sk-SK" dirty="0" smtClean="0"/>
              <a:t>Komentár </a:t>
            </a:r>
            <a:r>
              <a:rPr lang="sk-SK" dirty="0"/>
              <a:t>k priebehu a výsledkom </a:t>
            </a:r>
            <a:r>
              <a:rPr lang="sk-SK" dirty="0" smtClean="0"/>
              <a:t>výučby</a:t>
            </a:r>
            <a:endParaRPr lang="sk-SK" dirty="0"/>
          </a:p>
          <a:p>
            <a:pPr>
              <a:lnSpc>
                <a:spcPct val="100000"/>
              </a:lnSpc>
            </a:pPr>
            <a:r>
              <a:rPr lang="sk-SK" dirty="0" smtClean="0"/>
              <a:t>Pracovný </a:t>
            </a:r>
            <a:r>
              <a:rPr lang="sk-SK" dirty="0"/>
              <a:t>list so zadaním niekoľkých </a:t>
            </a:r>
            <a:r>
              <a:rPr lang="sk-SK" dirty="0" smtClean="0"/>
              <a:t>úloh</a:t>
            </a:r>
            <a:endParaRPr lang="sk-SK" dirty="0"/>
          </a:p>
          <a:p>
            <a:pPr>
              <a:lnSpc>
                <a:spcPct val="100000"/>
              </a:lnSpc>
            </a:pPr>
            <a:r>
              <a:rPr lang="sk-SK" dirty="0" smtClean="0"/>
              <a:t>Riešenie </a:t>
            </a:r>
            <a:r>
              <a:rPr lang="sk-SK" dirty="0"/>
              <a:t>pracovného </a:t>
            </a:r>
            <a:r>
              <a:rPr lang="sk-SK" dirty="0" smtClean="0"/>
              <a:t>listu</a:t>
            </a:r>
            <a:endParaRPr lang="sk-SK" dirty="0"/>
          </a:p>
          <a:p>
            <a:pPr>
              <a:lnSpc>
                <a:spcPct val="100000"/>
              </a:lnSpc>
            </a:pPr>
            <a:r>
              <a:rPr lang="sk-SK" dirty="0" err="1" smtClean="0"/>
              <a:t>Sebahodnotiaca</a:t>
            </a:r>
            <a:r>
              <a:rPr lang="sk-SK" dirty="0" smtClean="0"/>
              <a:t> </a:t>
            </a:r>
            <a:r>
              <a:rPr lang="sk-SK" dirty="0" smtClean="0"/>
              <a:t>karta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0449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5" y="432702"/>
            <a:ext cx="8941872" cy="701674"/>
          </a:xfrm>
        </p:spPr>
        <p:txBody>
          <a:bodyPr/>
          <a:lstStyle/>
          <a:p>
            <a:pPr algn="r"/>
            <a:r>
              <a:rPr lang="sk-SK" sz="4000" b="1" dirty="0" smtClean="0"/>
              <a:t>Komponenty a jazykové koncepty v etudách</a:t>
            </a:r>
            <a:endParaRPr lang="sk-SK" sz="3600" b="1" dirty="0"/>
          </a:p>
        </p:txBody>
      </p:sp>
      <p:graphicFrame>
        <p:nvGraphicFramePr>
          <p:cNvPr id="7" name="Zástupný objekt pre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693767"/>
              </p:ext>
            </p:extLst>
          </p:nvPr>
        </p:nvGraphicFramePr>
        <p:xfrm>
          <a:off x="866273" y="1027449"/>
          <a:ext cx="7854215" cy="5248215"/>
        </p:xfrm>
        <a:graphic>
          <a:graphicData uri="http://schemas.openxmlformats.org/drawingml/2006/table">
            <a:tbl>
              <a:tblPr firstRow="1" lastRow="1" lastCol="1" bandRow="1" bandCol="1"/>
              <a:tblGrid>
                <a:gridCol w="4206871">
                  <a:extLst>
                    <a:ext uri="{9D8B030D-6E8A-4147-A177-3AD203B41FA5}">
                      <a16:colId xmlns:a16="http://schemas.microsoft.com/office/drawing/2014/main" val="3199819158"/>
                    </a:ext>
                  </a:extLst>
                </a:gridCol>
                <a:gridCol w="3647344">
                  <a:extLst>
                    <a:ext uri="{9D8B030D-6E8A-4147-A177-3AD203B41FA5}">
                      <a16:colId xmlns:a16="http://schemas.microsoft.com/office/drawing/2014/main" val="537212547"/>
                    </a:ext>
                  </a:extLst>
                </a:gridCol>
              </a:tblGrid>
              <a:tr h="256744">
                <a:tc>
                  <a:txBody>
                    <a:bodyPr/>
                    <a:lstStyle/>
                    <a:p>
                      <a:pPr indent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Používateľské rozhranie: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Jazykové koncepty: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31312"/>
                  </a:ext>
                </a:extLst>
              </a:tr>
              <a:tr h="179720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Screen, Canvas, Ball, Image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Multiple Screens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Button,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TextBox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Label,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CheckBox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Horizontal/Vertical/Table Arrangements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ListView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ListPicker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Slider, Spinner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Notifier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Cyklus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Vetvenie, podmienky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Matematické operácie a funkcie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Globálne premenné (čísla, farby)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Zoznamy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Procedúry, funkcie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Lokálne premenné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6944237"/>
                  </a:ext>
                </a:extLst>
              </a:tr>
              <a:tr h="273273">
                <a:tc>
                  <a:txBody>
                    <a:bodyPr/>
                    <a:lstStyle/>
                    <a:p>
                      <a:pPr indent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Senzory:</a:t>
                      </a:r>
                      <a:endParaRPr lang="sk-S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Komunikácia: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774389"/>
                  </a:ext>
                </a:extLst>
              </a:tr>
              <a:tr h="205394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Clock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AccelerometerSensor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LocationSensor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Map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OrientationSensor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BarcodeScanner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ProximitySensor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Pedometer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ActivityStarter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Texting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PhoneCall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890963"/>
                  </a:ext>
                </a:extLst>
              </a:tr>
              <a:tr h="256744">
                <a:tc>
                  <a:txBody>
                    <a:bodyPr/>
                    <a:lstStyle/>
                    <a:p>
                      <a:pPr indent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Pamäť:</a:t>
                      </a:r>
                      <a:endParaRPr lang="sk-S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Multimédiá: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893851"/>
                  </a:ext>
                </a:extLst>
              </a:tr>
              <a:tr h="53927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TinyDB</a:t>
                      </a:r>
                      <a:endParaRPr lang="sk-S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FireBase</a:t>
                      </a:r>
                      <a:endParaRPr lang="sk-S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Sound</a:t>
                      </a:r>
                      <a:r>
                        <a:rPr lang="sk-SK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TextToSpeech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SpeechRecognizer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263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72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60596"/>
            <a:ext cx="7686675" cy="6089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75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64" y="432702"/>
            <a:ext cx="7830207" cy="701674"/>
          </a:xfrm>
        </p:spPr>
        <p:txBody>
          <a:bodyPr/>
          <a:lstStyle/>
          <a:p>
            <a:pPr algn="r"/>
            <a:r>
              <a:rPr lang="sk-SK" sz="4000" b="1" dirty="0" smtClean="0"/>
              <a:t>Podpora pre učiteľov</a:t>
            </a:r>
            <a:endParaRPr lang="sk-SK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442" y="1328476"/>
            <a:ext cx="8790558" cy="4351338"/>
          </a:xfrm>
        </p:spPr>
        <p:txBody>
          <a:bodyPr/>
          <a:lstStyle/>
          <a:p>
            <a:r>
              <a:rPr lang="sk-SK" dirty="0" smtClean="0"/>
              <a:t>Metodické a učebné materiály</a:t>
            </a:r>
          </a:p>
          <a:p>
            <a:pPr lvl="1"/>
            <a:r>
              <a:rPr lang="sk-SK" dirty="0"/>
              <a:t>m</a:t>
            </a:r>
            <a:r>
              <a:rPr lang="sk-SK" dirty="0" smtClean="0"/>
              <a:t>etodické materiály, </a:t>
            </a:r>
            <a:r>
              <a:rPr lang="sk-SK" dirty="0"/>
              <a:t>v</a:t>
            </a:r>
            <a:r>
              <a:rPr lang="sk-SK" dirty="0" smtClean="0"/>
              <a:t>yriešené pracovné listy, </a:t>
            </a:r>
            <a:br>
              <a:rPr lang="sk-SK" dirty="0" smtClean="0"/>
            </a:br>
            <a:r>
              <a:rPr lang="sk-SK" dirty="0" smtClean="0"/>
              <a:t>súbory s riešeniami</a:t>
            </a:r>
          </a:p>
          <a:p>
            <a:pPr lvl="1"/>
            <a:r>
              <a:rPr lang="sk-SK" dirty="0"/>
              <a:t>u</a:t>
            </a:r>
            <a:r>
              <a:rPr lang="sk-SK" dirty="0" smtClean="0"/>
              <a:t>čebné materiály, pracovné listy so </a:t>
            </a:r>
            <a:r>
              <a:rPr lang="sk-SK" dirty="0" err="1" smtClean="0"/>
              <a:t>sebahodnotiacimi</a:t>
            </a:r>
            <a:r>
              <a:rPr lang="sk-SK" dirty="0" smtClean="0"/>
              <a:t> kartami, pracovné súbory, referenčné materiály</a:t>
            </a:r>
          </a:p>
          <a:p>
            <a:r>
              <a:rPr lang="sk-SK" dirty="0" smtClean="0"/>
              <a:t>Školenia</a:t>
            </a:r>
          </a:p>
          <a:p>
            <a:pPr lvl="1"/>
            <a:r>
              <a:rPr lang="sk-SK" dirty="0" smtClean="0"/>
              <a:t>Výučba pokročilých techník programovania a programovania mobilných aplikácií (50 h)</a:t>
            </a:r>
          </a:p>
          <a:p>
            <a:r>
              <a:rPr lang="sk-SK" dirty="0" smtClean="0"/>
              <a:t>Komunikácia s overovateľmi (a používateľmi)</a:t>
            </a:r>
          </a:p>
          <a:p>
            <a:pPr lvl="1"/>
            <a:r>
              <a:rPr lang="sk-SK" dirty="0"/>
              <a:t>h</a:t>
            </a:r>
            <a:r>
              <a:rPr lang="sk-SK" dirty="0" smtClean="0"/>
              <a:t>odnotiaci dotazník po odučenej téme</a:t>
            </a:r>
          </a:p>
          <a:p>
            <a:pPr lvl="1"/>
            <a:r>
              <a:rPr lang="sk-SK" dirty="0"/>
              <a:t>ž</a:t>
            </a:r>
            <a:r>
              <a:rPr lang="sk-SK" dirty="0" smtClean="0"/>
              <a:t>iacke aplikácie</a:t>
            </a:r>
          </a:p>
          <a:p>
            <a:pPr lvl="1"/>
            <a:r>
              <a:rPr lang="sk-SK" dirty="0" smtClean="0"/>
              <a:t>diskusné fóra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601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535" y="333297"/>
            <a:ext cx="7680645" cy="701674"/>
          </a:xfrm>
        </p:spPr>
        <p:txBody>
          <a:bodyPr/>
          <a:lstStyle/>
          <a:p>
            <a:pPr algn="r"/>
            <a:r>
              <a:rPr lang="sk-SK" sz="4000" b="1" dirty="0" smtClean="0"/>
              <a:t>Overovanie a recenzia predmetu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442" y="1328476"/>
            <a:ext cx="8684232" cy="4351338"/>
          </a:xfrm>
        </p:spPr>
        <p:txBody>
          <a:bodyPr/>
          <a:lstStyle/>
          <a:p>
            <a:endParaRPr lang="sk-SK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9" y="926796"/>
            <a:ext cx="9000000" cy="593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2497" y="222927"/>
            <a:ext cx="5584055" cy="739774"/>
          </a:xfrm>
        </p:spPr>
        <p:txBody>
          <a:bodyPr/>
          <a:lstStyle/>
          <a:p>
            <a:pPr algn="r"/>
            <a:r>
              <a:rPr lang="sk-SK" sz="4000" b="1" dirty="0" smtClean="0"/>
              <a:t>Ukážky etúd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442" y="1328476"/>
            <a:ext cx="8559738" cy="4351338"/>
          </a:xfrm>
        </p:spPr>
        <p:txBody>
          <a:bodyPr/>
          <a:lstStyle/>
          <a:p>
            <a:endParaRPr lang="sk-SK" dirty="0"/>
          </a:p>
          <a:p>
            <a:pPr marL="0" indent="0">
              <a:buNone/>
            </a:pPr>
            <a:endParaRPr lang="sk-SK" dirty="0" smtClean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2" y="685502"/>
            <a:ext cx="3200000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ok 9" descr="Screenshot_20190121-0138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248" y="1889480"/>
            <a:ext cx="1800000" cy="3229329"/>
          </a:xfrm>
          <a:prstGeom prst="rect">
            <a:avLst/>
          </a:prstGeom>
          <a:noFill/>
          <a:ln w="6350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Screenshot_20190121-01452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5" y="2734722"/>
            <a:ext cx="1800000" cy="324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creenshot_20190121-01493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085" y="1114722"/>
            <a:ext cx="1800000" cy="324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ok 10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22" y="2805589"/>
            <a:ext cx="1800000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53442" y="1328476"/>
            <a:ext cx="8559738" cy="4351338"/>
          </a:xfrm>
        </p:spPr>
        <p:txBody>
          <a:bodyPr/>
          <a:lstStyle/>
          <a:p>
            <a:r>
              <a:rPr lang="sk-SK" dirty="0" smtClean="0"/>
              <a:t>NPITA, </a:t>
            </a:r>
            <a:r>
              <a:rPr lang="sk-SK" dirty="0"/>
              <a:t>KEGA </a:t>
            </a:r>
            <a:r>
              <a:rPr lang="sk-SK" dirty="0" smtClean="0"/>
              <a:t>029UKF-4/2018</a:t>
            </a:r>
          </a:p>
          <a:p>
            <a:r>
              <a:rPr lang="sk-SK" dirty="0" smtClean="0"/>
              <a:t>overujúcim SŠ učiteľom, konzultantovi z IT firmy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4070" y="238841"/>
            <a:ext cx="7886700" cy="708762"/>
          </a:xfrm>
        </p:spPr>
        <p:txBody>
          <a:bodyPr/>
          <a:lstStyle/>
          <a:p>
            <a:pPr algn="r"/>
            <a:r>
              <a:rPr lang="sk-SK" sz="4000" b="1" dirty="0" smtClean="0"/>
              <a:t>Poďakovanie</a:t>
            </a:r>
            <a:endParaRPr lang="sk-SK" sz="4000" b="1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31" y="4980687"/>
            <a:ext cx="2181815" cy="1080000"/>
          </a:xfrm>
          <a:prstGeom prst="rect">
            <a:avLst/>
          </a:prstGeom>
        </p:spPr>
      </p:pic>
      <p:grpSp>
        <p:nvGrpSpPr>
          <p:cNvPr id="4" name="Skupina 3"/>
          <p:cNvGrpSpPr>
            <a:grpSpLocks noChangeAspect="1"/>
          </p:cNvGrpSpPr>
          <p:nvPr/>
        </p:nvGrpSpPr>
        <p:grpSpPr>
          <a:xfrm>
            <a:off x="4113404" y="4614549"/>
            <a:ext cx="1279623" cy="1368000"/>
            <a:chOff x="6078046" y="3856502"/>
            <a:chExt cx="1715619" cy="1742451"/>
          </a:xfrm>
        </p:grpSpPr>
        <p:pic>
          <p:nvPicPr>
            <p:cNvPr id="8" name="Obrázo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66348" y="3856502"/>
              <a:ext cx="927317" cy="927317"/>
            </a:xfrm>
            <a:prstGeom prst="rect">
              <a:avLst/>
            </a:prstGeom>
          </p:spPr>
        </p:pic>
        <p:pic>
          <p:nvPicPr>
            <p:cNvPr id="9" name="Obrázo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046" y="4484920"/>
              <a:ext cx="800458" cy="800458"/>
            </a:xfrm>
            <a:prstGeom prst="rect">
              <a:avLst/>
            </a:prstGeom>
          </p:spPr>
        </p:pic>
        <p:pic>
          <p:nvPicPr>
            <p:cNvPr id="10" name="Obrázok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078" y="4864366"/>
              <a:ext cx="734587" cy="734587"/>
            </a:xfrm>
            <a:prstGeom prst="rect">
              <a:avLst/>
            </a:prstGeom>
          </p:spPr>
        </p:pic>
      </p:grpSp>
      <p:pic>
        <p:nvPicPr>
          <p:cNvPr id="3" name="Obrázo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068" y="2575218"/>
            <a:ext cx="3892148" cy="1800000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7565" y="2487703"/>
            <a:ext cx="162173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1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Teória a prax vyučovania informatiky – aktivity univerzít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Časopisy </a:t>
            </a:r>
            <a:r>
              <a:rPr lang="sk-SK" dirty="0" smtClean="0"/>
              <a:t>– Informatické listy</a:t>
            </a:r>
            <a:r>
              <a:rPr lang="sk-SK" dirty="0"/>
              <a:t>, MIF, </a:t>
            </a:r>
            <a:r>
              <a:rPr lang="sk-SK" dirty="0" smtClean="0"/>
              <a:t>OMFI</a:t>
            </a:r>
          </a:p>
          <a:p>
            <a:r>
              <a:rPr lang="sk-SK" dirty="0" smtClean="0"/>
              <a:t>Učebnice </a:t>
            </a:r>
          </a:p>
          <a:p>
            <a:r>
              <a:rPr lang="sk-SK" dirty="0" smtClean="0"/>
              <a:t>Metodické materiály pre učiteľov</a:t>
            </a:r>
          </a:p>
          <a:p>
            <a:r>
              <a:rPr lang="sk-SK" dirty="0" smtClean="0"/>
              <a:t>Vzdelávanie učiteľov – denné, rozširujúce, doplňujúce, rigorózne, atestačné, kontinuálne, kluby učiteľov ...</a:t>
            </a:r>
          </a:p>
          <a:p>
            <a:r>
              <a:rPr lang="sk-SK" dirty="0" smtClean="0"/>
              <a:t>Neformálne vzdelávanie pre žiakov – súťaže, krúžky, tábory </a:t>
            </a:r>
          </a:p>
          <a:p>
            <a:endParaRPr lang="sk-SK" dirty="0" smtClean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91440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Teória a prax vyučovania informatiky – aktivity univerzít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Pedagogický výskum – projekty, časopisy, konferencie</a:t>
            </a:r>
          </a:p>
          <a:p>
            <a:r>
              <a:rPr lang="sk-SK" dirty="0" smtClean="0"/>
              <a:t>Odborný rast – </a:t>
            </a:r>
            <a:r>
              <a:rPr lang="sk-SK" dirty="0" err="1" smtClean="0"/>
              <a:t>PhD</a:t>
            </a:r>
            <a:r>
              <a:rPr lang="sk-SK" dirty="0" smtClean="0"/>
              <a:t>, </a:t>
            </a:r>
            <a:r>
              <a:rPr lang="sk-SK" dirty="0" err="1" smtClean="0"/>
              <a:t>doc</a:t>
            </a:r>
            <a:r>
              <a:rPr lang="sk-SK" dirty="0" smtClean="0"/>
              <a:t> (od 2012)</a:t>
            </a:r>
          </a:p>
          <a:p>
            <a:r>
              <a:rPr lang="sk-SK" dirty="0" smtClean="0"/>
              <a:t>ŠVOČ v oblasti DI (od 2013)</a:t>
            </a:r>
          </a:p>
          <a:p>
            <a:r>
              <a:rPr lang="sk-SK" dirty="0" smtClean="0"/>
              <a:t>Učiteľské mobility (Erasmus+)</a:t>
            </a:r>
          </a:p>
          <a:p>
            <a:endParaRPr lang="sk-SK" dirty="0" smtClean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33737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Odborné výzvy rozvoja vyučovania informatiky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/>
          <a:lstStyle/>
          <a:p>
            <a:r>
              <a:rPr lang="sk-SK" dirty="0" smtClean="0"/>
              <a:t>Obsah</a:t>
            </a:r>
          </a:p>
          <a:p>
            <a:pPr lvl="1"/>
            <a:r>
              <a:rPr lang="sk-SK" dirty="0"/>
              <a:t>p</a:t>
            </a:r>
            <a:r>
              <a:rPr lang="sk-SK" dirty="0" smtClean="0"/>
              <a:t>rogramovanie (</a:t>
            </a:r>
            <a:r>
              <a:rPr lang="sk-SK" dirty="0" err="1" smtClean="0"/>
              <a:t>physical</a:t>
            </a:r>
            <a:r>
              <a:rPr lang="sk-SK" dirty="0" smtClean="0"/>
              <a:t> </a:t>
            </a:r>
            <a:r>
              <a:rPr lang="sk-SK" dirty="0" err="1" smtClean="0"/>
              <a:t>computing</a:t>
            </a:r>
            <a:r>
              <a:rPr lang="sk-SK" dirty="0" smtClean="0"/>
              <a:t>), </a:t>
            </a:r>
          </a:p>
          <a:p>
            <a:pPr lvl="1"/>
            <a:r>
              <a:rPr lang="sk-SK" dirty="0" smtClean="0"/>
              <a:t>bezpečnosť, umelá inteligencia, dátová analytika, STEAM ...</a:t>
            </a:r>
          </a:p>
          <a:p>
            <a:r>
              <a:rPr lang="sk-SK" dirty="0" smtClean="0"/>
              <a:t>Ciele</a:t>
            </a:r>
          </a:p>
          <a:p>
            <a:pPr lvl="1"/>
            <a:r>
              <a:rPr lang="sk-SK" dirty="0" smtClean="0"/>
              <a:t>informatické myslenie, riešenie problémov, bádateľské spôsobilosti, kritické myslenie, kreativita ... </a:t>
            </a:r>
          </a:p>
          <a:p>
            <a:pPr lvl="1"/>
            <a:r>
              <a:rPr lang="sk-SK" dirty="0"/>
              <a:t>h</a:t>
            </a:r>
            <a:r>
              <a:rPr lang="sk-SK" dirty="0" smtClean="0"/>
              <a:t>umanizmus, inklúzia, sloboda, radosť z učenia sa ...</a:t>
            </a:r>
          </a:p>
          <a:p>
            <a:r>
              <a:rPr lang="sk-SK" dirty="0" smtClean="0"/>
              <a:t>Prostriedky </a:t>
            </a:r>
          </a:p>
          <a:p>
            <a:pPr lvl="1"/>
            <a:r>
              <a:rPr lang="sk-SK" dirty="0"/>
              <a:t>a</a:t>
            </a:r>
            <a:r>
              <a:rPr lang="sk-SK" dirty="0" smtClean="0"/>
              <a:t>ktivizujúce metódy (BOV, PBL), </a:t>
            </a:r>
            <a:r>
              <a:rPr lang="sk-SK" dirty="0" err="1" smtClean="0"/>
              <a:t>formatívne</a:t>
            </a:r>
            <a:r>
              <a:rPr lang="sk-SK" dirty="0" smtClean="0"/>
              <a:t> hodnotenie, DT </a:t>
            </a:r>
          </a:p>
          <a:p>
            <a:pPr lvl="1"/>
            <a:r>
              <a:rPr lang="sk-SK" dirty="0" smtClean="0"/>
              <a:t>neformálne vzdelávanie ...</a:t>
            </a:r>
          </a:p>
        </p:txBody>
      </p:sp>
    </p:spTree>
    <p:extLst>
      <p:ext uri="{BB962C8B-B14F-4D97-AF65-F5344CB8AC3E}">
        <p14:creationId xmlns:p14="http://schemas.microsoft.com/office/powerpoint/2010/main" val="2816391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Spolupráca pri rozvoji vyučovania informatiky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/>
          <a:lstStyle/>
          <a:p>
            <a:r>
              <a:rPr lang="sk-SK" dirty="0" smtClean="0"/>
              <a:t>VŠ – VŠ</a:t>
            </a:r>
          </a:p>
          <a:p>
            <a:r>
              <a:rPr lang="sk-SK" dirty="0"/>
              <a:t>VŠ – </a:t>
            </a:r>
            <a:r>
              <a:rPr lang="sk-SK" dirty="0" smtClean="0"/>
              <a:t>SŠ, ZŠ, MŠ</a:t>
            </a:r>
          </a:p>
          <a:p>
            <a:r>
              <a:rPr lang="sk-SK" dirty="0" smtClean="0"/>
              <a:t>VŠ </a:t>
            </a:r>
            <a:r>
              <a:rPr lang="sk-SK" dirty="0"/>
              <a:t>– </a:t>
            </a:r>
            <a:r>
              <a:rPr lang="sk-SK" dirty="0" err="1"/>
              <a:t>MinEdu</a:t>
            </a:r>
            <a:r>
              <a:rPr lang="sk-SK" dirty="0"/>
              <a:t> </a:t>
            </a:r>
            <a:r>
              <a:rPr lang="sk-SK" dirty="0" smtClean="0"/>
              <a:t>(ŠPÚ, CVTI, ŠVS, MPC, IUVENTA ...)</a:t>
            </a:r>
          </a:p>
          <a:p>
            <a:r>
              <a:rPr lang="sk-SK" dirty="0" smtClean="0"/>
              <a:t>VŠ – IT firmy </a:t>
            </a:r>
          </a:p>
          <a:p>
            <a:r>
              <a:rPr lang="sk-SK" dirty="0" smtClean="0"/>
              <a:t>VŠ – lokálna komunita</a:t>
            </a:r>
          </a:p>
          <a:p>
            <a:pPr lvl="1"/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73298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Národný projekt IT Akadémia</a:t>
            </a:r>
            <a:br>
              <a:rPr lang="sk-SK" dirty="0" smtClean="0"/>
            </a:br>
            <a:r>
              <a:rPr lang="sk-SK" dirty="0" smtClean="0"/>
              <a:t>– základné údaje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49" y="1825625"/>
            <a:ext cx="8317387" cy="4351338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/>
              <a:t>Prijímateľ: </a:t>
            </a:r>
            <a:r>
              <a:rPr lang="sk-SK" dirty="0" smtClean="0"/>
              <a:t>	CVTI SR</a:t>
            </a:r>
          </a:p>
          <a:p>
            <a:pPr marL="0" indent="0">
              <a:buNone/>
            </a:pPr>
            <a:r>
              <a:rPr lang="sk-SK" b="1" dirty="0" smtClean="0"/>
              <a:t>Partneri: </a:t>
            </a:r>
            <a:r>
              <a:rPr lang="sk-SK" dirty="0" smtClean="0"/>
              <a:t>	UPJŠ v Košiciach, TU v Košiciach, ŽU v Žiline,</a:t>
            </a:r>
          </a:p>
          <a:p>
            <a:pPr marL="0" indent="0">
              <a:buNone/>
            </a:pPr>
            <a:r>
              <a:rPr lang="sk-SK" dirty="0" smtClean="0"/>
              <a:t>		UKF v Nitre, UMB v Banskej Bystrici</a:t>
            </a:r>
          </a:p>
          <a:p>
            <a:pPr marL="0" indent="0">
              <a:buNone/>
            </a:pPr>
            <a:r>
              <a:rPr lang="sk-SK" b="1" dirty="0" smtClean="0"/>
              <a:t>Ďalšie spolupracujúce subjekty: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	ITAS, KEITVA, IT firmy, </a:t>
            </a:r>
            <a:r>
              <a:rPr lang="sk-SK" dirty="0" err="1" smtClean="0"/>
              <a:t>SISp</a:t>
            </a:r>
            <a:r>
              <a:rPr lang="sk-SK" dirty="0" smtClean="0"/>
              <a:t>, UK v Bratislave, 		STU v Bratislave</a:t>
            </a:r>
          </a:p>
          <a:p>
            <a:pPr marL="0" indent="0">
              <a:buNone/>
            </a:pPr>
            <a:r>
              <a:rPr lang="sk-SK" b="1" dirty="0" smtClean="0"/>
              <a:t>Trvanie projektu: </a:t>
            </a:r>
            <a:r>
              <a:rPr lang="sk-SK" dirty="0" smtClean="0"/>
              <a:t>	09/2016 – 10/2020</a:t>
            </a:r>
          </a:p>
          <a:p>
            <a:pPr marL="0" indent="0">
              <a:buNone/>
            </a:pPr>
            <a:r>
              <a:rPr lang="sk-SK" b="1" dirty="0" smtClean="0"/>
              <a:t>Rozpočet projektu: </a:t>
            </a:r>
            <a:r>
              <a:rPr lang="sk-SK" dirty="0" smtClean="0"/>
              <a:t>21 M€, z toho </a:t>
            </a:r>
            <a:r>
              <a:rPr lang="en-US" dirty="0" smtClean="0"/>
              <a:t>5% </a:t>
            </a:r>
            <a:r>
              <a:rPr lang="en-US" dirty="0" err="1" smtClean="0"/>
              <a:t>spolu</a:t>
            </a:r>
            <a:r>
              <a:rPr lang="sk-SK" dirty="0" smtClean="0"/>
              <a:t>účasť VŠ 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4363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Národný projekt IT </a:t>
            </a:r>
            <a:r>
              <a:rPr lang="sk-SK" dirty="0"/>
              <a:t>Akadémia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– </a:t>
            </a:r>
            <a:r>
              <a:rPr lang="sk-SK" dirty="0"/>
              <a:t>základné údaje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8317388" cy="4351338"/>
          </a:xfrm>
        </p:spPr>
        <p:txBody>
          <a:bodyPr/>
          <a:lstStyle/>
          <a:p>
            <a:pPr marL="0" indent="0">
              <a:buNone/>
            </a:pPr>
            <a:r>
              <a:rPr lang="sk-SK" b="1" dirty="0"/>
              <a:t>Strategický cieľ projektu: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Vytvorenie modelu vzdelávania a prípravy mladých ľudí pre aktuálne a perspektívne potreby vedomostnej spoločnosti a trhu práce so zameraním na informatiku a IKT</a:t>
            </a:r>
            <a:r>
              <a:rPr lang="sk-SK" dirty="0" smtClean="0"/>
              <a:t>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dirty="0" smtClean="0"/>
              <a:t>IT Akadémia </a:t>
            </a:r>
          </a:p>
          <a:p>
            <a:pPr marL="0" indent="0">
              <a:buNone/>
            </a:pPr>
            <a:r>
              <a:rPr lang="sk-SK" dirty="0" smtClean="0"/>
              <a:t>– podporná platforma pre realizáciu projektu</a:t>
            </a:r>
          </a:p>
          <a:p>
            <a:pPr marL="0" indent="0">
              <a:buNone/>
            </a:pPr>
            <a:r>
              <a:rPr lang="sk-SK" dirty="0"/>
              <a:t>– </a:t>
            </a:r>
            <a:r>
              <a:rPr lang="sk-SK" dirty="0" smtClean="0"/>
              <a:t>partnerstvá IT firiem, VŠ, SŠ, ZŠ, samosprávy ...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69587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Národný projekt IT </a:t>
            </a:r>
            <a:r>
              <a:rPr lang="sk-SK" dirty="0"/>
              <a:t>Akadémia</a:t>
            </a:r>
            <a:br>
              <a:rPr lang="sk-SK" dirty="0"/>
            </a:br>
            <a:r>
              <a:rPr lang="sk-SK" dirty="0"/>
              <a:t>– </a:t>
            </a:r>
            <a:r>
              <a:rPr lang="sk-SK" dirty="0" smtClean="0"/>
              <a:t>cieľová skupina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8317388" cy="4351338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33</a:t>
            </a:r>
            <a:r>
              <a:rPr lang="sk-SK" dirty="0"/>
              <a:t> 000 žiakov </a:t>
            </a:r>
            <a:r>
              <a:rPr lang="sk-SK" dirty="0" smtClean="0"/>
              <a:t>ZŠ a SŠ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3 000 študentov </a:t>
            </a:r>
            <a:r>
              <a:rPr lang="sk-SK" dirty="0" smtClean="0"/>
              <a:t>VŠ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2 100 pedagogických a </a:t>
            </a:r>
            <a:r>
              <a:rPr lang="sk-SK" dirty="0" smtClean="0"/>
              <a:t>odborných </a:t>
            </a:r>
            <a:r>
              <a:rPr lang="sk-SK" dirty="0"/>
              <a:t>zamestnancov</a:t>
            </a:r>
            <a:br>
              <a:rPr lang="sk-SK" dirty="0"/>
            </a:br>
            <a:r>
              <a:rPr lang="sk-SK" dirty="0"/>
              <a:t>20 </a:t>
            </a:r>
            <a:r>
              <a:rPr lang="sk-SK" dirty="0" smtClean="0"/>
              <a:t>učiteľov VŠ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956" y="3093127"/>
            <a:ext cx="4347550" cy="290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9465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1820</TotalTime>
  <Words>566</Words>
  <Application>Microsoft Office PowerPoint</Application>
  <PresentationFormat>Prezentácia na obrazovke (4:3)</PresentationFormat>
  <Paragraphs>162</Paragraphs>
  <Slides>26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Times New Roman</vt:lpstr>
      <vt:lpstr>Motív balíka Office</vt:lpstr>
      <vt:lpstr>Prezentácia programu PowerPoint</vt:lpstr>
      <vt:lpstr>História a súčasnosť vyučovania informatiky u nás</vt:lpstr>
      <vt:lpstr>Teória a prax vyučovania informatiky – aktivity univerzít</vt:lpstr>
      <vt:lpstr>Teória a prax vyučovania informatiky – aktivity univerzít</vt:lpstr>
      <vt:lpstr>Odborné výzvy rozvoja vyučovania informatiky</vt:lpstr>
      <vt:lpstr>Spolupráca pri rozvoji vyučovania informatiky</vt:lpstr>
      <vt:lpstr>Národný projekt IT Akadémia – základné údaje</vt:lpstr>
      <vt:lpstr>Národný projekt IT Akadémia  – základné údaje</vt:lpstr>
      <vt:lpstr>Národný projekt IT Akadémia – cieľová skupina</vt:lpstr>
      <vt:lpstr>Národný projekt IT Akadémia – očakávané dopady – žiak/študent</vt:lpstr>
      <vt:lpstr>Národný projekt IT Akadémia – očakávané dopady – učiteľ</vt:lpstr>
      <vt:lpstr>Národný projekt IT Akadémia – očakávané dopady – IT firmy</vt:lpstr>
      <vt:lpstr>Národný projekt IT Akadémia – aktivity pre SŠ a ZŠ</vt:lpstr>
      <vt:lpstr>Národný projekt IT Akadémia – aktivity pre VŠ</vt:lpstr>
      <vt:lpstr>Aktivita 1.1b: Model špeciálnej triedy so zameraním na informatiku </vt:lpstr>
      <vt:lpstr>Postavenie predmetu PMZ</vt:lpstr>
      <vt:lpstr>Charakteristika predmetu</vt:lpstr>
      <vt:lpstr>Prezentácia programu PowerPoint</vt:lpstr>
      <vt:lpstr>Štruktúra metodického materiálu k etudám</vt:lpstr>
      <vt:lpstr>Štruktúra jednotlivých etúd</vt:lpstr>
      <vt:lpstr>Komponenty a jazykové koncepty v etudách</vt:lpstr>
      <vt:lpstr>Prezentácia programu PowerPoint</vt:lpstr>
      <vt:lpstr>Podpora pre učiteľov</vt:lpstr>
      <vt:lpstr>Overovanie a recenzia predmetu</vt:lpstr>
      <vt:lpstr>Ukážky etúd</vt:lpstr>
      <vt:lpstr>Poďakovanie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Koncepcia výučby predmetu Programovanie mobilných aplikácií</dc:title>
  <dc:creator>lubomir.snajder@upjs.sk</dc:creator>
  <cp:keywords>programovanie;mobilné aplikácie;koncepcia;MIT App Inventor 2</cp:keywords>
  <cp:lastModifiedBy>doc. RNDr. Ľubomír Šnajder PhD.</cp:lastModifiedBy>
  <cp:revision>107</cp:revision>
  <cp:lastPrinted>2019-04-03T04:45:56Z</cp:lastPrinted>
  <dcterms:created xsi:type="dcterms:W3CDTF">2017-10-23T08:52:40Z</dcterms:created>
  <dcterms:modified xsi:type="dcterms:W3CDTF">2019-04-03T04:46:01Z</dcterms:modified>
</cp:coreProperties>
</file>