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71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 autoAdjust="0"/>
  </p:normalViewPr>
  <p:slideViewPr>
    <p:cSldViewPr snapToGrid="0">
      <p:cViewPr>
        <p:scale>
          <a:sx n="75" d="100"/>
          <a:sy n="75" d="100"/>
        </p:scale>
        <p:origin x="93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9B107-F3C8-407A-AF31-F05BCD8D3638}" type="datetimeFigureOut">
              <a:rPr lang="sk-SK" smtClean="0"/>
              <a:t>29.11.2018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214A7-7E8F-4F11-B275-5CA3A0F558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842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214A7-7E8F-4F11-B275-5CA3A0F55863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0369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29.11.2018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694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29.11.2018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273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29.11.2018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888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29.11.2018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519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29.11.2018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554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29.11.2018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4934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29.11.2018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246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29.11.2018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69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29.11.2018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8753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29.11.2018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230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29.11.2018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6920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53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497D31C0-2E34-4E83-B3AE-F06C610AD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1743" y="3589638"/>
            <a:ext cx="6758560" cy="920167"/>
          </a:xfrm>
        </p:spPr>
        <p:txBody>
          <a:bodyPr/>
          <a:lstStyle/>
          <a:p>
            <a:pPr algn="l"/>
            <a:r>
              <a:rPr lang="sk-SK" sz="4800" b="1" dirty="0" smtClean="0"/>
              <a:t>Aktivity IT akadémie pre ZŠ</a:t>
            </a:r>
            <a:endParaRPr lang="sk-SK" sz="4800" b="1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EDE5F767-E0BC-4DC4-89E8-81993560B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69925" y="4731478"/>
            <a:ext cx="3130378" cy="381000"/>
          </a:xfrm>
        </p:spPr>
        <p:txBody>
          <a:bodyPr/>
          <a:lstStyle/>
          <a:p>
            <a:r>
              <a:rPr lang="sk-SK" dirty="0" smtClean="0"/>
              <a:t>Angelika Haneszová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2983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24463" y="1204188"/>
            <a:ext cx="8050670" cy="39004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k-SK" b="1" dirty="0" smtClean="0">
                <a:solidFill>
                  <a:srgbClr val="C00000"/>
                </a:solidFill>
              </a:rPr>
              <a:t>Digitálne spracovanie videa</a:t>
            </a:r>
          </a:p>
          <a:p>
            <a:endParaRPr lang="sk-SK" sz="12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k-SK" sz="2000" dirty="0" smtClean="0"/>
              <a:t>Kompletný kurz na tému „Reprezentácie a nástroje – práca s multimédiami“.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k-SK" sz="2000" dirty="0" smtClean="0"/>
              <a:t>Pokrýva výkonový a obsahový štandard ŠVP v danej téme: použiť konkrétne nástroje editora na skombinovanie videa, zvuku a textu, rozhodnúť sa pre správne zariadenie pre zaznamenanie zvuku a obrazu, skúmať nové nástroje v konkrétnom editore. </a:t>
            </a:r>
          </a:p>
          <a:p>
            <a:pPr marL="1163638" indent="-457200">
              <a:buFont typeface="+mj-lt"/>
              <a:buAutoNum type="arabicPeriod"/>
            </a:pPr>
            <a:r>
              <a:rPr lang="sk-SK" sz="2000" dirty="0" smtClean="0"/>
              <a:t>Film ako nástroj prezentácie</a:t>
            </a:r>
          </a:p>
          <a:p>
            <a:pPr marL="1163638" indent="-457200">
              <a:buFont typeface="+mj-lt"/>
              <a:buAutoNum type="arabicPeriod"/>
            </a:pPr>
            <a:r>
              <a:rPr lang="sk-SK" sz="2000" dirty="0" smtClean="0"/>
              <a:t>Digitálne spracovanie videa – VSDC </a:t>
            </a:r>
            <a:r>
              <a:rPr lang="sk-SK" sz="2000" dirty="0" err="1" smtClean="0"/>
              <a:t>Free</a:t>
            </a:r>
            <a:r>
              <a:rPr lang="sk-SK" sz="2000" dirty="0" smtClean="0"/>
              <a:t> Video Editor </a:t>
            </a:r>
          </a:p>
          <a:p>
            <a:pPr marL="1163638" indent="-457200">
              <a:buFont typeface="+mj-lt"/>
              <a:buAutoNum type="arabicPeriod"/>
            </a:pPr>
            <a:r>
              <a:rPr lang="sk-SK" sz="2000" dirty="0" smtClean="0"/>
              <a:t>Finálna úprava videa</a:t>
            </a:r>
          </a:p>
          <a:p>
            <a:pPr marL="457200" indent="-457200">
              <a:buFont typeface="+mj-lt"/>
              <a:buAutoNum type="arabicPeriod"/>
            </a:pPr>
            <a:endParaRPr lang="sk-SK" sz="2000" dirty="0" smtClean="0"/>
          </a:p>
          <a:p>
            <a:pPr marL="457200" indent="-457200">
              <a:buFont typeface="+mj-lt"/>
              <a:buAutoNum type="arabicPeriod"/>
            </a:pPr>
            <a:endParaRPr lang="sk-SK" sz="2000" dirty="0" smtClean="0"/>
          </a:p>
          <a:p>
            <a:pPr marL="457200" indent="-457200">
              <a:buFont typeface="+mj-lt"/>
              <a:buAutoNum type="arabicPeriod"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172158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26809" y="1319597"/>
            <a:ext cx="8692904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k-SK" b="1" dirty="0" smtClean="0">
                <a:solidFill>
                  <a:srgbClr val="C00000"/>
                </a:solidFill>
              </a:rPr>
              <a:t>Kódy, šifry, kompresia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k-SK" sz="2000" dirty="0" smtClean="0"/>
              <a:t>Pokrýva časť témy „Reprezentácie a nástroje – informácie“.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k-SK" sz="2000" dirty="0" smtClean="0"/>
              <a:t>Metodiky sa venujú kódovaniu a dekódovaniu informácií, taktiež šifrovaniu rôznymi metódami a kompresii súborov rôzneho typu.</a:t>
            </a:r>
          </a:p>
          <a:p>
            <a:pPr marL="541338" indent="-363538">
              <a:buFont typeface="+mj-lt"/>
              <a:buAutoNum type="arabicPeriod"/>
            </a:pPr>
            <a:r>
              <a:rPr lang="sk-SK" sz="2000" dirty="0" smtClean="0"/>
              <a:t>Posielame kódovanú správu (Princíp kódovania, Morzeovka, Braillovo písmo, piktogramy, </a:t>
            </a:r>
            <a:r>
              <a:rPr lang="sk-SK" sz="2000" dirty="0" err="1" smtClean="0"/>
              <a:t>semafór</a:t>
            </a:r>
            <a:r>
              <a:rPr lang="sk-SK" sz="2000" dirty="0" smtClean="0"/>
              <a:t>)</a:t>
            </a:r>
          </a:p>
          <a:p>
            <a:pPr marL="541338" indent="-363538">
              <a:buFont typeface="+mj-lt"/>
              <a:buAutoNum type="arabicPeriod"/>
            </a:pPr>
            <a:r>
              <a:rPr lang="sk-SK" sz="2000" dirty="0" smtClean="0"/>
              <a:t>Kódujeme s počítačom  (Kódovanie a odkódovanie údajov a informácií, </a:t>
            </a:r>
            <a:br>
              <a:rPr lang="sk-SK" sz="2000" dirty="0" smtClean="0"/>
            </a:br>
            <a:r>
              <a:rPr lang="sk-SK" sz="2000" dirty="0" smtClean="0"/>
              <a:t>QR kód)</a:t>
            </a:r>
          </a:p>
          <a:p>
            <a:pPr marL="541338" indent="-363538">
              <a:buFont typeface="+mj-lt"/>
              <a:buAutoNum type="arabicPeriod"/>
            </a:pPr>
            <a:r>
              <a:rPr lang="sk-SK" sz="2000" dirty="0" smtClean="0"/>
              <a:t>Šifrovanie – metódy tajných agentov ( </a:t>
            </a:r>
            <a:r>
              <a:rPr lang="sk-SK" sz="2000" dirty="0" err="1" smtClean="0"/>
              <a:t>Fleissnerova</a:t>
            </a:r>
            <a:r>
              <a:rPr lang="sk-SK" sz="2000" dirty="0" smtClean="0"/>
              <a:t> šifra, Cézarova šifra, šifrovací disk, </a:t>
            </a:r>
            <a:r>
              <a:rPr lang="sk-SK" sz="2000" dirty="0" err="1" smtClean="0"/>
              <a:t>Vigenerova</a:t>
            </a:r>
            <a:r>
              <a:rPr lang="sk-SK" sz="2000" dirty="0" smtClean="0"/>
              <a:t> šifra)</a:t>
            </a:r>
          </a:p>
          <a:p>
            <a:pPr marL="541338" indent="-363538">
              <a:buFont typeface="+mj-lt"/>
              <a:buAutoNum type="arabicPeriod"/>
            </a:pPr>
            <a:r>
              <a:rPr lang="sk-SK" sz="2000" dirty="0" smtClean="0"/>
              <a:t>Komprimácia – efektívne ukladanie informácií (Komprimácia textu)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k-SK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7879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82420" y="1332282"/>
            <a:ext cx="8861580" cy="39803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k-SK" b="1" dirty="0" smtClean="0">
                <a:solidFill>
                  <a:srgbClr val="C00000"/>
                </a:solidFill>
              </a:rPr>
              <a:t>Spracovanie </a:t>
            </a:r>
            <a:r>
              <a:rPr lang="sk-SK" b="1" dirty="0" err="1" smtClean="0">
                <a:solidFill>
                  <a:srgbClr val="C00000"/>
                </a:solidFill>
              </a:rPr>
              <a:t>geolokačných</a:t>
            </a:r>
            <a:r>
              <a:rPr lang="sk-SK" b="1" dirty="0" smtClean="0">
                <a:solidFill>
                  <a:srgbClr val="C00000"/>
                </a:solidFill>
              </a:rPr>
              <a:t> dát</a:t>
            </a:r>
          </a:p>
          <a:p>
            <a:endParaRPr lang="sk-SK" sz="12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k-SK" sz="2000" dirty="0" smtClean="0"/>
              <a:t>Metodiky zamerané na používanie mobilných zariadení v exteriéri s </a:t>
            </a:r>
            <a:r>
              <a:rPr lang="sk-SK" sz="2000" dirty="0" err="1" smtClean="0"/>
              <a:t>geolokačným</a:t>
            </a:r>
            <a:r>
              <a:rPr lang="sk-SK" sz="2000" dirty="0" smtClean="0"/>
              <a:t> senzorom, operačným systémom Android, s mobilnými aplikáciami. </a:t>
            </a:r>
          </a:p>
          <a:p>
            <a:pPr marL="1163638" indent="-457200">
              <a:buFont typeface="+mj-lt"/>
              <a:buAutoNum type="arabicPeriod"/>
            </a:pPr>
            <a:r>
              <a:rPr lang="sk-SK" sz="2000" dirty="0" smtClean="0"/>
              <a:t>Určovanie geografickej polohy pomocou GPS1</a:t>
            </a:r>
          </a:p>
          <a:p>
            <a:pPr marL="1163638" indent="-457200">
              <a:buFont typeface="+mj-lt"/>
              <a:buAutoNum type="arabicPeriod"/>
            </a:pPr>
            <a:r>
              <a:rPr lang="sk-SK" sz="2000" dirty="0" smtClean="0"/>
              <a:t>Určovanie geografickej polohy pomocou GPS1</a:t>
            </a:r>
          </a:p>
          <a:p>
            <a:pPr marL="1163638" indent="-457200">
              <a:buFont typeface="+mj-lt"/>
              <a:buAutoNum type="arabicPeriod"/>
            </a:pPr>
            <a:r>
              <a:rPr lang="sk-SK" sz="2000" dirty="0" smtClean="0"/>
              <a:t>Zaznamenanie a spracovanie </a:t>
            </a:r>
            <a:r>
              <a:rPr lang="sk-SK" sz="2000" dirty="0" err="1" smtClean="0"/>
              <a:t>geolokačných</a:t>
            </a:r>
            <a:r>
              <a:rPr lang="sk-SK" sz="2000" dirty="0" smtClean="0"/>
              <a:t> dát 1</a:t>
            </a:r>
          </a:p>
          <a:p>
            <a:pPr marL="1163638" indent="-457200">
              <a:buFont typeface="+mj-lt"/>
              <a:buAutoNum type="arabicPeriod"/>
            </a:pPr>
            <a:r>
              <a:rPr lang="sk-SK" sz="2000" dirty="0" smtClean="0"/>
              <a:t>Zaznamenanie a spracovanie </a:t>
            </a:r>
            <a:r>
              <a:rPr lang="sk-SK" sz="2000" dirty="0" err="1" smtClean="0"/>
              <a:t>geolokačných</a:t>
            </a:r>
            <a:r>
              <a:rPr lang="sk-SK" sz="2000" dirty="0" smtClean="0"/>
              <a:t> dát 2 (My </a:t>
            </a:r>
            <a:r>
              <a:rPr lang="sk-SK" sz="2000" dirty="0" err="1" smtClean="0"/>
              <a:t>tracks</a:t>
            </a:r>
            <a:r>
              <a:rPr lang="sk-SK" sz="2000" dirty="0" smtClean="0"/>
              <a:t>)</a:t>
            </a:r>
          </a:p>
          <a:p>
            <a:pPr marL="1163638" indent="-457200">
              <a:buFont typeface="+mj-lt"/>
              <a:buAutoNum type="arabicPeriod"/>
            </a:pPr>
            <a:r>
              <a:rPr lang="sk-SK" sz="2000" dirty="0" err="1" smtClean="0"/>
              <a:t>Geolokačné</a:t>
            </a:r>
            <a:r>
              <a:rPr lang="sk-SK" sz="2000" dirty="0" smtClean="0"/>
              <a:t> hry pre mobilné zariadenia 1 (</a:t>
            </a:r>
            <a:r>
              <a:rPr lang="sk-SK" sz="2000" dirty="0" err="1" smtClean="0"/>
              <a:t>WhereYouGo</a:t>
            </a:r>
            <a:r>
              <a:rPr lang="sk-SK" sz="2000" dirty="0" smtClean="0"/>
              <a:t>)</a:t>
            </a:r>
          </a:p>
          <a:p>
            <a:pPr marL="1163638" indent="-457200">
              <a:buFont typeface="+mj-lt"/>
              <a:buAutoNum type="arabicPeriod"/>
            </a:pPr>
            <a:r>
              <a:rPr lang="sk-SK" sz="2000" dirty="0" err="1" smtClean="0"/>
              <a:t>Geolokačné</a:t>
            </a:r>
            <a:r>
              <a:rPr lang="sk-SK" sz="2000" dirty="0" smtClean="0"/>
              <a:t> hry pre mobilné zariadenia 2 </a:t>
            </a:r>
          </a:p>
          <a:p>
            <a:pPr marL="457200" indent="-457200">
              <a:buFont typeface="+mj-lt"/>
              <a:buAutoNum type="arabicPeriod"/>
            </a:pPr>
            <a:endParaRPr lang="sk-SK" sz="2000" dirty="0" smtClean="0"/>
          </a:p>
          <a:p>
            <a:pPr marL="457200" indent="-457200">
              <a:buFont typeface="+mj-lt"/>
              <a:buAutoNum type="arabicPeriod"/>
            </a:pPr>
            <a:endParaRPr lang="sk-SK" sz="2000" dirty="0" smtClean="0"/>
          </a:p>
          <a:p>
            <a:pPr marL="457200" indent="-457200">
              <a:buFont typeface="+mj-lt"/>
              <a:buAutoNum type="arabicPeriod"/>
            </a:pPr>
            <a:endParaRPr lang="sk-SK" sz="2000" dirty="0" smtClean="0"/>
          </a:p>
          <a:p>
            <a:pPr marL="457200" indent="-457200">
              <a:buFont typeface="+mj-lt"/>
              <a:buAutoNum type="arabicPeriod"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20001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66506" y="1390620"/>
            <a:ext cx="7886700" cy="356312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k-SK" b="1" dirty="0" smtClean="0">
                <a:solidFill>
                  <a:srgbClr val="C00000"/>
                </a:solidFill>
              </a:rPr>
              <a:t>Etika a bezpečnosť</a:t>
            </a:r>
          </a:p>
          <a:p>
            <a:endParaRPr lang="sk-SK" sz="12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k-SK" sz="2000" dirty="0" smtClean="0"/>
              <a:t>Metodiky sú venované témam: Programová a režimová bezpečnosť, sieťová bezpečnosť, ochrana pred nebezpečným obsahom, malware, nevhodné webové stránky, nástroje bezpečnej elektronickej pošty, etiketa, nevyžiadaná pošta.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k-SK" sz="800" dirty="0" smtClean="0"/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/>
              <a:t>Etické aspekty IKT – Ako škodím ostatným?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/>
              <a:t>Etické aspekty IKT – Ako niektorí škodia mne?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/>
              <a:t>Autorské práva – Múdrejší/múdrejšia som silnejší/silnejšia</a:t>
            </a:r>
            <a:endParaRPr lang="sk-SK" sz="2000" dirty="0" smtClean="0"/>
          </a:p>
        </p:txBody>
      </p:sp>
    </p:spTree>
    <p:extLst>
      <p:ext uri="{BB962C8B-B14F-4D97-AF65-F5344CB8AC3E}">
        <p14:creationId xmlns:p14="http://schemas.microsoft.com/office/powerpoint/2010/main" val="283735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62319" y="1239699"/>
            <a:ext cx="8533106" cy="4351338"/>
          </a:xfrm>
        </p:spPr>
        <p:txBody>
          <a:bodyPr/>
          <a:lstStyle/>
          <a:p>
            <a:pPr marL="0" indent="0">
              <a:buNone/>
            </a:pPr>
            <a:r>
              <a:rPr lang="sk-SK" b="1" dirty="0">
                <a:solidFill>
                  <a:srgbClr val="C00000"/>
                </a:solidFill>
              </a:rPr>
              <a:t>Riziká </a:t>
            </a:r>
            <a:r>
              <a:rPr lang="sk-SK" b="1" dirty="0" smtClean="0">
                <a:solidFill>
                  <a:srgbClr val="C00000"/>
                </a:solidFill>
              </a:rPr>
              <a:t>IKT</a:t>
            </a:r>
            <a:endParaRPr lang="sk-SK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k-SK" sz="2000" dirty="0"/>
              <a:t>Nadstavbový kurz pre tematické celky „Komunikácia a spolupráca – práca 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s </a:t>
            </a:r>
            <a:r>
              <a:rPr lang="sk-SK" sz="2000" dirty="0"/>
              <a:t>nástrojmi na komunikáciu“ a „Informačná spoločnosť – bezpečnosť a riziká“.</a:t>
            </a:r>
            <a:endParaRPr lang="en-GB" sz="2000" dirty="0"/>
          </a:p>
          <a:p>
            <a:pPr marL="0" indent="0">
              <a:buNone/>
            </a:pPr>
            <a:r>
              <a:rPr lang="sk-SK" sz="2000" dirty="0"/>
              <a:t>V kurze sa budú učiť témy: „Umenie klamu“ verzus pripravenosť a prevencia, zaisťovanie adekvátnej ochrany, ochrana osobných a citlivých dát, vytváranie bezpečného prostredia, činnosti na predchádzanie bezpečnostným incidentom, minimalizácia dosahu bezpečnostných incidentov, .. </a:t>
            </a:r>
            <a:r>
              <a:rPr lang="sk-SK" sz="2000" dirty="0" smtClean="0"/>
              <a:t>.</a:t>
            </a:r>
          </a:p>
          <a:p>
            <a:pPr marL="719138" indent="-457200">
              <a:buFont typeface="+mj-lt"/>
              <a:buAutoNum type="arabicPeriod"/>
            </a:pPr>
            <a:r>
              <a:rPr lang="sk-SK" sz="2000" dirty="0"/>
              <a:t>Pre koho som zaujímavý/zaujímavá?</a:t>
            </a:r>
          </a:p>
          <a:p>
            <a:pPr marL="719138" indent="-457200">
              <a:buFont typeface="+mj-lt"/>
              <a:buAutoNum type="arabicPeriod"/>
            </a:pPr>
            <a:r>
              <a:rPr lang="sk-SK" sz="2000" dirty="0"/>
              <a:t>Čo potrebujem chrániť?</a:t>
            </a:r>
          </a:p>
          <a:p>
            <a:pPr marL="719138" indent="-457200">
              <a:buFont typeface="+mj-lt"/>
              <a:buAutoNum type="arabicPeriod"/>
            </a:pPr>
            <a:r>
              <a:rPr lang="sk-SK" sz="2000" dirty="0"/>
              <a:t>Čo nesmiem </a:t>
            </a:r>
            <a:r>
              <a:rPr lang="sk-SK" sz="2000" dirty="0" smtClean="0"/>
              <a:t>zanedbať</a:t>
            </a:r>
            <a:r>
              <a:rPr lang="sk-SK" sz="2000" dirty="0"/>
              <a:t>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7041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61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3695" y="735984"/>
            <a:ext cx="8431629" cy="1095375"/>
          </a:xfrm>
        </p:spPr>
        <p:txBody>
          <a:bodyPr>
            <a:normAutofit fontScale="90000"/>
          </a:bodyPr>
          <a:lstStyle/>
          <a:p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31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Aktivity v </a:t>
            </a:r>
            <a:r>
              <a:rPr lang="en-GB" sz="31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rámci</a:t>
            </a:r>
            <a:r>
              <a:rPr lang="en-GB" sz="31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IT </a:t>
            </a:r>
            <a:r>
              <a:rPr lang="en-GB" sz="31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Akadémie</a:t>
            </a:r>
            <a:r>
              <a:rPr lang="en-GB" sz="31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GB" sz="31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vzdelávanie</a:t>
            </a:r>
            <a:r>
              <a:rPr lang="en-GB" sz="31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pre 21. </a:t>
            </a:r>
            <a:r>
              <a:rPr lang="en-GB" sz="31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st</a:t>
            </a:r>
            <a:r>
              <a:rPr lang="sk-SK" sz="31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or.</a:t>
            </a:r>
            <a:r>
              <a:rPr lang="en-GB" sz="31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31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sk-SK" sz="31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r>
              <a:rPr lang="sk-SK" sz="31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sk-SK" sz="31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r>
              <a:rPr lang="sk-SK" sz="2400" dirty="0" smtClean="0"/>
              <a:t/>
            </a:r>
            <a:br>
              <a:rPr lang="sk-SK" sz="2400" dirty="0" smtClean="0"/>
            </a:br>
            <a:endParaRPr lang="en-GB" sz="24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3695" y="1514326"/>
            <a:ext cx="7886700" cy="316547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hu-HU" sz="4000" b="1" dirty="0">
                <a:solidFill>
                  <a:schemeClr val="accent1">
                    <a:lumMod val="50000"/>
                  </a:schemeClr>
                </a:solidFill>
              </a:rPr>
              <a:t>1.1 </a:t>
            </a:r>
            <a:r>
              <a:rPr lang="hu-HU" sz="4000" b="1" dirty="0" smtClean="0">
                <a:solidFill>
                  <a:schemeClr val="accent1">
                    <a:lumMod val="50000"/>
                  </a:schemeClr>
                </a:solidFill>
              </a:rPr>
              <a:t>Inovácia prírodovedného a technického vzdelávania na ZŠ a SŠ so zameraním na informatiku</a:t>
            </a:r>
          </a:p>
          <a:p>
            <a:pPr marL="719138"/>
            <a:r>
              <a:rPr lang="hu-HU" sz="3500" dirty="0" smtClean="0"/>
              <a:t>Tvorba </a:t>
            </a:r>
            <a:r>
              <a:rPr lang="hu-HU" sz="3500" dirty="0"/>
              <a:t>metodick</a:t>
            </a:r>
            <a:r>
              <a:rPr lang="sk-SK" sz="3500" dirty="0"/>
              <a:t>ých </a:t>
            </a:r>
            <a:r>
              <a:rPr lang="sk-SK" sz="3500" dirty="0" smtClean="0"/>
              <a:t>materiálov – 70 metodík na ZŠ</a:t>
            </a:r>
          </a:p>
          <a:p>
            <a:pPr marL="0" indent="0">
              <a:buNone/>
            </a:pPr>
            <a:endParaRPr lang="sk-SK" sz="3000" dirty="0"/>
          </a:p>
          <a:p>
            <a:pPr marL="0" indent="0">
              <a:buNone/>
            </a:pPr>
            <a:r>
              <a:rPr lang="sk-SK" sz="4000" b="1" dirty="0">
                <a:solidFill>
                  <a:schemeClr val="accent1">
                    <a:lumMod val="50000"/>
                  </a:schemeClr>
                </a:solidFill>
              </a:rPr>
              <a:t>1.2 Vzdelávanie učiteľov informatiky – školenia pre </a:t>
            </a:r>
            <a:r>
              <a:rPr lang="sk-SK" sz="4000" b="1" dirty="0" smtClean="0">
                <a:solidFill>
                  <a:schemeClr val="accent1">
                    <a:lumMod val="50000"/>
                  </a:schemeClr>
                </a:solidFill>
              </a:rPr>
              <a:t>učiteľov ZŠ</a:t>
            </a:r>
            <a:endParaRPr lang="sk-SK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sk-SK" sz="3500" dirty="0" smtClean="0"/>
              <a:t>Informatika </a:t>
            </a:r>
            <a:r>
              <a:rPr lang="sk-SK" sz="3500" dirty="0"/>
              <a:t>a rozvoj informatického myslenia žiakov 1. stupňa ZŠ</a:t>
            </a:r>
          </a:p>
          <a:p>
            <a:pPr lvl="1"/>
            <a:r>
              <a:rPr lang="sk-SK" sz="3500" dirty="0"/>
              <a:t>Moderné metódy vyučovania informatiky na 2. stupni </a:t>
            </a:r>
            <a:r>
              <a:rPr lang="sk-SK" sz="3500" dirty="0" smtClean="0"/>
              <a:t>ZŠ</a:t>
            </a:r>
            <a:endParaRPr lang="sk-SK" sz="3500" dirty="0"/>
          </a:p>
          <a:p>
            <a:pPr lvl="1"/>
            <a:r>
              <a:rPr lang="sk-SK" sz="3500" dirty="0"/>
              <a:t>Programovanie robotických modelov na </a:t>
            </a:r>
            <a:r>
              <a:rPr lang="sk-SK" sz="3500" dirty="0" smtClean="0"/>
              <a:t>ZŠ</a:t>
            </a:r>
            <a:endParaRPr lang="sk-SK" sz="3000" dirty="0"/>
          </a:p>
          <a:p>
            <a:pPr lvl="1"/>
            <a:endParaRPr lang="sk-SK" sz="3000" dirty="0"/>
          </a:p>
          <a:p>
            <a:pPr marL="0" indent="0">
              <a:buNone/>
            </a:pPr>
            <a:r>
              <a:rPr lang="sk-SK" sz="4000" b="1" dirty="0">
                <a:solidFill>
                  <a:schemeClr val="accent1">
                    <a:lumMod val="50000"/>
                  </a:schemeClr>
                </a:solidFill>
              </a:rPr>
              <a:t>1.3 M</a:t>
            </a:r>
            <a:r>
              <a:rPr lang="en-GB" sz="4000" b="1" dirty="0" err="1">
                <a:solidFill>
                  <a:schemeClr val="accent1">
                    <a:lumMod val="50000"/>
                  </a:schemeClr>
                </a:solidFill>
              </a:rPr>
              <a:t>oti</a:t>
            </a:r>
            <a:r>
              <a:rPr lang="sk-SK" sz="4000" b="1" dirty="0">
                <a:solidFill>
                  <a:schemeClr val="accent1">
                    <a:lumMod val="50000"/>
                  </a:schemeClr>
                </a:solidFill>
              </a:rPr>
              <a:t>vácia</a:t>
            </a:r>
            <a:r>
              <a:rPr lang="en-GB" sz="4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4000" b="1" dirty="0" err="1">
                <a:solidFill>
                  <a:schemeClr val="accent1">
                    <a:lumMod val="50000"/>
                  </a:schemeClr>
                </a:solidFill>
              </a:rPr>
              <a:t>žiakov</a:t>
            </a:r>
            <a:r>
              <a:rPr lang="en-GB" sz="4000" b="1" dirty="0">
                <a:solidFill>
                  <a:schemeClr val="accent1">
                    <a:lumMod val="50000"/>
                  </a:schemeClr>
                </a:solidFill>
              </a:rPr>
              <a:t> a </a:t>
            </a:r>
            <a:r>
              <a:rPr lang="en-GB" sz="4000" b="1" dirty="0" err="1">
                <a:solidFill>
                  <a:schemeClr val="accent1">
                    <a:lumMod val="50000"/>
                  </a:schemeClr>
                </a:solidFill>
              </a:rPr>
              <a:t>študentov</a:t>
            </a:r>
            <a:r>
              <a:rPr lang="en-GB" sz="4000" b="1" dirty="0">
                <a:solidFill>
                  <a:schemeClr val="accent1">
                    <a:lumMod val="50000"/>
                  </a:schemeClr>
                </a:solidFill>
              </a:rPr>
              <a:t> pre </a:t>
            </a:r>
            <a:r>
              <a:rPr lang="en-GB" sz="4000" b="1" dirty="0" err="1">
                <a:solidFill>
                  <a:schemeClr val="accent1">
                    <a:lumMod val="50000"/>
                  </a:schemeClr>
                </a:solidFill>
              </a:rPr>
              <a:t>štúdium</a:t>
            </a:r>
            <a:r>
              <a:rPr lang="en-GB" sz="4000" b="1" dirty="0">
                <a:solidFill>
                  <a:schemeClr val="accent1">
                    <a:lumMod val="50000"/>
                  </a:schemeClr>
                </a:solidFill>
              </a:rPr>
              <a:t> IKT, </a:t>
            </a:r>
            <a:r>
              <a:rPr lang="en-GB" sz="4000" b="1" dirty="0" err="1">
                <a:solidFill>
                  <a:schemeClr val="accent1">
                    <a:lumMod val="50000"/>
                  </a:schemeClr>
                </a:solidFill>
              </a:rPr>
              <a:t>prírodných</a:t>
            </a:r>
            <a:r>
              <a:rPr lang="en-GB" sz="4000" b="1" dirty="0">
                <a:solidFill>
                  <a:schemeClr val="accent1">
                    <a:lumMod val="50000"/>
                  </a:schemeClr>
                </a:solidFill>
              </a:rPr>
              <a:t> a </a:t>
            </a:r>
            <a:r>
              <a:rPr lang="en-GB" sz="4000" b="1" dirty="0" err="1">
                <a:solidFill>
                  <a:schemeClr val="accent1">
                    <a:lumMod val="50000"/>
                  </a:schemeClr>
                </a:solidFill>
              </a:rPr>
              <a:t>technických</a:t>
            </a:r>
            <a:r>
              <a:rPr lang="en-GB" sz="4000" b="1" dirty="0">
                <a:solidFill>
                  <a:schemeClr val="accent1">
                    <a:lumMod val="50000"/>
                  </a:schemeClr>
                </a:solidFill>
              </a:rPr>
              <a:t> vied</a:t>
            </a:r>
            <a:endParaRPr lang="hu-HU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hu-HU" sz="3500" dirty="0"/>
              <a:t>S</a:t>
            </a:r>
            <a:r>
              <a:rPr lang="en-GB" sz="3500" dirty="0" err="1" smtClean="0"/>
              <a:t>úťaže</a:t>
            </a:r>
            <a:r>
              <a:rPr lang="sk-SK" sz="3500" dirty="0" smtClean="0"/>
              <a:t> – Palma, Palma Junior, IHRA, </a:t>
            </a:r>
            <a:r>
              <a:rPr lang="sk-SK" sz="3500" dirty="0"/>
              <a:t>RBA, </a:t>
            </a:r>
            <a:r>
              <a:rPr lang="sk-SK" sz="3500" dirty="0" smtClean="0"/>
              <a:t>RoboCup</a:t>
            </a:r>
            <a:endParaRPr lang="hu-HU" sz="3500" dirty="0"/>
          </a:p>
          <a:p>
            <a:pPr lvl="1"/>
            <a:r>
              <a:rPr lang="hu-HU" sz="3500" dirty="0"/>
              <a:t>K</a:t>
            </a:r>
            <a:r>
              <a:rPr lang="en-GB" sz="3500" dirty="0" err="1" smtClean="0"/>
              <a:t>rúžky</a:t>
            </a:r>
            <a:r>
              <a:rPr lang="sk-SK" sz="3500" dirty="0" smtClean="0"/>
              <a:t> – robotické a programátorské</a:t>
            </a:r>
            <a:endParaRPr lang="hu-HU" sz="3500" dirty="0"/>
          </a:p>
          <a:p>
            <a:pPr lvl="1"/>
            <a:r>
              <a:rPr lang="en-GB" sz="3500" dirty="0"/>
              <a:t>IT </a:t>
            </a:r>
            <a:r>
              <a:rPr lang="en-GB" sz="3500" dirty="0" err="1" smtClean="0"/>
              <a:t>tábory</a:t>
            </a:r>
            <a:r>
              <a:rPr lang="sk-SK" sz="3500" dirty="0" smtClean="0"/>
              <a:t> – denný letný tábor, letný pobytový tábor</a:t>
            </a:r>
            <a:endParaRPr lang="en-GB" sz="3500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543695" y="4679801"/>
            <a:ext cx="6106506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>
                <a:solidFill>
                  <a:schemeClr val="accent1">
                    <a:lumMod val="50000"/>
                  </a:schemeClr>
                </a:solidFill>
              </a:rPr>
              <a:t>Cieľová skupina: </a:t>
            </a:r>
          </a:p>
          <a:p>
            <a:pPr marL="541338" indent="-285750">
              <a:buFont typeface="Arial" panose="020B0604020202020204" pitchFamily="34" charset="0"/>
              <a:buChar char="•"/>
            </a:pPr>
            <a:r>
              <a:rPr lang="en-GB" sz="1100" dirty="0"/>
              <a:t>33 000 </a:t>
            </a:r>
            <a:r>
              <a:rPr lang="en-GB" sz="1100" dirty="0" err="1"/>
              <a:t>žiakov</a:t>
            </a:r>
            <a:r>
              <a:rPr lang="en-GB" sz="1100" dirty="0"/>
              <a:t> </a:t>
            </a:r>
            <a:r>
              <a:rPr lang="en-GB" sz="1100" dirty="0" err="1"/>
              <a:t>základných</a:t>
            </a:r>
            <a:r>
              <a:rPr lang="en-GB" sz="1100" dirty="0"/>
              <a:t> a </a:t>
            </a:r>
            <a:r>
              <a:rPr lang="en-GB" sz="1100" dirty="0" err="1"/>
              <a:t>stredných</a:t>
            </a:r>
            <a:r>
              <a:rPr lang="en-GB" sz="1100" dirty="0"/>
              <a:t> </a:t>
            </a:r>
            <a:r>
              <a:rPr lang="en-GB" sz="1100" dirty="0" err="1"/>
              <a:t>škôl</a:t>
            </a:r>
            <a:endParaRPr lang="sk-SK" sz="1100" dirty="0"/>
          </a:p>
          <a:p>
            <a:pPr marL="541338" indent="-285750">
              <a:buFont typeface="Arial" panose="020B0604020202020204" pitchFamily="34" charset="0"/>
              <a:buChar char="•"/>
            </a:pPr>
            <a:r>
              <a:rPr lang="en-GB" sz="1100" dirty="0"/>
              <a:t>2 100 </a:t>
            </a:r>
            <a:r>
              <a:rPr lang="en-GB" sz="1100" dirty="0" err="1"/>
              <a:t>pedagogických</a:t>
            </a:r>
            <a:r>
              <a:rPr lang="en-GB" sz="1100" dirty="0"/>
              <a:t> a </a:t>
            </a:r>
            <a:r>
              <a:rPr lang="en-GB" sz="1100" dirty="0" err="1"/>
              <a:t>odborných</a:t>
            </a:r>
            <a:r>
              <a:rPr lang="en-GB" sz="1100" dirty="0"/>
              <a:t> </a:t>
            </a:r>
            <a:r>
              <a:rPr lang="en-GB" sz="1100" dirty="0" err="1"/>
              <a:t>zamestnancov</a:t>
            </a:r>
            <a:endParaRPr lang="sk-SK" sz="1100" dirty="0"/>
          </a:p>
          <a:p>
            <a:pPr marL="541338" indent="-285750">
              <a:buFont typeface="Arial" panose="020B0604020202020204" pitchFamily="34" charset="0"/>
              <a:buChar char="•"/>
            </a:pPr>
            <a:r>
              <a:rPr lang="sk-SK" sz="1100" dirty="0"/>
              <a:t>60 ZŠ dostanú Science Lab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4336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0996" y="1162843"/>
            <a:ext cx="7886700" cy="1325563"/>
          </a:xfrm>
        </p:spPr>
        <p:txBody>
          <a:bodyPr>
            <a:normAutofit/>
          </a:bodyPr>
          <a:lstStyle/>
          <a:p>
            <a:pPr marL="107156"/>
            <a:r>
              <a:rPr lang="sk-SK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ScienceLab pre ZŠ bude obsahovať:</a:t>
            </a: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273054" y="2017260"/>
            <a:ext cx="8870946" cy="33359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4356" indent="-457200"/>
            <a:r>
              <a:rPr lang="sk-SK" sz="2000" dirty="0" smtClean="0"/>
              <a:t>3D tlačiareň</a:t>
            </a:r>
          </a:p>
          <a:p>
            <a:pPr marL="564356" indent="-457200"/>
            <a:r>
              <a:rPr lang="sk-SK" sz="2000" dirty="0" smtClean="0"/>
              <a:t>Tablet</a:t>
            </a:r>
          </a:p>
          <a:p>
            <a:pPr marL="564356" indent="-457200"/>
            <a:r>
              <a:rPr lang="sk-SK" sz="2000" dirty="0" smtClean="0"/>
              <a:t>LEGO Mindstorms stavebnice s doplnkovou sadou</a:t>
            </a:r>
          </a:p>
          <a:p>
            <a:pPr marL="564356" indent="-457200"/>
            <a:r>
              <a:rPr lang="sk-SK" sz="2000" dirty="0" smtClean="0"/>
              <a:t>Sada robotických autíčok PRO-BOT</a:t>
            </a:r>
          </a:p>
          <a:p>
            <a:pPr marL="564356" indent="-457200"/>
            <a:r>
              <a:rPr lang="sk-SK" sz="2000" dirty="0" smtClean="0"/>
              <a:t>Mikrobity – sada jednodoskových počítačov</a:t>
            </a:r>
          </a:p>
          <a:p>
            <a:pPr marL="564356" indent="-457200"/>
            <a:r>
              <a:rPr lang="sk-SK" sz="2000" dirty="0" smtClean="0"/>
              <a:t>PicoBoard – senzorová doska pre Scratch</a:t>
            </a:r>
          </a:p>
          <a:p>
            <a:pPr marL="564356" indent="-457200"/>
            <a:r>
              <a:rPr lang="sk-SK" sz="2000" dirty="0" smtClean="0"/>
              <a:t>+ ďalšie hardvérové nástroje pre ostatné prírodovedné predmety</a:t>
            </a:r>
          </a:p>
          <a:p>
            <a:pPr marL="564356" indent="-457200"/>
            <a:endParaRPr lang="sk-SK" sz="2400" dirty="0" smtClean="0"/>
          </a:p>
          <a:p>
            <a:pPr marL="564356" indent="-457200"/>
            <a:endParaRPr lang="sk-SK" sz="2400" dirty="0" smtClean="0"/>
          </a:p>
          <a:p>
            <a:pPr marL="564356" indent="-457200"/>
            <a:endParaRPr lang="sk-SK" sz="2400" dirty="0" smtClean="0"/>
          </a:p>
          <a:p>
            <a:pPr marL="564356" indent="-457200"/>
            <a:endParaRPr lang="sk-SK" sz="2400" dirty="0" smtClean="0"/>
          </a:p>
          <a:p>
            <a:pPr marL="107156" indent="0">
              <a:buFont typeface="Arial" panose="020B0604020202020204" pitchFamily="34" charset="0"/>
              <a:buNone/>
            </a:pPr>
            <a:endParaRPr lang="sk-SK" dirty="0" smtClean="0"/>
          </a:p>
          <a:p>
            <a:pPr marL="107156" indent="0">
              <a:buFont typeface="Arial" panose="020B0604020202020204" pitchFamily="34" charset="0"/>
              <a:buNone/>
            </a:pPr>
            <a:r>
              <a:rPr lang="sk-SK" sz="2400" b="1" dirty="0" smtClean="0">
                <a:solidFill>
                  <a:schemeClr val="accent1">
                    <a:lumMod val="50000"/>
                  </a:schemeClr>
                </a:solidFill>
              </a:rPr>
              <a:t>Inovatívne metodiky:</a:t>
            </a:r>
          </a:p>
          <a:p>
            <a:pPr marL="541338" indent="-342900"/>
            <a:r>
              <a:rPr lang="sk-SK" sz="2400" dirty="0" smtClean="0"/>
              <a:t>vytvárajú sa pre ZŠ 1. stupeň</a:t>
            </a:r>
          </a:p>
          <a:p>
            <a:pPr marL="541338" indent="-342900"/>
            <a:r>
              <a:rPr lang="sk-SK" sz="2400" dirty="0" smtClean="0"/>
              <a:t>vytvárajú sa pre ZŠ 2. stupeň</a:t>
            </a:r>
          </a:p>
          <a:p>
            <a:pPr marL="107156" indent="0">
              <a:buFont typeface="Arial" panose="020B0604020202020204" pitchFamily="34" charset="0"/>
              <a:buNone/>
            </a:pPr>
            <a:endParaRPr lang="sk-SK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35756"/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76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</p:spPr>
        <p:txBody>
          <a:bodyPr/>
          <a:lstStyle/>
          <a:p>
            <a:r>
              <a:rPr lang="sk-SK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Metodiky pre 2. stupeň ZŠ </a:t>
            </a:r>
            <a:endParaRPr lang="en-GB" sz="28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593314"/>
              </p:ext>
            </p:extLst>
          </p:nvPr>
        </p:nvGraphicFramePr>
        <p:xfrm>
          <a:off x="870010" y="1716138"/>
          <a:ext cx="6498457" cy="34257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3948">
                  <a:extLst>
                    <a:ext uri="{9D8B030D-6E8A-4147-A177-3AD203B41FA5}">
                      <a16:colId xmlns:a16="http://schemas.microsoft.com/office/drawing/2014/main" val="1613897435"/>
                    </a:ext>
                  </a:extLst>
                </a:gridCol>
                <a:gridCol w="3647831">
                  <a:extLst>
                    <a:ext uri="{9D8B030D-6E8A-4147-A177-3AD203B41FA5}">
                      <a16:colId xmlns:a16="http://schemas.microsoft.com/office/drawing/2014/main" val="2344861510"/>
                    </a:ext>
                  </a:extLst>
                </a:gridCol>
                <a:gridCol w="905918">
                  <a:extLst>
                    <a:ext uri="{9D8B030D-6E8A-4147-A177-3AD203B41FA5}">
                      <a16:colId xmlns:a16="http://schemas.microsoft.com/office/drawing/2014/main" val="101612573"/>
                    </a:ext>
                  </a:extLst>
                </a:gridCol>
                <a:gridCol w="1340760">
                  <a:extLst>
                    <a:ext uri="{9D8B030D-6E8A-4147-A177-3AD203B41FA5}">
                      <a16:colId xmlns:a16="http://schemas.microsoft.com/office/drawing/2014/main" val="2895671473"/>
                    </a:ext>
                  </a:extLst>
                </a:gridCol>
              </a:tblGrid>
              <a:tr h="45890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1" i="0" u="none" strike="noStrike" dirty="0">
                        <a:solidFill>
                          <a:srgbClr val="333F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u="none" strike="noStrike" dirty="0" err="1">
                          <a:effectLst/>
                        </a:rPr>
                        <a:t>Téma</a:t>
                      </a:r>
                      <a:endParaRPr lang="en-GB" sz="1400" b="1" i="0" u="none" strike="noStrike" dirty="0">
                        <a:solidFill>
                          <a:srgbClr val="333F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err="1">
                          <a:effectLst/>
                        </a:rPr>
                        <a:t>Počet</a:t>
                      </a:r>
                      <a:r>
                        <a:rPr lang="en-GB" sz="1400" b="1" u="none" strike="noStrike" dirty="0">
                          <a:effectLst/>
                        </a:rPr>
                        <a:t> </a:t>
                      </a:r>
                      <a:r>
                        <a:rPr lang="en-GB" sz="1400" b="1" u="none" strike="noStrike" dirty="0" err="1">
                          <a:effectLst/>
                        </a:rPr>
                        <a:t>metodík</a:t>
                      </a:r>
                      <a:endParaRPr lang="en-GB" sz="1400" b="1" i="0" u="none" strike="noStrike" dirty="0">
                        <a:solidFill>
                          <a:srgbClr val="333F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err="1">
                          <a:effectLst/>
                        </a:rPr>
                        <a:t>Odporúčaný</a:t>
                      </a:r>
                      <a:r>
                        <a:rPr lang="en-GB" sz="1400" b="1" u="none" strike="noStrike" dirty="0">
                          <a:effectLst/>
                        </a:rPr>
                        <a:t> </a:t>
                      </a:r>
                      <a:r>
                        <a:rPr lang="en-GB" sz="1400" b="1" u="none" strike="noStrike" dirty="0" err="1">
                          <a:effectLst/>
                        </a:rPr>
                        <a:t>ročník</a:t>
                      </a:r>
                      <a:endParaRPr lang="en-GB" sz="1400" b="1" i="0" u="none" strike="noStrike" dirty="0">
                        <a:solidFill>
                          <a:srgbClr val="333F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693050"/>
                  </a:ext>
                </a:extLst>
              </a:tr>
              <a:tr h="269592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effectLst/>
                        </a:rPr>
                        <a:t>1</a:t>
                      </a:r>
                      <a:endParaRPr lang="en-GB" sz="1400" b="1" i="0" u="none" strike="noStrike" dirty="0">
                        <a:solidFill>
                          <a:srgbClr val="333F4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 err="1">
                          <a:effectLst/>
                        </a:rPr>
                        <a:t>Programovanie</a:t>
                      </a:r>
                      <a:r>
                        <a:rPr lang="en-GB" sz="1400" u="none" strike="noStrike" dirty="0">
                          <a:effectLst/>
                        </a:rPr>
                        <a:t> Scratch</a:t>
                      </a:r>
                      <a:endParaRPr lang="en-GB" sz="1400" b="1" i="0" u="none" strike="noStrike" dirty="0">
                        <a:solidFill>
                          <a:srgbClr val="333F4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400" u="none" strike="noStrike" dirty="0" smtClean="0">
                          <a:effectLst/>
                        </a:rPr>
                        <a:t>20</a:t>
                      </a:r>
                      <a:endParaRPr lang="en-GB" sz="1400" b="1" i="0" u="none" strike="noStrike" dirty="0">
                        <a:solidFill>
                          <a:srgbClr val="333F4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</a:rPr>
                        <a:t>7</a:t>
                      </a:r>
                      <a:r>
                        <a:rPr lang="en-GB" sz="1400" u="none" strike="noStrike" dirty="0" smtClean="0">
                          <a:effectLst/>
                        </a:rPr>
                        <a:t>.</a:t>
                      </a:r>
                      <a:r>
                        <a:rPr lang="sk-SK" sz="1400" u="none" strike="noStrike" dirty="0" smtClean="0">
                          <a:effectLst/>
                        </a:rPr>
                        <a:t> </a:t>
                      </a:r>
                      <a:r>
                        <a:rPr lang="en-GB" sz="1400" u="none" strike="noStrike" dirty="0" smtClean="0">
                          <a:effectLst/>
                        </a:rPr>
                        <a:t>-</a:t>
                      </a:r>
                      <a:r>
                        <a:rPr lang="sk-SK" sz="1400" u="none" strike="noStrike" dirty="0" smtClean="0">
                          <a:effectLst/>
                        </a:rPr>
                        <a:t> </a:t>
                      </a:r>
                      <a:r>
                        <a:rPr lang="en-GB" sz="1400" u="none" strike="noStrike" dirty="0" smtClean="0">
                          <a:effectLst/>
                        </a:rPr>
                        <a:t>9</a:t>
                      </a:r>
                      <a:r>
                        <a:rPr lang="en-GB" sz="1400" u="none" strike="noStrike" dirty="0">
                          <a:effectLst/>
                        </a:rPr>
                        <a:t>.</a:t>
                      </a:r>
                      <a:endParaRPr lang="en-GB" sz="1400" b="0" i="0" u="none" strike="noStrike" dirty="0">
                        <a:solidFill>
                          <a:srgbClr val="333F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144076"/>
                  </a:ext>
                </a:extLst>
              </a:tr>
              <a:tr h="269592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2</a:t>
                      </a:r>
                      <a:endParaRPr lang="en-GB" sz="1400" b="1" i="0" u="none" strike="noStrike">
                        <a:solidFill>
                          <a:srgbClr val="333F4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 err="1">
                          <a:effectLst/>
                        </a:rPr>
                        <a:t>Modelovanie</a:t>
                      </a:r>
                      <a:r>
                        <a:rPr lang="en-GB" sz="1400" u="none" strike="noStrike" dirty="0">
                          <a:effectLst/>
                        </a:rPr>
                        <a:t> a 3D </a:t>
                      </a:r>
                      <a:r>
                        <a:rPr lang="en-GB" sz="1400" u="none" strike="noStrike" dirty="0" err="1">
                          <a:effectLst/>
                        </a:rPr>
                        <a:t>tlač</a:t>
                      </a:r>
                      <a:endParaRPr lang="en-GB" sz="1400" b="1" i="0" u="none" strike="noStrike" dirty="0">
                        <a:solidFill>
                          <a:srgbClr val="333F4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1" i="0" u="none" strike="noStrike">
                        <a:solidFill>
                          <a:srgbClr val="333F4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</a:rPr>
                        <a:t>7</a:t>
                      </a:r>
                      <a:r>
                        <a:rPr lang="en-GB" sz="1400" u="none" strike="noStrike" dirty="0" smtClean="0">
                          <a:effectLst/>
                        </a:rPr>
                        <a:t>.</a:t>
                      </a:r>
                      <a:r>
                        <a:rPr lang="sk-SK" sz="1400" u="none" strike="noStrike" dirty="0" smtClean="0">
                          <a:effectLst/>
                        </a:rPr>
                        <a:t> </a:t>
                      </a:r>
                      <a:r>
                        <a:rPr lang="en-GB" sz="1400" u="none" strike="noStrike" dirty="0" smtClean="0">
                          <a:effectLst/>
                        </a:rPr>
                        <a:t>-</a:t>
                      </a:r>
                      <a:r>
                        <a:rPr lang="sk-SK" sz="1400" u="none" strike="noStrike" dirty="0" smtClean="0">
                          <a:effectLst/>
                        </a:rPr>
                        <a:t> </a:t>
                      </a:r>
                      <a:r>
                        <a:rPr lang="en-GB" sz="1400" u="none" strike="noStrike" dirty="0" smtClean="0">
                          <a:effectLst/>
                        </a:rPr>
                        <a:t>8</a:t>
                      </a:r>
                      <a:r>
                        <a:rPr lang="en-GB" sz="1400" u="none" strike="noStrike" dirty="0">
                          <a:effectLst/>
                        </a:rPr>
                        <a:t>.</a:t>
                      </a:r>
                      <a:endParaRPr lang="en-GB" sz="1400" b="0" i="0" u="none" strike="noStrike" dirty="0">
                        <a:solidFill>
                          <a:srgbClr val="333F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557347"/>
                  </a:ext>
                </a:extLst>
              </a:tr>
              <a:tr h="3513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effectLst/>
                        </a:rPr>
                        <a:t>3</a:t>
                      </a:r>
                      <a:endParaRPr lang="en-GB" sz="1400" b="1" i="0" u="none" strike="noStrike" dirty="0">
                        <a:solidFill>
                          <a:srgbClr val="333F4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 err="1">
                          <a:effectLst/>
                        </a:rPr>
                        <a:t>Programovanie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robotických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stavebníc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sk-SK" sz="1400" u="none" strike="noStrike" dirty="0" smtClean="0">
                          <a:effectLst/>
                        </a:rPr>
                        <a:t>LEGO </a:t>
                      </a:r>
                      <a:r>
                        <a:rPr lang="en-GB" sz="1400" u="none" strike="noStrike" dirty="0" smtClean="0">
                          <a:effectLst/>
                        </a:rPr>
                        <a:t>EV3</a:t>
                      </a:r>
                      <a:endParaRPr lang="en-GB" sz="1400" b="1" i="0" u="none" strike="noStrike" dirty="0">
                        <a:solidFill>
                          <a:srgbClr val="333F4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effectLst/>
                        </a:rPr>
                        <a:t>5</a:t>
                      </a:r>
                      <a:endParaRPr lang="en-GB" sz="1400" b="1" i="0" u="none" strike="noStrike">
                        <a:solidFill>
                          <a:srgbClr val="333F4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</a:rPr>
                        <a:t>6</a:t>
                      </a:r>
                      <a:r>
                        <a:rPr lang="en-GB" sz="1400" u="none" strike="noStrike" dirty="0" smtClean="0">
                          <a:effectLst/>
                        </a:rPr>
                        <a:t>.</a:t>
                      </a:r>
                      <a:r>
                        <a:rPr lang="sk-SK" sz="1400" u="none" strike="noStrike" dirty="0" smtClean="0">
                          <a:effectLst/>
                        </a:rPr>
                        <a:t> </a:t>
                      </a:r>
                      <a:r>
                        <a:rPr lang="en-GB" sz="1400" u="none" strike="noStrike" dirty="0" smtClean="0">
                          <a:effectLst/>
                        </a:rPr>
                        <a:t>-</a:t>
                      </a:r>
                      <a:r>
                        <a:rPr lang="sk-SK" sz="1400" u="none" strike="noStrike" dirty="0" smtClean="0">
                          <a:effectLst/>
                        </a:rPr>
                        <a:t> </a:t>
                      </a:r>
                      <a:r>
                        <a:rPr lang="en-GB" sz="1400" u="none" strike="noStrike" dirty="0" smtClean="0">
                          <a:effectLst/>
                        </a:rPr>
                        <a:t>7</a:t>
                      </a:r>
                      <a:r>
                        <a:rPr lang="en-GB" sz="1400" u="none" strike="noStrike" dirty="0">
                          <a:effectLst/>
                        </a:rPr>
                        <a:t>. </a:t>
                      </a:r>
                      <a:endParaRPr lang="en-GB" sz="1400" b="0" i="0" u="none" strike="noStrike" dirty="0">
                        <a:solidFill>
                          <a:srgbClr val="333F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460180"/>
                  </a:ext>
                </a:extLst>
              </a:tr>
              <a:tr h="269592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4</a:t>
                      </a:r>
                      <a:endParaRPr lang="en-GB" sz="1400" b="1" i="0" u="none" strike="noStrike">
                        <a:solidFill>
                          <a:srgbClr val="333F4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effectLst/>
                        </a:rPr>
                        <a:t>BBC </a:t>
                      </a:r>
                      <a:r>
                        <a:rPr lang="en-GB" sz="1400" u="none" strike="noStrike" dirty="0" err="1">
                          <a:effectLst/>
                        </a:rPr>
                        <a:t>micro:bit</a:t>
                      </a:r>
                      <a:endParaRPr lang="en-GB" sz="1400" b="1" i="0" u="none" strike="noStrike" dirty="0">
                        <a:solidFill>
                          <a:srgbClr val="333F4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1" i="0" u="none" strike="noStrike">
                        <a:solidFill>
                          <a:srgbClr val="333F4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</a:rPr>
                        <a:t>7</a:t>
                      </a:r>
                      <a:r>
                        <a:rPr lang="en-GB" sz="1400" u="none" strike="noStrike" dirty="0" smtClean="0">
                          <a:effectLst/>
                        </a:rPr>
                        <a:t>.</a:t>
                      </a:r>
                      <a:r>
                        <a:rPr lang="sk-SK" sz="1400" u="none" strike="noStrike" dirty="0" smtClean="0">
                          <a:effectLst/>
                        </a:rPr>
                        <a:t> </a:t>
                      </a:r>
                      <a:r>
                        <a:rPr lang="en-GB" sz="1400" u="none" strike="noStrike" dirty="0" smtClean="0">
                          <a:effectLst/>
                        </a:rPr>
                        <a:t>-</a:t>
                      </a:r>
                      <a:r>
                        <a:rPr lang="sk-SK" sz="1400" u="none" strike="noStrike" dirty="0" smtClean="0">
                          <a:effectLst/>
                        </a:rPr>
                        <a:t> </a:t>
                      </a:r>
                      <a:r>
                        <a:rPr lang="en-GB" sz="1400" u="none" strike="noStrike" dirty="0" smtClean="0">
                          <a:effectLst/>
                        </a:rPr>
                        <a:t>8</a:t>
                      </a:r>
                      <a:r>
                        <a:rPr lang="en-GB" sz="1400" u="none" strike="noStrike" dirty="0">
                          <a:effectLst/>
                        </a:rPr>
                        <a:t>.</a:t>
                      </a:r>
                      <a:endParaRPr lang="en-GB" sz="1400" b="0" i="0" u="none" strike="noStrike" dirty="0">
                        <a:solidFill>
                          <a:srgbClr val="333F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310858"/>
                  </a:ext>
                </a:extLst>
              </a:tr>
              <a:tr h="269592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5</a:t>
                      </a:r>
                      <a:endParaRPr lang="en-GB" sz="1400" b="1" i="0" u="none" strike="noStrike">
                        <a:solidFill>
                          <a:srgbClr val="333F4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 err="1">
                          <a:effectLst/>
                        </a:rPr>
                        <a:t>Digitálne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spracovanie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videa</a:t>
                      </a:r>
                      <a:endParaRPr lang="en-GB" sz="1400" b="1" i="0" u="none" strike="noStrike" dirty="0">
                        <a:solidFill>
                          <a:srgbClr val="333F4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1" i="0" u="none" strike="noStrike">
                        <a:solidFill>
                          <a:srgbClr val="333F4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</a:rPr>
                        <a:t>7</a:t>
                      </a:r>
                      <a:r>
                        <a:rPr lang="en-GB" sz="1400" u="none" strike="noStrike" dirty="0" smtClean="0">
                          <a:effectLst/>
                        </a:rPr>
                        <a:t>.</a:t>
                      </a:r>
                      <a:r>
                        <a:rPr lang="sk-SK" sz="1400" u="none" strike="noStrike" dirty="0" smtClean="0">
                          <a:effectLst/>
                        </a:rPr>
                        <a:t> </a:t>
                      </a:r>
                      <a:r>
                        <a:rPr lang="en-GB" sz="1400" u="none" strike="noStrike" dirty="0" smtClean="0">
                          <a:effectLst/>
                        </a:rPr>
                        <a:t>-</a:t>
                      </a:r>
                      <a:r>
                        <a:rPr lang="sk-SK" sz="1400" u="none" strike="noStrike" dirty="0" smtClean="0">
                          <a:effectLst/>
                        </a:rPr>
                        <a:t> </a:t>
                      </a:r>
                      <a:r>
                        <a:rPr lang="en-GB" sz="1400" u="none" strike="noStrike" dirty="0" smtClean="0">
                          <a:effectLst/>
                        </a:rPr>
                        <a:t>8</a:t>
                      </a:r>
                      <a:r>
                        <a:rPr lang="en-GB" sz="1400" u="none" strike="noStrike" dirty="0">
                          <a:effectLst/>
                        </a:rPr>
                        <a:t>.</a:t>
                      </a:r>
                      <a:endParaRPr lang="en-GB" sz="1400" b="0" i="0" u="none" strike="noStrike" dirty="0">
                        <a:solidFill>
                          <a:srgbClr val="333F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363966"/>
                  </a:ext>
                </a:extLst>
              </a:tr>
              <a:tr h="3295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6</a:t>
                      </a:r>
                      <a:endParaRPr lang="en-GB" sz="1400" b="1" i="0" u="none" strike="noStrike">
                        <a:solidFill>
                          <a:srgbClr val="333F4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 err="1">
                          <a:effectLst/>
                        </a:rPr>
                        <a:t>Kódovanie</a:t>
                      </a:r>
                      <a:r>
                        <a:rPr lang="en-GB" sz="1400" u="none" strike="noStrike" dirty="0">
                          <a:effectLst/>
                        </a:rPr>
                        <a:t>, </a:t>
                      </a:r>
                      <a:r>
                        <a:rPr lang="en-GB" sz="1400" u="none" strike="noStrike" dirty="0" err="1">
                          <a:effectLst/>
                        </a:rPr>
                        <a:t>šifrovanie</a:t>
                      </a:r>
                      <a:r>
                        <a:rPr lang="en-GB" sz="1400" u="none" strike="noStrike" dirty="0">
                          <a:effectLst/>
                        </a:rPr>
                        <a:t>, </a:t>
                      </a:r>
                      <a:r>
                        <a:rPr lang="en-GB" sz="1400" u="none" strike="noStrike" dirty="0" err="1">
                          <a:effectLst/>
                        </a:rPr>
                        <a:t>kompresia</a:t>
                      </a:r>
                      <a:endParaRPr lang="en-GB" sz="1400" b="1" i="0" u="none" strike="noStrike" dirty="0">
                        <a:solidFill>
                          <a:srgbClr val="333F4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effectLst/>
                        </a:rPr>
                        <a:t>4</a:t>
                      </a:r>
                      <a:endParaRPr lang="en-GB" sz="1400" b="1" i="0" u="none" strike="noStrike">
                        <a:solidFill>
                          <a:srgbClr val="333F4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</a:rPr>
                        <a:t>5. - 6.</a:t>
                      </a:r>
                      <a:endParaRPr lang="en-GB" sz="1400" b="0" i="0" u="none" strike="noStrike" dirty="0">
                        <a:solidFill>
                          <a:srgbClr val="333F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323076"/>
                  </a:ext>
                </a:extLst>
              </a:tr>
              <a:tr h="269592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1400" u="none" strike="noStrike" dirty="0" smtClean="0">
                          <a:effectLst/>
                        </a:rPr>
                        <a:t>7</a:t>
                      </a:r>
                      <a:endParaRPr lang="en-GB" sz="1400" b="1" i="0" u="none" strike="noStrike" dirty="0">
                        <a:solidFill>
                          <a:srgbClr val="333F4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 err="1">
                          <a:effectLst/>
                        </a:rPr>
                        <a:t>Spracovanie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geolokačných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dát</a:t>
                      </a:r>
                      <a:endParaRPr lang="en-GB" sz="1400" b="1" i="0" u="none" strike="noStrike" dirty="0">
                        <a:solidFill>
                          <a:srgbClr val="333F4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GB" sz="1400" b="1" i="0" u="none" strike="noStrike" dirty="0">
                        <a:solidFill>
                          <a:srgbClr val="333F4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</a:rPr>
                        <a:t>7</a:t>
                      </a:r>
                      <a:r>
                        <a:rPr lang="en-GB" sz="1400" u="none" strike="noStrike" dirty="0" smtClean="0">
                          <a:effectLst/>
                        </a:rPr>
                        <a:t>.</a:t>
                      </a:r>
                      <a:r>
                        <a:rPr lang="sk-SK" sz="1400" u="none" strike="noStrike" dirty="0" smtClean="0">
                          <a:effectLst/>
                        </a:rPr>
                        <a:t> </a:t>
                      </a:r>
                      <a:r>
                        <a:rPr lang="en-GB" sz="1400" u="none" strike="noStrike" dirty="0" smtClean="0">
                          <a:effectLst/>
                        </a:rPr>
                        <a:t>-</a:t>
                      </a:r>
                      <a:r>
                        <a:rPr lang="sk-SK" sz="1400" u="none" strike="noStrike" dirty="0" smtClean="0">
                          <a:effectLst/>
                        </a:rPr>
                        <a:t> </a:t>
                      </a:r>
                      <a:r>
                        <a:rPr lang="en-GB" sz="1400" u="none" strike="noStrike" dirty="0" smtClean="0">
                          <a:effectLst/>
                        </a:rPr>
                        <a:t>8</a:t>
                      </a:r>
                      <a:r>
                        <a:rPr lang="en-GB" sz="1400" u="none" strike="noStrike" dirty="0">
                          <a:effectLst/>
                        </a:rPr>
                        <a:t>.</a:t>
                      </a:r>
                      <a:endParaRPr lang="en-GB" sz="1400" b="0" i="0" u="none" strike="noStrike" dirty="0">
                        <a:solidFill>
                          <a:srgbClr val="333F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400796"/>
                  </a:ext>
                </a:extLst>
              </a:tr>
              <a:tr h="269592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1400" u="none" strike="noStrike" dirty="0" smtClean="0">
                          <a:effectLst/>
                        </a:rPr>
                        <a:t>8</a:t>
                      </a:r>
                      <a:endParaRPr lang="en-GB" sz="1400" b="1" i="0" u="none" strike="noStrike" dirty="0">
                        <a:solidFill>
                          <a:srgbClr val="333F4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 err="1">
                          <a:effectLst/>
                        </a:rPr>
                        <a:t>Etika</a:t>
                      </a:r>
                      <a:r>
                        <a:rPr lang="en-GB" sz="1400" u="none" strike="noStrike" dirty="0">
                          <a:effectLst/>
                        </a:rPr>
                        <a:t> a </a:t>
                      </a:r>
                      <a:r>
                        <a:rPr lang="en-GB" sz="1400" u="none" strike="noStrike" dirty="0" err="1">
                          <a:effectLst/>
                        </a:rPr>
                        <a:t>bezpečnosť</a:t>
                      </a:r>
                      <a:endParaRPr lang="en-GB" sz="1400" b="1" i="0" u="none" strike="noStrike" dirty="0">
                        <a:solidFill>
                          <a:srgbClr val="333F4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1" i="0" u="none" strike="noStrike">
                        <a:solidFill>
                          <a:srgbClr val="333F4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</a:rPr>
                        <a:t>7</a:t>
                      </a:r>
                      <a:r>
                        <a:rPr lang="en-GB" sz="1400" u="none" strike="noStrike" dirty="0" smtClean="0">
                          <a:effectLst/>
                        </a:rPr>
                        <a:t>.</a:t>
                      </a:r>
                      <a:r>
                        <a:rPr lang="sk-SK" sz="1400" u="none" strike="noStrike" dirty="0" smtClean="0">
                          <a:effectLst/>
                        </a:rPr>
                        <a:t> </a:t>
                      </a:r>
                      <a:r>
                        <a:rPr lang="en-GB" sz="1400" u="none" strike="noStrike" dirty="0" smtClean="0">
                          <a:effectLst/>
                        </a:rPr>
                        <a:t>-</a:t>
                      </a:r>
                      <a:r>
                        <a:rPr lang="sk-SK" sz="1400" u="none" strike="noStrike" dirty="0" smtClean="0">
                          <a:effectLst/>
                        </a:rPr>
                        <a:t> </a:t>
                      </a:r>
                      <a:r>
                        <a:rPr lang="en-GB" sz="1400" u="none" strike="noStrike" dirty="0" smtClean="0">
                          <a:effectLst/>
                        </a:rPr>
                        <a:t>8</a:t>
                      </a:r>
                      <a:r>
                        <a:rPr lang="en-GB" sz="1400" u="none" strike="noStrike" dirty="0">
                          <a:effectLst/>
                        </a:rPr>
                        <a:t>.</a:t>
                      </a:r>
                      <a:endParaRPr lang="en-GB" sz="1400" b="0" i="0" u="none" strike="noStrike" dirty="0">
                        <a:solidFill>
                          <a:srgbClr val="333F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587970"/>
                  </a:ext>
                </a:extLst>
              </a:tr>
              <a:tr h="269592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1400" u="none" strike="noStrike" dirty="0" smtClean="0">
                          <a:effectLst/>
                        </a:rPr>
                        <a:t>9</a:t>
                      </a:r>
                      <a:endParaRPr lang="en-GB" sz="1400" b="1" i="0" u="none" strike="noStrike" dirty="0">
                        <a:solidFill>
                          <a:srgbClr val="333F4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 err="1">
                          <a:effectLst/>
                        </a:rPr>
                        <a:t>Riziká</a:t>
                      </a:r>
                      <a:r>
                        <a:rPr lang="en-GB" sz="1400" u="none" strike="noStrike" dirty="0">
                          <a:effectLst/>
                        </a:rPr>
                        <a:t> IKT</a:t>
                      </a:r>
                      <a:endParaRPr lang="en-GB" sz="1400" b="1" i="0" u="none" strike="noStrike" dirty="0">
                        <a:solidFill>
                          <a:srgbClr val="333F4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1" i="0" u="none" strike="noStrike">
                        <a:solidFill>
                          <a:srgbClr val="333F4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7. </a:t>
                      </a:r>
                      <a:r>
                        <a:rPr lang="en-GB" sz="1400" u="none" strike="noStrike" dirty="0" smtClean="0">
                          <a:effectLst/>
                        </a:rPr>
                        <a:t>-</a:t>
                      </a:r>
                      <a:r>
                        <a:rPr lang="sk-SK" sz="1400" u="none" strike="noStrike" dirty="0" smtClean="0">
                          <a:effectLst/>
                        </a:rPr>
                        <a:t> </a:t>
                      </a:r>
                      <a:r>
                        <a:rPr lang="en-GB" sz="1400" u="none" strike="noStrike" dirty="0" smtClean="0">
                          <a:effectLst/>
                        </a:rPr>
                        <a:t>8</a:t>
                      </a:r>
                      <a:r>
                        <a:rPr lang="en-GB" sz="1400" u="none" strike="noStrike" dirty="0">
                          <a:effectLst/>
                        </a:rPr>
                        <a:t>.</a:t>
                      </a:r>
                      <a:endParaRPr lang="en-GB" sz="1400" b="0" i="0" u="none" strike="noStrike" dirty="0">
                        <a:solidFill>
                          <a:srgbClr val="333F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260724"/>
                  </a:ext>
                </a:extLst>
              </a:tr>
              <a:tr h="39885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 err="1">
                          <a:effectLst/>
                        </a:rPr>
                        <a:t>Spolu</a:t>
                      </a:r>
                      <a:endParaRPr lang="en-GB" sz="1400" b="1" i="0" u="none" strike="noStrike" dirty="0">
                        <a:solidFill>
                          <a:srgbClr val="333F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 </a:t>
                      </a:r>
                      <a:endParaRPr lang="en-GB" sz="1400" b="1" i="0" u="none" strike="noStrike" dirty="0">
                        <a:solidFill>
                          <a:srgbClr val="333F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 smtClean="0">
                          <a:solidFill>
                            <a:srgbClr val="333F4F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en-GB" sz="1400" b="1" i="0" u="none" strike="noStrike" dirty="0">
                        <a:solidFill>
                          <a:srgbClr val="333F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1" i="0" u="none" strike="noStrike" dirty="0">
                        <a:solidFill>
                          <a:srgbClr val="333F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tint val="2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898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10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5558" y="523783"/>
            <a:ext cx="2420322" cy="75597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278814" y="1087007"/>
            <a:ext cx="8586371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k-SK" b="1" dirty="0" smtClean="0">
                <a:solidFill>
                  <a:srgbClr val="C00000"/>
                </a:solidFill>
              </a:rPr>
              <a:t>Bádateľsky orientovaná metodika</a:t>
            </a:r>
            <a:endParaRPr lang="en-GB" b="1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k-SK" sz="2400" dirty="0" smtClean="0"/>
              <a:t>Fázy modelu (učebného cyklu) 5E:</a:t>
            </a:r>
          </a:p>
          <a:p>
            <a:pPr marL="630238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k-SK" sz="2400" dirty="0" smtClean="0"/>
              <a:t>1. Engage – Zapojenie</a:t>
            </a:r>
          </a:p>
          <a:p>
            <a:pPr marL="630238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k-SK" sz="2400" dirty="0" smtClean="0"/>
              <a:t>2. Explore – Skúmanie</a:t>
            </a:r>
          </a:p>
          <a:p>
            <a:pPr marL="630238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k-SK" sz="2400" dirty="0" smtClean="0"/>
              <a:t>3. Explain – Vysvetlenie</a:t>
            </a:r>
          </a:p>
          <a:p>
            <a:pPr marL="630238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k-SK" sz="2400" dirty="0" smtClean="0"/>
              <a:t>4. Extend – Rozpracovanie</a:t>
            </a:r>
          </a:p>
          <a:p>
            <a:pPr marL="630238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k-SK" sz="2400" dirty="0" smtClean="0"/>
              <a:t>5. Evaluate – Vyhodnotenie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k-SK" b="1" dirty="0" smtClean="0">
                <a:solidFill>
                  <a:srgbClr val="C00000"/>
                </a:solidFill>
              </a:rPr>
              <a:t>Projektovo orientovaná metodika</a:t>
            </a:r>
          </a:p>
          <a:p>
            <a:pPr marL="985838" indent="-355600">
              <a:spcBef>
                <a:spcPts val="0"/>
              </a:spcBef>
              <a:buFont typeface="+mj-lt"/>
              <a:buAutoNum type="arabicPeriod"/>
            </a:pPr>
            <a:r>
              <a:rPr lang="sk-SK" sz="2400" dirty="0" smtClean="0"/>
              <a:t>Plánovanie</a:t>
            </a:r>
          </a:p>
          <a:p>
            <a:pPr marL="985838" indent="-355600">
              <a:spcBef>
                <a:spcPts val="0"/>
              </a:spcBef>
              <a:buFont typeface="+mj-lt"/>
              <a:buAutoNum type="arabicPeriod"/>
            </a:pPr>
            <a:r>
              <a:rPr lang="sk-SK" sz="2400" dirty="0" smtClean="0"/>
              <a:t>Realizácia</a:t>
            </a:r>
          </a:p>
          <a:p>
            <a:pPr marL="985838" indent="-355600">
              <a:spcBef>
                <a:spcPts val="0"/>
              </a:spcBef>
              <a:buFont typeface="+mj-lt"/>
              <a:buAutoNum type="arabicPeriod"/>
            </a:pPr>
            <a:r>
              <a:rPr lang="sk-SK" sz="2400" dirty="0" smtClean="0"/>
              <a:t>Prezentácia</a:t>
            </a:r>
          </a:p>
          <a:p>
            <a:pPr marL="630238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sk-SK" sz="800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k-SK" b="1" dirty="0" smtClean="0">
                <a:solidFill>
                  <a:srgbClr val="C00000"/>
                </a:solidFill>
              </a:rPr>
              <a:t>Metodika zameraná na zopakovanie a systemizáciu učiva</a:t>
            </a:r>
            <a:endParaRPr lang="en-GB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46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16565" y="420162"/>
            <a:ext cx="3570487" cy="574137"/>
          </a:xfrm>
        </p:spPr>
        <p:txBody>
          <a:bodyPr/>
          <a:lstStyle/>
          <a:p>
            <a:r>
              <a:rPr lang="hu-HU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Scratch metodiky</a:t>
            </a:r>
            <a:r>
              <a:rPr lang="hu-HU" sz="3200" b="1" dirty="0">
                <a:solidFill>
                  <a:srgbClr val="C00000"/>
                </a:solidFill>
              </a:rPr>
              <a:t>: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3240" y="1355108"/>
            <a:ext cx="78867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25450">
              <a:spcBef>
                <a:spcPts val="600"/>
              </a:spcBef>
              <a:buFont typeface="+mj-lt"/>
              <a:buAutoNum type="arabicPeriod"/>
            </a:pPr>
            <a:r>
              <a:rPr lang="sk-SK" sz="2400" dirty="0" smtClean="0"/>
              <a:t>Zakladná orientácia v prostredí, práca s postavou a scénou</a:t>
            </a:r>
          </a:p>
          <a:p>
            <a:pPr marL="514350" indent="-425450">
              <a:spcBef>
                <a:spcPts val="600"/>
              </a:spcBef>
              <a:buFont typeface="+mj-lt"/>
              <a:buAutoNum type="arabicPeriod"/>
            </a:pPr>
            <a:r>
              <a:rPr lang="sk-SK" sz="2400" dirty="0" smtClean="0"/>
              <a:t>Animácie v Scratchi</a:t>
            </a:r>
          </a:p>
          <a:p>
            <a:pPr marL="514350" indent="-425450">
              <a:spcBef>
                <a:spcPts val="600"/>
              </a:spcBef>
              <a:buFont typeface="+mj-lt"/>
              <a:buAutoNum type="arabicPeriod"/>
            </a:pPr>
            <a:r>
              <a:rPr lang="sk-SK" sz="2400" dirty="0" smtClean="0"/>
              <a:t>Sledovanie myši, grafické efekty, ovládanie klávesnicou</a:t>
            </a:r>
          </a:p>
          <a:p>
            <a:pPr marL="514350" indent="-425450">
              <a:spcBef>
                <a:spcPts val="600"/>
              </a:spcBef>
              <a:buFont typeface="+mj-lt"/>
              <a:buAutoNum type="arabicPeriod"/>
            </a:pPr>
            <a:r>
              <a:rPr lang="sk-SK" sz="2400" dirty="0" smtClean="0"/>
              <a:t>Textový vstup a výstup, použitie premenných</a:t>
            </a:r>
          </a:p>
          <a:p>
            <a:pPr marL="514350" indent="-425450">
              <a:spcBef>
                <a:spcPts val="600"/>
              </a:spcBef>
              <a:buFont typeface="+mj-lt"/>
              <a:buAutoNum type="arabicPeriod"/>
            </a:pPr>
            <a:r>
              <a:rPr lang="sk-SK" sz="2400" dirty="0" smtClean="0"/>
              <a:t>Práca so zvukom, použitie viacerých pozadí, cielený pohyb</a:t>
            </a:r>
          </a:p>
          <a:p>
            <a:pPr marL="514350" indent="-425450">
              <a:spcBef>
                <a:spcPts val="600"/>
              </a:spcBef>
              <a:buFont typeface="+mj-lt"/>
              <a:buAutoNum type="arabicPeriod"/>
            </a:pPr>
            <a:r>
              <a:rPr lang="sk-SK" sz="2400" dirty="0" smtClean="0"/>
              <a:t>Použitie mikrofónu a kamery na ovládanie postáv</a:t>
            </a:r>
          </a:p>
          <a:p>
            <a:pPr marL="514350" indent="-425450">
              <a:spcBef>
                <a:spcPts val="600"/>
              </a:spcBef>
              <a:buFont typeface="+mj-lt"/>
              <a:buAutoNum type="arabicPeriod"/>
            </a:pPr>
            <a:r>
              <a:rPr lang="sk-SK" sz="2400" dirty="0" smtClean="0"/>
              <a:t>Cyklus a pečiatkovanie</a:t>
            </a:r>
          </a:p>
          <a:p>
            <a:pPr marL="514350" indent="-425450">
              <a:spcBef>
                <a:spcPts val="600"/>
              </a:spcBef>
              <a:buFont typeface="+mj-lt"/>
              <a:buAutoNum type="arabicPeriod"/>
            </a:pPr>
            <a:r>
              <a:rPr lang="sk-SK" sz="2400" dirty="0" smtClean="0"/>
              <a:t>Náhodné čísla a nové bloky</a:t>
            </a:r>
          </a:p>
          <a:p>
            <a:pPr marL="514350" indent="-425450">
              <a:spcBef>
                <a:spcPts val="600"/>
              </a:spcBef>
              <a:buFont typeface="+mj-lt"/>
              <a:buAutoNum type="arabicPeriod"/>
            </a:pPr>
            <a:r>
              <a:rPr lang="sk-SK" sz="2400" dirty="0" smtClean="0"/>
              <a:t>Využívanie súradníc a vstupov</a:t>
            </a:r>
          </a:p>
          <a:p>
            <a:pPr marL="514350" indent="-425450">
              <a:spcBef>
                <a:spcPts val="600"/>
              </a:spcBef>
              <a:buFont typeface="+mj-lt"/>
              <a:buAutoNum type="arabicPeriod"/>
            </a:pPr>
            <a:r>
              <a:rPr lang="sk-SK" sz="2400" dirty="0" smtClean="0"/>
              <a:t>Hra NIM13</a:t>
            </a:r>
          </a:p>
          <a:p>
            <a:pPr marL="514350" indent="-514350">
              <a:buFont typeface="+mj-lt"/>
              <a:buAutoNum type="arabicPeriod"/>
            </a:pPr>
            <a:endParaRPr lang="sk-SK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349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1035512"/>
            <a:ext cx="7886700" cy="454854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u-HU" b="1" dirty="0" smtClean="0">
                <a:solidFill>
                  <a:srgbClr val="C00000"/>
                </a:solidFill>
              </a:rPr>
              <a:t>Scratch metodiky:</a:t>
            </a:r>
          </a:p>
          <a:p>
            <a:pPr marL="35560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sk-SK" sz="2400" dirty="0" smtClean="0"/>
              <a:t>11. Bludisko, labyrint</a:t>
            </a:r>
          </a:p>
          <a:p>
            <a:pPr marL="35560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sk-SK" sz="2400" dirty="0" smtClean="0"/>
              <a:t>12. Hry v štvorčekovej sieti</a:t>
            </a:r>
          </a:p>
          <a:p>
            <a:pPr marL="35560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sk-SK" sz="2400" dirty="0" smtClean="0"/>
              <a:t>13. Preskakuj</a:t>
            </a:r>
          </a:p>
          <a:p>
            <a:pPr marL="35560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sk-SK" sz="2400" dirty="0" smtClean="0"/>
              <a:t>14. Posielanie a reagovanie na správy</a:t>
            </a:r>
          </a:p>
          <a:p>
            <a:pPr marL="35560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sk-SK" sz="2400" dirty="0" smtClean="0"/>
              <a:t>15. Odomkni, aby sa mačka dostala k darčeku</a:t>
            </a:r>
          </a:p>
          <a:p>
            <a:pPr marL="35560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sk-SK" sz="2400" dirty="0" smtClean="0"/>
              <a:t>16. STE(A)M: Grafický editor</a:t>
            </a:r>
          </a:p>
          <a:p>
            <a:pPr marL="35560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sk-SK" sz="2400" dirty="0" smtClean="0"/>
              <a:t>17. STE(A)M: Vizualizácia zvuku</a:t>
            </a:r>
          </a:p>
          <a:p>
            <a:pPr marL="35560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sk-SK" sz="2400" dirty="0" smtClean="0"/>
              <a:t>18. STE(A)M: Matematika</a:t>
            </a:r>
          </a:p>
          <a:p>
            <a:pPr marL="35560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sk-SK" sz="2400" dirty="0" smtClean="0"/>
              <a:t>19. STE(A)M: Chémia</a:t>
            </a:r>
          </a:p>
          <a:p>
            <a:pPr marL="35560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sk-SK" sz="2400" dirty="0" smtClean="0"/>
              <a:t>20. STE(A)M: Projekty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k-SK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k-SK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3364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82421" y="1248577"/>
            <a:ext cx="8932601" cy="49391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u-HU" b="1" dirty="0" smtClean="0">
                <a:solidFill>
                  <a:srgbClr val="C00000"/>
                </a:solidFill>
              </a:rPr>
              <a:t>Programovanie robotických stavebníc Lego EV3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dirty="0" err="1" smtClean="0"/>
              <a:t>Nadstavba</a:t>
            </a:r>
            <a:r>
              <a:rPr lang="en-GB" sz="2000" dirty="0" smtClean="0"/>
              <a:t> nad </a:t>
            </a:r>
            <a:r>
              <a:rPr lang="en-GB" sz="2000" dirty="0" err="1" smtClean="0"/>
              <a:t>základným</a:t>
            </a:r>
            <a:r>
              <a:rPr lang="en-GB" sz="2000" dirty="0" smtClean="0"/>
              <a:t> </a:t>
            </a:r>
            <a:r>
              <a:rPr lang="en-GB" sz="2000" dirty="0" err="1" smtClean="0"/>
              <a:t>kurzom</a:t>
            </a:r>
            <a:r>
              <a:rPr lang="en-GB" sz="2000" dirty="0" smtClean="0"/>
              <a:t> „</a:t>
            </a:r>
            <a:r>
              <a:rPr lang="en-GB" sz="2000" dirty="0" err="1" smtClean="0"/>
              <a:t>Algoritmické</a:t>
            </a:r>
            <a:r>
              <a:rPr lang="en-GB" sz="2000" dirty="0" smtClean="0"/>
              <a:t> </a:t>
            </a:r>
            <a:r>
              <a:rPr lang="en-GB" sz="2000" dirty="0" err="1" smtClean="0"/>
              <a:t>riešenie</a:t>
            </a:r>
            <a:r>
              <a:rPr lang="en-GB" sz="2000" dirty="0" smtClean="0"/>
              <a:t> </a:t>
            </a:r>
            <a:r>
              <a:rPr lang="en-GB" sz="2000" dirty="0" err="1" smtClean="0"/>
              <a:t>problémov</a:t>
            </a:r>
            <a:r>
              <a:rPr lang="en-GB" sz="2000" dirty="0" smtClean="0"/>
              <a:t>“ </a:t>
            </a:r>
            <a:r>
              <a:rPr lang="en-GB" sz="2000" dirty="0" err="1" smtClean="0"/>
              <a:t>na</a:t>
            </a:r>
            <a:r>
              <a:rPr lang="en-GB" sz="2000" dirty="0" smtClean="0"/>
              <a:t> </a:t>
            </a:r>
            <a:r>
              <a:rPr lang="en-GB" sz="2000" dirty="0" err="1" smtClean="0"/>
              <a:t>základných</a:t>
            </a:r>
            <a:r>
              <a:rPr lang="en-GB" sz="2000" dirty="0" smtClean="0"/>
              <a:t> </a:t>
            </a:r>
            <a:r>
              <a:rPr lang="en-GB" sz="2000" dirty="0" err="1" smtClean="0"/>
              <a:t>školách</a:t>
            </a:r>
            <a:r>
              <a:rPr lang="sk-SK" sz="2000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dirty="0" err="1" smtClean="0"/>
              <a:t>Programovanie</a:t>
            </a:r>
            <a:r>
              <a:rPr lang="en-GB" sz="2000" dirty="0" smtClean="0"/>
              <a:t> </a:t>
            </a:r>
            <a:r>
              <a:rPr lang="en-GB" sz="2000" dirty="0" err="1" smtClean="0"/>
              <a:t>robotických</a:t>
            </a:r>
            <a:r>
              <a:rPr lang="en-GB" sz="2000" dirty="0" smtClean="0"/>
              <a:t> </a:t>
            </a:r>
            <a:r>
              <a:rPr lang="en-GB" sz="2000" dirty="0" err="1" smtClean="0"/>
              <a:t>stavebníc</a:t>
            </a:r>
            <a:r>
              <a:rPr lang="en-GB" sz="2000" dirty="0" smtClean="0"/>
              <a:t> LEGO EV3. </a:t>
            </a:r>
            <a:r>
              <a:rPr lang="en-GB" sz="2000" dirty="0" err="1" smtClean="0"/>
              <a:t>Pokrýva</a:t>
            </a:r>
            <a:r>
              <a:rPr lang="en-GB" sz="2000" dirty="0" smtClean="0"/>
              <a:t> </a:t>
            </a:r>
            <a:r>
              <a:rPr lang="en-GB" sz="2000" dirty="0" err="1" smtClean="0"/>
              <a:t>aj</a:t>
            </a:r>
            <a:r>
              <a:rPr lang="en-GB" sz="2000" dirty="0" smtClean="0"/>
              <a:t> </a:t>
            </a:r>
            <a:r>
              <a:rPr lang="en-GB" sz="2000" dirty="0" err="1" smtClean="0"/>
              <a:t>časť</a:t>
            </a:r>
            <a:r>
              <a:rPr lang="en-GB" sz="2000" dirty="0" smtClean="0"/>
              <a:t> </a:t>
            </a:r>
            <a:r>
              <a:rPr lang="en-GB" sz="2000" dirty="0" err="1" smtClean="0"/>
              <a:t>tematického</a:t>
            </a:r>
            <a:r>
              <a:rPr lang="en-GB" sz="2000" dirty="0" smtClean="0"/>
              <a:t> </a:t>
            </a:r>
            <a:r>
              <a:rPr lang="en-GB" sz="2000" dirty="0" err="1" smtClean="0"/>
              <a:t>celku</a:t>
            </a:r>
            <a:r>
              <a:rPr lang="en-GB" sz="2000" dirty="0" smtClean="0"/>
              <a:t> „</a:t>
            </a:r>
            <a:r>
              <a:rPr lang="en-GB" sz="2000" dirty="0" err="1" smtClean="0"/>
              <a:t>Softvér</a:t>
            </a:r>
            <a:r>
              <a:rPr lang="en-GB" sz="2000" dirty="0" smtClean="0"/>
              <a:t> a </a:t>
            </a:r>
            <a:r>
              <a:rPr lang="en-GB" sz="2000" dirty="0" err="1" smtClean="0"/>
              <a:t>hardvér</a:t>
            </a:r>
            <a:r>
              <a:rPr lang="en-GB" sz="2000" dirty="0" smtClean="0"/>
              <a:t> –</a:t>
            </a:r>
            <a:r>
              <a:rPr lang="sk-SK" sz="2000" dirty="0" smtClean="0"/>
              <a:t> </a:t>
            </a:r>
            <a:r>
              <a:rPr lang="en-GB" sz="2000" dirty="0" err="1" smtClean="0"/>
              <a:t>počítač</a:t>
            </a:r>
            <a:r>
              <a:rPr lang="en-GB" sz="2000" dirty="0" smtClean="0"/>
              <a:t> a </a:t>
            </a:r>
            <a:r>
              <a:rPr lang="en-GB" sz="2000" dirty="0" err="1" smtClean="0"/>
              <a:t>prídavné</a:t>
            </a:r>
            <a:r>
              <a:rPr lang="en-GB" sz="2000" dirty="0" smtClean="0"/>
              <a:t> </a:t>
            </a:r>
            <a:r>
              <a:rPr lang="en-GB" sz="2000" dirty="0" err="1" smtClean="0"/>
              <a:t>zariadenia</a:t>
            </a:r>
            <a:r>
              <a:rPr lang="en-GB" sz="2000" dirty="0" smtClean="0"/>
              <a:t>“, </a:t>
            </a:r>
            <a:r>
              <a:rPr lang="en-GB" sz="2000" dirty="0" err="1" smtClean="0"/>
              <a:t>skúmať</a:t>
            </a:r>
            <a:r>
              <a:rPr lang="en-GB" sz="2000" dirty="0" smtClean="0"/>
              <a:t> </a:t>
            </a:r>
            <a:r>
              <a:rPr lang="en-GB" sz="2000" dirty="0" err="1" smtClean="0"/>
              <a:t>nové</a:t>
            </a:r>
            <a:r>
              <a:rPr lang="en-GB" sz="2000" dirty="0" smtClean="0"/>
              <a:t> </a:t>
            </a:r>
            <a:r>
              <a:rPr lang="en-GB" sz="2000" dirty="0" err="1" smtClean="0"/>
              <a:t>možnosti</a:t>
            </a:r>
            <a:r>
              <a:rPr lang="en-GB" sz="2000" dirty="0" smtClean="0"/>
              <a:t> </a:t>
            </a:r>
            <a:r>
              <a:rPr lang="en-GB" sz="2000" dirty="0" err="1" smtClean="0"/>
              <a:t>použitia</a:t>
            </a:r>
            <a:r>
              <a:rPr lang="en-GB" sz="2000" dirty="0" smtClean="0"/>
              <a:t> </a:t>
            </a:r>
            <a:r>
              <a:rPr lang="en-GB" sz="2000" dirty="0" err="1" smtClean="0"/>
              <a:t>konkrétneho</a:t>
            </a:r>
            <a:r>
              <a:rPr lang="en-GB" sz="2000" dirty="0" smtClean="0"/>
              <a:t> </a:t>
            </a:r>
            <a:r>
              <a:rPr lang="en-GB" sz="2000" dirty="0" err="1" smtClean="0"/>
              <a:t>hardvéru</a:t>
            </a:r>
            <a:r>
              <a:rPr lang="sk-SK" sz="2000" dirty="0" smtClean="0"/>
              <a:t>.</a:t>
            </a:r>
            <a:endParaRPr lang="en-GB" sz="2000" dirty="0" smtClean="0"/>
          </a:p>
          <a:p>
            <a:pPr marL="1252538" indent="-247650">
              <a:buFont typeface="+mj-lt"/>
              <a:buAutoNum type="arabicPeriod"/>
            </a:pPr>
            <a:r>
              <a:rPr lang="en-GB" sz="2000" dirty="0" err="1" smtClean="0"/>
              <a:t>Skúmajme</a:t>
            </a:r>
            <a:r>
              <a:rPr lang="en-GB" sz="2000" dirty="0" smtClean="0"/>
              <a:t> LEGO EV3 </a:t>
            </a:r>
            <a:r>
              <a:rPr lang="en-GB" sz="2000" dirty="0" err="1" smtClean="0"/>
              <a:t>hardvérovú</a:t>
            </a:r>
            <a:r>
              <a:rPr lang="en-GB" sz="2000" dirty="0" smtClean="0"/>
              <a:t> </a:t>
            </a:r>
            <a:r>
              <a:rPr lang="en-GB" sz="2000" dirty="0" err="1" smtClean="0"/>
              <a:t>kocku</a:t>
            </a:r>
            <a:r>
              <a:rPr lang="en-GB" sz="2000" dirty="0" smtClean="0"/>
              <a:t> a </a:t>
            </a:r>
            <a:r>
              <a:rPr lang="en-GB" sz="2000" dirty="0" err="1" smtClean="0"/>
              <a:t>senzory</a:t>
            </a:r>
            <a:endParaRPr lang="en-GB" sz="2000" dirty="0" smtClean="0"/>
          </a:p>
          <a:p>
            <a:pPr marL="1252538" indent="-247650">
              <a:buFont typeface="+mj-lt"/>
              <a:buAutoNum type="arabicPeriod"/>
            </a:pPr>
            <a:r>
              <a:rPr lang="en-GB" sz="2000" dirty="0" err="1" smtClean="0"/>
              <a:t>Programové</a:t>
            </a:r>
            <a:r>
              <a:rPr lang="en-GB" sz="2000" dirty="0" smtClean="0"/>
              <a:t> </a:t>
            </a:r>
            <a:r>
              <a:rPr lang="en-GB" sz="2000" dirty="0" err="1" smtClean="0"/>
              <a:t>prostredie</a:t>
            </a:r>
            <a:r>
              <a:rPr lang="en-GB" sz="2000" dirty="0" smtClean="0"/>
              <a:t> LEGO </a:t>
            </a:r>
            <a:r>
              <a:rPr lang="en-GB" sz="2000" dirty="0" err="1" smtClean="0"/>
              <a:t>Mindstorms</a:t>
            </a:r>
            <a:r>
              <a:rPr lang="en-GB" sz="2000" dirty="0" smtClean="0"/>
              <a:t> Education</a:t>
            </a:r>
          </a:p>
          <a:p>
            <a:pPr marL="1252538" indent="-247650">
              <a:buFont typeface="+mj-lt"/>
              <a:buAutoNum type="arabicPeriod"/>
            </a:pPr>
            <a:r>
              <a:rPr lang="en-GB" sz="2000" dirty="0" err="1" smtClean="0"/>
              <a:t>Konštrukcia</a:t>
            </a:r>
            <a:r>
              <a:rPr lang="en-GB" sz="2000" dirty="0" smtClean="0"/>
              <a:t> </a:t>
            </a:r>
            <a:r>
              <a:rPr lang="en-GB" sz="2000" dirty="0" err="1" smtClean="0"/>
              <a:t>funkčného</a:t>
            </a:r>
            <a:r>
              <a:rPr lang="en-GB" sz="2000" dirty="0" smtClean="0"/>
              <a:t> </a:t>
            </a:r>
            <a:r>
              <a:rPr lang="en-GB" sz="2000" dirty="0" err="1" smtClean="0"/>
              <a:t>robota</a:t>
            </a:r>
            <a:r>
              <a:rPr lang="en-GB" sz="2000" dirty="0" smtClean="0"/>
              <a:t>, </a:t>
            </a:r>
            <a:r>
              <a:rPr lang="en-GB" sz="2000" dirty="0" err="1" smtClean="0"/>
              <a:t>programové</a:t>
            </a:r>
            <a:r>
              <a:rPr lang="en-GB" sz="2000" dirty="0" smtClean="0"/>
              <a:t> </a:t>
            </a:r>
            <a:r>
              <a:rPr lang="en-GB" sz="2000" dirty="0" err="1" smtClean="0"/>
              <a:t>ovládanie</a:t>
            </a:r>
            <a:r>
              <a:rPr lang="en-GB" sz="2000" dirty="0" smtClean="0"/>
              <a:t> </a:t>
            </a:r>
            <a:r>
              <a:rPr lang="en-GB" sz="2000" dirty="0" err="1" smtClean="0"/>
              <a:t>motorov</a:t>
            </a:r>
            <a:endParaRPr lang="en-GB" sz="2000" dirty="0" smtClean="0"/>
          </a:p>
          <a:p>
            <a:pPr marL="1252538" indent="-247650">
              <a:buFont typeface="+mj-lt"/>
              <a:buAutoNum type="arabicPeriod"/>
            </a:pPr>
            <a:r>
              <a:rPr lang="en-GB" sz="2000" dirty="0" err="1" smtClean="0"/>
              <a:t>Využitie</a:t>
            </a:r>
            <a:r>
              <a:rPr lang="en-GB" sz="2000" dirty="0" smtClean="0"/>
              <a:t> </a:t>
            </a:r>
            <a:r>
              <a:rPr lang="en-GB" sz="2000" dirty="0" err="1" smtClean="0"/>
              <a:t>senzorov</a:t>
            </a:r>
            <a:r>
              <a:rPr lang="en-GB" sz="2000" dirty="0" smtClean="0"/>
              <a:t> LEGO EV3 </a:t>
            </a:r>
            <a:r>
              <a:rPr lang="en-GB" sz="2000" dirty="0" err="1" smtClean="0"/>
              <a:t>zostavy</a:t>
            </a:r>
            <a:endParaRPr lang="en-GB" sz="2000" dirty="0" smtClean="0"/>
          </a:p>
          <a:p>
            <a:pPr marL="1252538" indent="-247650">
              <a:buFont typeface="+mj-lt"/>
              <a:buAutoNum type="arabicPeriod"/>
            </a:pPr>
            <a:r>
              <a:rPr lang="en-GB" sz="2000" dirty="0" err="1" smtClean="0"/>
              <a:t>Premenné</a:t>
            </a:r>
            <a:r>
              <a:rPr lang="en-GB" sz="2000" dirty="0" smtClean="0"/>
              <a:t> a </a:t>
            </a:r>
            <a:r>
              <a:rPr lang="en-GB" sz="2000" dirty="0" err="1" smtClean="0"/>
              <a:t>matematické</a:t>
            </a:r>
            <a:r>
              <a:rPr lang="en-GB" sz="2000" dirty="0" smtClean="0"/>
              <a:t> </a:t>
            </a:r>
            <a:r>
              <a:rPr lang="en-GB" sz="2000" dirty="0" err="1" smtClean="0"/>
              <a:t>operácie</a:t>
            </a:r>
            <a:endParaRPr lang="en-GB" sz="2000" dirty="0" smtClean="0"/>
          </a:p>
          <a:p>
            <a:pPr marL="514350" indent="-514350">
              <a:buFont typeface="+mj-lt"/>
              <a:buAutoNum type="arabicPeriod"/>
            </a:pPr>
            <a:endParaRPr lang="hu-HU" sz="2400" dirty="0" smtClean="0"/>
          </a:p>
          <a:p>
            <a:pPr marL="514350" indent="-514350">
              <a:buFont typeface="+mj-lt"/>
              <a:buAutoNum type="arabicPeriod"/>
            </a:pPr>
            <a:endParaRPr lang="hu-HU" sz="20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163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91878" y="1541540"/>
            <a:ext cx="8160243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k-SK" b="1" dirty="0" smtClean="0">
                <a:solidFill>
                  <a:srgbClr val="C00000"/>
                </a:solidFill>
              </a:rPr>
              <a:t>BBC </a:t>
            </a:r>
            <a:r>
              <a:rPr lang="sk-SK" b="1" dirty="0" err="1" smtClean="0">
                <a:solidFill>
                  <a:srgbClr val="C00000"/>
                </a:solidFill>
              </a:rPr>
              <a:t>micro:bit</a:t>
            </a:r>
            <a:endParaRPr lang="sk-SK" b="1" dirty="0" smtClean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sk-SK" sz="2000" dirty="0" smtClean="0"/>
              <a:t>Nadstavbový kurz prierezovo spájajúci tematické oblasti „Informačná spoločnosť – digitálne technológie v spoločnosti</a:t>
            </a:r>
            <a:r>
              <a:rPr lang="sk-SK" sz="2000" dirty="0" smtClean="0"/>
              <a:t>“</a:t>
            </a:r>
            <a:r>
              <a:rPr lang="sk-SK" sz="2000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k-SK" sz="2000" dirty="0" smtClean="0"/>
              <a:t>V kurze sa budú používať HW stavebnice BBC </a:t>
            </a:r>
            <a:r>
              <a:rPr lang="sk-SK" sz="2000" dirty="0" err="1" smtClean="0"/>
              <a:t>micro:bit</a:t>
            </a:r>
            <a:r>
              <a:rPr lang="sk-SK" sz="2000" dirty="0" smtClean="0"/>
              <a:t> (súčasť </a:t>
            </a:r>
            <a:r>
              <a:rPr lang="sk-SK" sz="2000" dirty="0" err="1" smtClean="0"/>
              <a:t>ScienceLabov</a:t>
            </a:r>
            <a:r>
              <a:rPr lang="sk-SK" sz="2000" dirty="0" smtClean="0"/>
              <a:t>; pokiaľ škola nemá </a:t>
            </a:r>
            <a:r>
              <a:rPr lang="sk-SK" sz="2000" dirty="0" err="1" smtClean="0"/>
              <a:t>ScienceLab</a:t>
            </a:r>
            <a:r>
              <a:rPr lang="sk-SK" sz="2000" dirty="0" smtClean="0"/>
              <a:t>, môže si ich zakúpiť samostatne) a predpokladá sa základná znalosť programovania v jazyku </a:t>
            </a:r>
            <a:r>
              <a:rPr lang="sk-SK" sz="2000" dirty="0" err="1" smtClean="0"/>
              <a:t>Scratch</a:t>
            </a:r>
            <a:r>
              <a:rPr lang="sk-SK" sz="2000" dirty="0" smtClean="0"/>
              <a:t>.</a:t>
            </a:r>
            <a:endParaRPr lang="sk-SK" b="1" dirty="0" smtClean="0">
              <a:solidFill>
                <a:srgbClr val="C00000"/>
              </a:solidFill>
            </a:endParaRPr>
          </a:p>
          <a:p>
            <a:pPr marL="719138" indent="-274638">
              <a:buFont typeface="+mj-lt"/>
              <a:buAutoNum type="arabicPeriod"/>
            </a:pPr>
            <a:r>
              <a:rPr lang="sk-SK" sz="2000" dirty="0" smtClean="0"/>
              <a:t>Spoznávame BBC </a:t>
            </a:r>
            <a:r>
              <a:rPr lang="sk-SK" sz="2000" dirty="0" err="1" smtClean="0"/>
              <a:t>micro:bit</a:t>
            </a:r>
            <a:endParaRPr lang="sk-SK" sz="2000" dirty="0" smtClean="0"/>
          </a:p>
          <a:p>
            <a:pPr marL="719138" indent="-274638">
              <a:buFont typeface="+mj-lt"/>
              <a:buAutoNum type="arabicPeriod"/>
            </a:pPr>
            <a:r>
              <a:rPr lang="sk-SK" sz="2000" dirty="0" smtClean="0"/>
              <a:t>Nositeľná elektronika</a:t>
            </a:r>
          </a:p>
          <a:p>
            <a:pPr marL="719138" indent="-274638">
              <a:buFont typeface="+mj-lt"/>
              <a:buAutoNum type="arabicPeriod"/>
            </a:pPr>
            <a:r>
              <a:rPr lang="sk-SK" sz="2000" dirty="0" smtClean="0"/>
              <a:t>Inteligentná domácnosť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43317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Motív balík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balík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balík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778</Words>
  <Application>Microsoft Office PowerPoint</Application>
  <PresentationFormat>Prezentácia na obrazovke (4:3)</PresentationFormat>
  <Paragraphs>172</Paragraphs>
  <Slides>15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Motív balíka Office</vt:lpstr>
      <vt:lpstr>Aktivity IT akadémie pre ZŠ</vt:lpstr>
      <vt:lpstr> Aktivity v rámci IT Akadémie – vzdelávanie pre 21. stor.    </vt:lpstr>
      <vt:lpstr>ScienceLab pre ZŠ bude obsahovať:</vt:lpstr>
      <vt:lpstr>Metodiky pre 2. stupeň ZŠ </vt:lpstr>
      <vt:lpstr>Prezentácia programu PowerPoint</vt:lpstr>
      <vt:lpstr>Scratch metodiky: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Petras Jan</dc:creator>
  <cp:lastModifiedBy>doc. RNDr. Ľubomír Šnajder PhD.</cp:lastModifiedBy>
  <cp:revision>15</cp:revision>
  <dcterms:created xsi:type="dcterms:W3CDTF">2017-10-23T08:52:40Z</dcterms:created>
  <dcterms:modified xsi:type="dcterms:W3CDTF">2018-11-29T00:32:21Z</dcterms:modified>
</cp:coreProperties>
</file>