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9" r:id="rId2"/>
    <p:sldId id="266" r:id="rId3"/>
    <p:sldId id="260" r:id="rId4"/>
    <p:sldId id="321" r:id="rId5"/>
    <p:sldId id="322" r:id="rId6"/>
    <p:sldId id="267" r:id="rId7"/>
    <p:sldId id="262" r:id="rId8"/>
    <p:sldId id="263" r:id="rId9"/>
    <p:sldId id="317" r:id="rId10"/>
    <p:sldId id="318" r:id="rId11"/>
    <p:sldId id="319" r:id="rId12"/>
    <p:sldId id="320" r:id="rId13"/>
    <p:sldId id="264" r:id="rId14"/>
    <p:sldId id="265" r:id="rId15"/>
    <p:sldId id="268" r:id="rId16"/>
    <p:sldId id="269" r:id="rId17"/>
    <p:sldId id="323" r:id="rId18"/>
    <p:sldId id="306" r:id="rId19"/>
    <p:sldId id="311" r:id="rId20"/>
    <p:sldId id="307" r:id="rId21"/>
    <p:sldId id="312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304" r:id="rId32"/>
    <p:sldId id="278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19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4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215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89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523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344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059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787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4995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01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36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55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987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5003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816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6656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4101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781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909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373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673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431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45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775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583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911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731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2131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3978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500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0548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462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2876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9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0810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477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253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0096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3699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1621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956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5115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1942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96612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49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88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1996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21883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3056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52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300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827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33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61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2400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91B28-6704-498A-8A68-6F4E257F58B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94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02.12.2018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7"/>
          <a:stretch/>
        </p:blipFill>
        <p:spPr>
          <a:xfrm>
            <a:off x="0" y="0"/>
            <a:ext cx="9144000" cy="1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.ics.upjs.sk/cttes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8800" y="1257301"/>
            <a:ext cx="8206702" cy="311224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Priebežné výsledky testu bádateľských spôsobilostí a testu úrovne informatického myslenia žiakov ZŠ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500" y="4404348"/>
            <a:ext cx="8737600" cy="1169119"/>
          </a:xfrm>
        </p:spPr>
        <p:txBody>
          <a:bodyPr anchor="ctr">
            <a:normAutofit/>
          </a:bodyPr>
          <a:lstStyle/>
          <a:p>
            <a:r>
              <a:rPr lang="sk-SK" sz="2800" dirty="0" smtClean="0"/>
              <a:t>Veronika </a:t>
            </a:r>
            <a:r>
              <a:rPr lang="sk-SK" sz="2800" dirty="0" err="1" smtClean="0"/>
              <a:t>Jurková</a:t>
            </a:r>
            <a:r>
              <a:rPr lang="sk-SK" sz="2800" dirty="0" smtClean="0"/>
              <a:t>, Ľubomír Šnajder, Marián </a:t>
            </a:r>
            <a:r>
              <a:rPr lang="sk-SK" sz="2800" dirty="0" err="1" smtClean="0"/>
              <a:t>Kireš</a:t>
            </a:r>
            <a:r>
              <a:rPr lang="en-US" sz="2800" dirty="0" smtClean="0"/>
              <a:t>, J</a:t>
            </a:r>
            <a:r>
              <a:rPr lang="sk-SK" sz="2800" dirty="0" err="1" smtClean="0"/>
              <a:t>án</a:t>
            </a:r>
            <a:r>
              <a:rPr lang="sk-SK" sz="2800" dirty="0"/>
              <a:t> </a:t>
            </a:r>
            <a:r>
              <a:rPr lang="sk-SK" sz="2800" dirty="0" err="1" smtClean="0"/>
              <a:t>Guniš</a:t>
            </a:r>
            <a:endParaRPr lang="sk-SK" sz="2800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7"/>
          <a:stretch/>
        </p:blipFill>
        <p:spPr>
          <a:xfrm>
            <a:off x="0" y="5399772"/>
            <a:ext cx="9144000" cy="14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Úloha na logiku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5" name="Zástupný objekt pre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290"/>
            <a:ext cx="9144000" cy="46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Úloha na algoritmy a vyhodnotenie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5" name="Zástupný objekt pre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182"/>
            <a:ext cx="9115888" cy="47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Mapovanie konceptov na položky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0" y="2041444"/>
            <a:ext cx="8895935" cy="34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Výsledky žiakov – </a:t>
            </a:r>
            <a:r>
              <a:rPr lang="sk-SK" sz="4000" dirty="0" err="1" smtClean="0"/>
              <a:t>percentily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607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/>
              <a:t>Z pohľadu žiaka – test relatívneho výkonu</a:t>
            </a:r>
          </a:p>
          <a:p>
            <a:pPr marL="0" indent="0">
              <a:buNone/>
            </a:pPr>
            <a:r>
              <a:rPr lang="sk-SK" dirty="0"/>
              <a:t>Výsledky žiaka</a:t>
            </a:r>
          </a:p>
          <a:p>
            <a:r>
              <a:rPr lang="sk-SK" dirty="0"/>
              <a:t>Pre jednotlivé koncepty</a:t>
            </a:r>
          </a:p>
          <a:p>
            <a:r>
              <a:rPr lang="sk-SK" dirty="0"/>
              <a:t>Pre test ako </a:t>
            </a:r>
            <a:r>
              <a:rPr lang="sk-SK" dirty="0" smtClean="0"/>
              <a:t>celok</a:t>
            </a:r>
            <a:endParaRPr lang="sk-SK" dirty="0">
              <a:solidFill>
                <a:srgbClr val="FF0000"/>
              </a:solidFill>
            </a:endParaRPr>
          </a:p>
          <a:p>
            <a:r>
              <a:rPr lang="sk-SK" dirty="0"/>
              <a:t>Porovnanie žiaka</a:t>
            </a:r>
          </a:p>
          <a:p>
            <a:pPr lvl="1"/>
            <a:r>
              <a:rPr lang="sk-SK" dirty="0" err="1"/>
              <a:t>Percentil</a:t>
            </a:r>
            <a:r>
              <a:rPr lang="sk-SK" dirty="0"/>
              <a:t> skupina: všetci</a:t>
            </a:r>
          </a:p>
          <a:p>
            <a:pPr lvl="1"/>
            <a:r>
              <a:rPr lang="sk-SK" dirty="0" err="1"/>
              <a:t>Percentil</a:t>
            </a:r>
            <a:r>
              <a:rPr lang="sk-SK" dirty="0"/>
              <a:t> skupina: všetci okrem VŠ</a:t>
            </a:r>
          </a:p>
          <a:p>
            <a:pPr lvl="1"/>
            <a:r>
              <a:rPr lang="sk-SK" dirty="0" err="1"/>
              <a:t>Percentil</a:t>
            </a:r>
            <a:r>
              <a:rPr lang="sk-SK" dirty="0"/>
              <a:t> skupina: rovnaký stupeň štúdia</a:t>
            </a:r>
          </a:p>
          <a:p>
            <a:pPr lvl="1"/>
            <a:r>
              <a:rPr lang="sk-SK" dirty="0" err="1"/>
              <a:t>Percentil</a:t>
            </a:r>
            <a:r>
              <a:rPr lang="sk-SK" dirty="0"/>
              <a:t> skupina: rovnaký </a:t>
            </a:r>
            <a:r>
              <a:rPr lang="sk-SK" dirty="0" smtClean="0"/>
              <a:t>vek</a:t>
            </a:r>
          </a:p>
          <a:p>
            <a:r>
              <a:rPr lang="sk-SK" dirty="0"/>
              <a:t>Dostupné na </a:t>
            </a:r>
            <a:r>
              <a:rPr lang="sk-SK" dirty="0">
                <a:solidFill>
                  <a:srgbClr val="FF0000"/>
                </a:solidFill>
                <a:hlinkClick r:id="rId3"/>
              </a:rPr>
              <a:t>https://di.ics.upjs.sk/cttest/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69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Redukcia početnosti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/>
              <a:t>Záznamov spolu: </a:t>
            </a:r>
            <a:r>
              <a:rPr lang="sk-SK" b="1" dirty="0"/>
              <a:t>22771</a:t>
            </a:r>
          </a:p>
          <a:p>
            <a:r>
              <a:rPr lang="sk-SK" dirty="0"/>
              <a:t>Po odstránení duplicít: 21330</a:t>
            </a:r>
          </a:p>
          <a:p>
            <a:r>
              <a:rPr lang="sk-SK" dirty="0"/>
              <a:t>Test odoslali úplný: 20516</a:t>
            </a:r>
          </a:p>
          <a:p>
            <a:r>
              <a:rPr lang="sk-SK" dirty="0"/>
              <a:t>Chybné roky narodenia (200, 2017, ...): 20509</a:t>
            </a:r>
          </a:p>
          <a:p>
            <a:r>
              <a:rPr lang="sk-SK" dirty="0"/>
              <a:t>Odstránený 1. stupeň ZŠ: 20106</a:t>
            </a:r>
          </a:p>
          <a:p>
            <a:r>
              <a:rPr lang="sk-SK" dirty="0"/>
              <a:t>Odstránení študenti VŠ: 19989</a:t>
            </a:r>
          </a:p>
          <a:p>
            <a:r>
              <a:rPr lang="sk-SK" dirty="0"/>
              <a:t>Odstránené extrémy v čase vypĺňania: </a:t>
            </a:r>
            <a:r>
              <a:rPr lang="sk-SK" b="1" dirty="0"/>
              <a:t>18293</a:t>
            </a:r>
          </a:p>
          <a:p>
            <a:r>
              <a:rPr lang="sk-SK" dirty="0"/>
              <a:t>Postojová časť – odstránené pre protichodné tvrdenia: </a:t>
            </a:r>
            <a:r>
              <a:rPr lang="sk-SK" b="1" dirty="0"/>
              <a:t>16669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49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Respondenti – početnosti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46" y="1988768"/>
            <a:ext cx="6133108" cy="159119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46" y="3924215"/>
            <a:ext cx="613310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15258"/>
              </p:ext>
            </p:extLst>
          </p:nvPr>
        </p:nvGraphicFramePr>
        <p:xfrm>
          <a:off x="1615108" y="1453131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Vek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Počet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%</a:t>
                      </a:r>
                      <a:endParaRPr lang="sk-SK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975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5,8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1709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10,3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2100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12,6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2088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12,5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1562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9,4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2270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13,6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2625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15,7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1990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11,9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6,4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279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1,7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37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8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Postojová časť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75840"/>
            <a:ext cx="8686800" cy="386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400" dirty="0" smtClean="0"/>
              <a:t>Počet </a:t>
            </a:r>
            <a:r>
              <a:rPr lang="sk-SK" sz="2400" dirty="0"/>
              <a:t>jazykov, s ktorými sa žiak stretol na hodinách informatiky</a:t>
            </a:r>
            <a:r>
              <a:rPr lang="sk-SK" sz="2400" dirty="0">
                <a:solidFill>
                  <a:srgbClr val="FF0000"/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24" y="2525794"/>
            <a:ext cx="6133108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/>
              <a:t>Postoj k programovaniu podľa faktorov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pPr marL="285750" indent="-285750"/>
            <a:r>
              <a:rPr lang="sk-SK" dirty="0"/>
              <a:t>Programovanie z pohľadu </a:t>
            </a:r>
            <a:r>
              <a:rPr lang="sk-SK" dirty="0" smtClean="0"/>
              <a:t>pohlavia</a:t>
            </a:r>
          </a:p>
          <a:p>
            <a:pPr marL="742950" lvl="1" indent="-285750"/>
            <a:r>
              <a:rPr lang="sk-SK" dirty="0" smtClean="0"/>
              <a:t>zaujímavejšie </a:t>
            </a:r>
            <a:r>
              <a:rPr lang="sk-SK" dirty="0"/>
              <a:t>pre chlapcov, </a:t>
            </a:r>
            <a:endParaRPr lang="sk-SK" dirty="0" smtClean="0"/>
          </a:p>
          <a:p>
            <a:pPr marL="742950" lvl="1" indent="-285750"/>
            <a:r>
              <a:rPr lang="sk-SK" dirty="0" smtClean="0"/>
              <a:t>náročnejšie </a:t>
            </a:r>
            <a:r>
              <a:rPr lang="sk-SK" dirty="0"/>
              <a:t>pre dievčatá, </a:t>
            </a:r>
            <a:endParaRPr lang="sk-SK" dirty="0" smtClean="0"/>
          </a:p>
          <a:p>
            <a:pPr marL="742950" lvl="1" indent="-285750"/>
            <a:r>
              <a:rPr lang="sk-SK" dirty="0" smtClean="0"/>
              <a:t>dôležitejšie </a:t>
            </a:r>
            <a:r>
              <a:rPr lang="sk-SK" dirty="0"/>
              <a:t>pre chlapcov. </a:t>
            </a:r>
          </a:p>
          <a:p>
            <a:pPr marL="400050" indent="-400050"/>
            <a:r>
              <a:rPr lang="sk-SK" dirty="0"/>
              <a:t>Programovanie z pohľadu </a:t>
            </a:r>
            <a:r>
              <a:rPr lang="sk-SK" dirty="0" smtClean="0"/>
              <a:t>typu školy</a:t>
            </a:r>
          </a:p>
          <a:p>
            <a:pPr marL="857250" lvl="1" indent="-400050"/>
            <a:r>
              <a:rPr lang="sk-SK" dirty="0" smtClean="0"/>
              <a:t>prevažne </a:t>
            </a:r>
            <a:r>
              <a:rPr lang="sk-SK" dirty="0"/>
              <a:t>zaujímavé pre ZŠ a </a:t>
            </a:r>
            <a:r>
              <a:rPr lang="sk-SK" dirty="0" smtClean="0"/>
              <a:t>SOŠ,</a:t>
            </a:r>
          </a:p>
          <a:p>
            <a:pPr marL="857250" lvl="1" indent="-400050"/>
            <a:r>
              <a:rPr lang="sk-SK" dirty="0" smtClean="0"/>
              <a:t>náročné </a:t>
            </a:r>
            <a:r>
              <a:rPr lang="sk-SK" dirty="0"/>
              <a:t>pre GYM a SOŠ, naopak pre ZŠ nie je </a:t>
            </a:r>
            <a:r>
              <a:rPr lang="sk-SK" dirty="0" smtClean="0"/>
              <a:t>náročné,</a:t>
            </a:r>
          </a:p>
          <a:p>
            <a:pPr marL="857250" lvl="1" indent="-400050"/>
            <a:r>
              <a:rPr lang="sk-SK" dirty="0" smtClean="0"/>
              <a:t>dôležité </a:t>
            </a:r>
            <a:r>
              <a:rPr lang="sk-SK" dirty="0"/>
              <a:t>je pre GYM a SOŠ, pre ZŠ skôr nie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03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/>
              <a:t>Postoj k programovaniu podľa faktorov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pPr marL="400050" indent="-400050"/>
            <a:r>
              <a:rPr lang="sk-SK" dirty="0" smtClean="0"/>
              <a:t>Programovanie </a:t>
            </a:r>
            <a:r>
              <a:rPr lang="sk-SK" dirty="0"/>
              <a:t>z pohľadu </a:t>
            </a:r>
            <a:r>
              <a:rPr lang="sk-SK" dirty="0" smtClean="0"/>
              <a:t>veku:</a:t>
            </a:r>
          </a:p>
          <a:p>
            <a:pPr marL="857250" lvl="1" indent="-400050"/>
            <a:r>
              <a:rPr lang="sk-SK" dirty="0" smtClean="0"/>
              <a:t>najnáročnejšie </a:t>
            </a:r>
            <a:r>
              <a:rPr lang="sk-SK" dirty="0"/>
              <a:t>pre žiakov vo veku 17 </a:t>
            </a:r>
            <a:r>
              <a:rPr lang="sk-SK" dirty="0" smtClean="0"/>
              <a:t>rokov,</a:t>
            </a:r>
          </a:p>
          <a:p>
            <a:pPr marL="857250" lvl="1" indent="-400050"/>
            <a:r>
              <a:rPr lang="sk-SK" dirty="0" smtClean="0"/>
              <a:t>najdôležitejšie </a:t>
            </a:r>
            <a:r>
              <a:rPr lang="sk-SK" dirty="0"/>
              <a:t>vo veku 17 </a:t>
            </a:r>
            <a:r>
              <a:rPr lang="sk-SK" dirty="0" smtClean="0"/>
              <a:t>rokov,</a:t>
            </a:r>
          </a:p>
          <a:p>
            <a:pPr marL="857250" lvl="1" indent="-400050"/>
            <a:r>
              <a:rPr lang="sk-SK" dirty="0" smtClean="0"/>
              <a:t>najzaujímavejšie </a:t>
            </a:r>
            <a:r>
              <a:rPr lang="sk-SK" dirty="0"/>
              <a:t>vo veku 13 rokov a vo veku 18 rokov.</a:t>
            </a:r>
          </a:p>
          <a:p>
            <a:pPr marL="400050" indent="-400050"/>
            <a:r>
              <a:rPr lang="sk-SK" dirty="0"/>
              <a:t>Existuje významná závislosť medzi počtom jazykov a náročnosťou, je negatívna,</a:t>
            </a:r>
          </a:p>
          <a:p>
            <a:pPr marL="400050" indent="-400050"/>
            <a:r>
              <a:rPr lang="sk-SK" dirty="0"/>
              <a:t>Existuje významná závislosť medzi počtom jazykov a dôležitosťou, je kladná</a:t>
            </a:r>
          </a:p>
          <a:p>
            <a:pPr marL="400050" indent="-400050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33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Inovatívne metodiky v rámci projektu 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/>
              <a:t>inovatívny </a:t>
            </a:r>
          </a:p>
          <a:p>
            <a:pPr lvl="1"/>
            <a:r>
              <a:rPr lang="sk-SK" sz="2800" dirty="0"/>
              <a:t>obsah</a:t>
            </a:r>
          </a:p>
          <a:p>
            <a:pPr lvl="1"/>
            <a:r>
              <a:rPr lang="sk-SK" sz="2800" dirty="0"/>
              <a:t>metódy </a:t>
            </a:r>
          </a:p>
          <a:p>
            <a:r>
              <a:rPr lang="sk-SK" dirty="0"/>
              <a:t>ciele učenia sa</a:t>
            </a:r>
          </a:p>
          <a:p>
            <a:pPr lvl="1"/>
            <a:r>
              <a:rPr lang="sk-SK" sz="2800" dirty="0"/>
              <a:t>špecifické</a:t>
            </a:r>
          </a:p>
          <a:p>
            <a:pPr lvl="1"/>
            <a:r>
              <a:rPr lang="sk-SK" sz="2800" dirty="0" err="1"/>
              <a:t>n</a:t>
            </a:r>
            <a:r>
              <a:rPr lang="sk-SK" sz="2800" dirty="0" err="1" smtClean="0"/>
              <a:t>adpredmetové</a:t>
            </a:r>
            <a:endParaRPr lang="sk-SK" sz="2800" dirty="0" smtClean="0"/>
          </a:p>
          <a:p>
            <a:pPr lvl="2"/>
            <a:r>
              <a:rPr lang="sk-SK" sz="2400" dirty="0" smtClean="0"/>
              <a:t>informatické myslenie</a:t>
            </a:r>
          </a:p>
          <a:p>
            <a:pPr lvl="2"/>
            <a:r>
              <a:rPr lang="sk-SK" sz="2400" dirty="0" smtClean="0"/>
              <a:t>bádateľské </a:t>
            </a:r>
            <a:r>
              <a:rPr lang="sk-SK" sz="2400" dirty="0"/>
              <a:t>spôsobilosti </a:t>
            </a:r>
          </a:p>
        </p:txBody>
      </p:sp>
    </p:spTree>
    <p:extLst>
      <p:ext uri="{BB962C8B-B14F-4D97-AF65-F5344CB8AC3E}">
        <p14:creationId xmlns:p14="http://schemas.microsoft.com/office/powerpoint/2010/main" val="21122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Programovacie jazyky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145411"/>
          </a:xfrm>
        </p:spPr>
        <p:txBody>
          <a:bodyPr>
            <a:noAutofit/>
          </a:bodyPr>
          <a:lstStyle/>
          <a:p>
            <a:r>
              <a:rPr lang="sk-SK" dirty="0" smtClean="0"/>
              <a:t>Typ školy</a:t>
            </a:r>
          </a:p>
          <a:p>
            <a:pPr lvl="1"/>
            <a:r>
              <a:rPr lang="sk-SK" dirty="0" smtClean="0"/>
              <a:t>ZŠ: </a:t>
            </a:r>
            <a:r>
              <a:rPr lang="sk-SK" dirty="0" err="1" smtClean="0"/>
              <a:t>Imagine</a:t>
            </a:r>
            <a:r>
              <a:rPr lang="sk-SK" dirty="0" smtClean="0"/>
              <a:t> Logo, </a:t>
            </a:r>
            <a:r>
              <a:rPr lang="sk-SK" dirty="0" err="1" smtClean="0"/>
              <a:t>Scratch</a:t>
            </a:r>
            <a:r>
              <a:rPr lang="sk-SK" dirty="0" smtClean="0"/>
              <a:t>, </a:t>
            </a:r>
            <a:r>
              <a:rPr lang="sk-SK" dirty="0" err="1" smtClean="0"/>
              <a:t>Baltík</a:t>
            </a:r>
            <a:endParaRPr lang="sk-SK" dirty="0" smtClean="0"/>
          </a:p>
          <a:p>
            <a:pPr lvl="1"/>
            <a:r>
              <a:rPr lang="sk-SK" dirty="0" smtClean="0"/>
              <a:t>SOŠ: C, Python</a:t>
            </a:r>
          </a:p>
          <a:p>
            <a:pPr lvl="1"/>
            <a:r>
              <a:rPr lang="sk-SK" dirty="0" smtClean="0"/>
              <a:t>GYM: Pascal, Python</a:t>
            </a:r>
          </a:p>
          <a:p>
            <a:endParaRPr lang="sk-SK" dirty="0"/>
          </a:p>
          <a:p>
            <a:r>
              <a:rPr lang="sk-SK" dirty="0" smtClean="0"/>
              <a:t>Pohlavie</a:t>
            </a:r>
          </a:p>
          <a:p>
            <a:pPr lvl="1"/>
            <a:r>
              <a:rPr lang="sk-SK" dirty="0" smtClean="0"/>
              <a:t>Dievčatá: Pascal</a:t>
            </a:r>
          </a:p>
          <a:p>
            <a:pPr lvl="1"/>
            <a:r>
              <a:rPr lang="sk-SK" dirty="0" smtClean="0"/>
              <a:t>Chlapci: C, Python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892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Programovacie jazyky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145411"/>
          </a:xfrm>
        </p:spPr>
        <p:txBody>
          <a:bodyPr>
            <a:noAutofit/>
          </a:bodyPr>
          <a:lstStyle/>
          <a:p>
            <a:r>
              <a:rPr lang="sk-SK" dirty="0" smtClean="0"/>
              <a:t>Vek</a:t>
            </a:r>
          </a:p>
          <a:p>
            <a:pPr lvl="1"/>
            <a:r>
              <a:rPr lang="sk-SK" dirty="0" smtClean="0"/>
              <a:t>13 rokov: </a:t>
            </a:r>
            <a:r>
              <a:rPr lang="sk-SK" dirty="0" err="1" smtClean="0"/>
              <a:t>Scratch</a:t>
            </a:r>
            <a:r>
              <a:rPr lang="sk-SK" dirty="0" smtClean="0"/>
              <a:t>, </a:t>
            </a:r>
            <a:r>
              <a:rPr lang="sk-SK" dirty="0" err="1" smtClean="0"/>
              <a:t>Baltík</a:t>
            </a:r>
            <a:endParaRPr lang="sk-SK" dirty="0" smtClean="0"/>
          </a:p>
          <a:p>
            <a:pPr lvl="1"/>
            <a:r>
              <a:rPr lang="sk-SK" dirty="0" smtClean="0"/>
              <a:t>14</a:t>
            </a:r>
            <a:r>
              <a:rPr lang="sk-SK" dirty="0"/>
              <a:t> </a:t>
            </a:r>
            <a:r>
              <a:rPr lang="sk-SK" dirty="0" smtClean="0"/>
              <a:t>rokov: </a:t>
            </a:r>
            <a:r>
              <a:rPr lang="sk-SK" dirty="0" err="1"/>
              <a:t>Imagine</a:t>
            </a:r>
            <a:r>
              <a:rPr lang="sk-SK" dirty="0"/>
              <a:t> Logo,</a:t>
            </a:r>
            <a:endParaRPr lang="sk-SK" dirty="0" smtClean="0"/>
          </a:p>
          <a:p>
            <a:pPr lvl="1"/>
            <a:r>
              <a:rPr lang="sk-SK" dirty="0" smtClean="0"/>
              <a:t>17, 18 rokov: Pascal, Python, C</a:t>
            </a:r>
          </a:p>
          <a:p>
            <a:endParaRPr lang="sk-SK" dirty="0"/>
          </a:p>
          <a:p>
            <a:pPr marL="285750" indent="-285750"/>
            <a:r>
              <a:rPr lang="sk-SK" dirty="0" smtClean="0"/>
              <a:t>Najpoužívanejšie jazyky:  </a:t>
            </a:r>
            <a:br>
              <a:rPr lang="sk-SK" dirty="0" smtClean="0"/>
            </a:br>
            <a:r>
              <a:rPr lang="sk-SK" dirty="0" err="1" smtClean="0"/>
              <a:t>Imagine</a:t>
            </a:r>
            <a:r>
              <a:rPr lang="sk-SK" dirty="0" smtClean="0"/>
              <a:t> </a:t>
            </a:r>
            <a:r>
              <a:rPr lang="sk-SK" dirty="0"/>
              <a:t>Logo, </a:t>
            </a:r>
            <a:r>
              <a:rPr lang="sk-SK" dirty="0" err="1"/>
              <a:t>Baltík</a:t>
            </a:r>
            <a:r>
              <a:rPr lang="sk-SK" dirty="0"/>
              <a:t>, Pascal, </a:t>
            </a:r>
            <a:r>
              <a:rPr lang="sk-SK" dirty="0" err="1"/>
              <a:t>Scratch</a:t>
            </a:r>
            <a:r>
              <a:rPr lang="sk-SK" dirty="0"/>
              <a:t>, Python, </a:t>
            </a:r>
            <a:r>
              <a:rPr lang="sk-SK" dirty="0" smtClean="0"/>
              <a:t>C</a:t>
            </a:r>
          </a:p>
          <a:p>
            <a:pPr marL="285750" indent="-285750"/>
            <a:endParaRPr lang="sk-SK" dirty="0"/>
          </a:p>
          <a:p>
            <a:pPr marL="285750" indent="-285750"/>
            <a:r>
              <a:rPr lang="sk-SK" dirty="0"/>
              <a:t>Najväčší podiel žiakov, ktorí „sa nestretli“ so </a:t>
            </a:r>
            <a:r>
              <a:rPr lang="sk-SK" b="1" dirty="0"/>
              <a:t>žiadnym</a:t>
            </a:r>
            <a:r>
              <a:rPr lang="sk-SK" dirty="0"/>
              <a:t> programovacím jazykom je vo veku 16 rokov.</a:t>
            </a:r>
          </a:p>
          <a:p>
            <a:pPr marL="285750" indent="-28575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00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4" y="1144777"/>
            <a:ext cx="8876835" cy="75140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Úspešnosť celková, v </a:t>
            </a:r>
            <a:r>
              <a:rPr lang="sk-SK" dirty="0"/>
              <a:t>závislosti od pohlavia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96182"/>
            <a:ext cx="4901609" cy="160948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46" y="3434247"/>
            <a:ext cx="5772454" cy="34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Úspešnosť </a:t>
            </a:r>
            <a:r>
              <a:rPr lang="sk-SK" sz="4000" dirty="0"/>
              <a:t>v závislosti od </a:t>
            </a:r>
            <a:r>
              <a:rPr lang="sk-SK" sz="4000" dirty="0" smtClean="0"/>
              <a:t>typu </a:t>
            </a:r>
            <a:r>
              <a:rPr lang="sk-SK" sz="4000" dirty="0"/>
              <a:t>školy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820" y="3401115"/>
            <a:ext cx="6380104" cy="345688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91632"/>
            <a:ext cx="460287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Úspešnosť </a:t>
            </a:r>
            <a:r>
              <a:rPr lang="sk-SK" sz="4000" dirty="0"/>
              <a:t>v závislosti od veku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55181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So </a:t>
            </a:r>
            <a:r>
              <a:rPr lang="sk-SK" dirty="0"/>
              <a:t>zvyšujúcim sa </a:t>
            </a:r>
            <a:r>
              <a:rPr lang="sk-SK" dirty="0" smtClean="0"/>
              <a:t>vekom </a:t>
            </a:r>
            <a:r>
              <a:rPr lang="sk-SK" dirty="0"/>
              <a:t>stúpa úspešnosť žiaka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15" y="1734208"/>
            <a:ext cx="6462778" cy="4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Úspešnosť konceptov – celková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295900"/>
            <a:ext cx="86868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/>
              <a:t>Najvyššia úspešnosť: Abstrakcia a </a:t>
            </a:r>
            <a:r>
              <a:rPr lang="sk-SK" dirty="0" smtClean="0"/>
              <a:t>Algoritmy,</a:t>
            </a:r>
            <a:br>
              <a:rPr lang="sk-SK" dirty="0" smtClean="0"/>
            </a:br>
            <a:r>
              <a:rPr lang="sk-SK" dirty="0" smtClean="0"/>
              <a:t>Najnižšia </a:t>
            </a:r>
            <a:r>
              <a:rPr lang="sk-SK" dirty="0"/>
              <a:t>úspešnosť: Vyhodnotenie, Logika a Dekompozícia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2158374"/>
            <a:ext cx="6133108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/>
              <a:t>Úspešnosť konceptov – podľa pohlavia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118100"/>
            <a:ext cx="8686800" cy="1529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/>
              <a:t>Štatisticky významné rozdiely na hladine významnosti 5</a:t>
            </a:r>
            <a:r>
              <a:rPr lang="en-US" dirty="0"/>
              <a:t>% </a:t>
            </a:r>
            <a:r>
              <a:rPr lang="sk-SK" dirty="0" smtClean="0"/>
              <a:t>v prospech chlapcov sú </a:t>
            </a:r>
            <a:r>
              <a:rPr lang="sk-SK" dirty="0"/>
              <a:t>v </a:t>
            </a:r>
            <a:r>
              <a:rPr lang="sk-SK" dirty="0" smtClean="0"/>
              <a:t>konceptoch</a:t>
            </a:r>
            <a:r>
              <a:rPr lang="sk-SK" dirty="0"/>
              <a:t>: logika, vyhodnotenie, vzory, </a:t>
            </a:r>
            <a:r>
              <a:rPr lang="sk-SK" dirty="0" smtClean="0"/>
              <a:t>v</a:t>
            </a:r>
            <a:r>
              <a:rPr lang="sk-SK" dirty="0"/>
              <a:t> ostatných konceptoch sú pohlavia rovnocenné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98" y="2066426"/>
            <a:ext cx="6139204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/>
              <a:t>Úspešnosť konceptov – podľa </a:t>
            </a:r>
            <a:r>
              <a:rPr lang="sk-SK" dirty="0" smtClean="0"/>
              <a:t>typu </a:t>
            </a:r>
            <a:r>
              <a:rPr lang="sk-SK" dirty="0"/>
              <a:t>školy 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53627"/>
              </p:ext>
            </p:extLst>
          </p:nvPr>
        </p:nvGraphicFramePr>
        <p:xfrm>
          <a:off x="1498600" y="2014089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Koncept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Úspešnosť GYM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Úspešnosť SOŠ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 smtClean="0"/>
                        <a:t>Úspešnosť   ZŠ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Logika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0,5322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0,5102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0,4269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 smtClean="0"/>
                        <a:t>Algoritmizácia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0,6446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0,5558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0,4192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Vyhodnotenie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0,5506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0,4804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0,3700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Abstrakcia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0,6078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0,5673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0,4988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Vzory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0,6041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0,4910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0,3643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/>
                        <a:t>Dekompozícia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0,5586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0,4948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0,4169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303193" y="5050325"/>
            <a:ext cx="8686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dirty="0" smtClean="0"/>
              <a:t>Štatisticky významné </a:t>
            </a:r>
            <a:r>
              <a:rPr lang="sk-SK" dirty="0"/>
              <a:t>rozdiely na hladine významnosti 5</a:t>
            </a:r>
            <a:r>
              <a:rPr lang="en-US" dirty="0"/>
              <a:t>% </a:t>
            </a:r>
            <a:r>
              <a:rPr lang="sk-SK" dirty="0" smtClean="0"/>
              <a:t>sú </a:t>
            </a:r>
            <a:r>
              <a:rPr lang="sk-SK" dirty="0"/>
              <a:t>vo všetkých </a:t>
            </a:r>
            <a:r>
              <a:rPr lang="sk-SK" dirty="0" smtClean="0"/>
              <a:t>konceptoch v</a:t>
            </a:r>
            <a:r>
              <a:rPr lang="sk-SK" dirty="0"/>
              <a:t> </a:t>
            </a:r>
            <a:r>
              <a:rPr lang="sk-SK" dirty="0" smtClean="0"/>
              <a:t>poradí GYM</a:t>
            </a:r>
            <a:r>
              <a:rPr lang="en-US" dirty="0" smtClean="0"/>
              <a:t> &gt; </a:t>
            </a:r>
            <a:r>
              <a:rPr lang="sk-SK" dirty="0" smtClean="0"/>
              <a:t>SOŠ</a:t>
            </a:r>
            <a:r>
              <a:rPr lang="en-US" dirty="0" smtClean="0"/>
              <a:t> &gt;</a:t>
            </a:r>
            <a:r>
              <a:rPr lang="sk-SK" dirty="0" smtClean="0"/>
              <a:t> ZŠ.</a:t>
            </a:r>
            <a:br>
              <a:rPr lang="sk-SK" dirty="0" smtClean="0"/>
            </a:br>
            <a:r>
              <a:rPr lang="sk-SK" dirty="0" smtClean="0"/>
              <a:t>Štatisticky významné </a:t>
            </a:r>
            <a:r>
              <a:rPr lang="sk-SK" dirty="0"/>
              <a:t>rozdiely</a:t>
            </a:r>
            <a:r>
              <a:rPr lang="en-US" dirty="0"/>
              <a:t> </a:t>
            </a:r>
            <a:r>
              <a:rPr lang="sk-SK" dirty="0"/>
              <a:t>na hladine významnosti 5</a:t>
            </a:r>
            <a:r>
              <a:rPr lang="en-US" dirty="0"/>
              <a:t>%</a:t>
            </a:r>
            <a:r>
              <a:rPr lang="sk-SK" dirty="0"/>
              <a:t> pre všetky koncepty vzhľadom na vek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49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4" y="1144777"/>
            <a:ext cx="8864135" cy="751405"/>
          </a:xfrm>
        </p:spPr>
        <p:txBody>
          <a:bodyPr>
            <a:normAutofit fontScale="90000"/>
          </a:bodyPr>
          <a:lstStyle/>
          <a:p>
            <a:r>
              <a:rPr lang="sk-SK" dirty="0"/>
              <a:t>Úspešnosť úloh – </a:t>
            </a:r>
            <a:r>
              <a:rPr lang="sk-SK" dirty="0" smtClean="0"/>
              <a:t>celková, </a:t>
            </a:r>
            <a:r>
              <a:rPr lang="sk-SK" dirty="0"/>
              <a:t>podľa pohlavia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44737"/>
              </p:ext>
            </p:extLst>
          </p:nvPr>
        </p:nvGraphicFramePr>
        <p:xfrm>
          <a:off x="1752600" y="1747822"/>
          <a:ext cx="5715008" cy="499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71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Úloha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Úspešnosť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Úspešnosť 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Úspešnosť</a:t>
                      </a:r>
                      <a:r>
                        <a:rPr lang="sk-SK" baseline="0" dirty="0" smtClean="0"/>
                        <a:t> Ž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0,58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0,47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0,61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0,43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0,53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0,59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0,47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0,31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0,61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0,70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0,68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266">
                <a:tc>
                  <a:txBody>
                    <a:bodyPr/>
                    <a:lstStyle/>
                    <a:p>
                      <a:pPr algn="ctr"/>
                      <a:r>
                        <a:rPr lang="sk-SK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0,70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0,65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rgbClr val="FF0000"/>
                          </a:solidFill>
                        </a:rPr>
                        <a:t>0,74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Úspešnosť úloh – podľa </a:t>
            </a:r>
            <a:r>
              <a:rPr lang="sk-SK" sz="4000" dirty="0" smtClean="0"/>
              <a:t>typu</a:t>
            </a:r>
            <a:r>
              <a:rPr lang="en-US" sz="4000" dirty="0" smtClean="0"/>
              <a:t> </a:t>
            </a:r>
            <a:r>
              <a:rPr lang="sk-SK" sz="4000" dirty="0"/>
              <a:t>š</a:t>
            </a:r>
            <a:r>
              <a:rPr lang="en-US" sz="4000" dirty="0" err="1"/>
              <a:t>kol</a:t>
            </a:r>
            <a:r>
              <a:rPr lang="sk-SK" sz="4000" dirty="0"/>
              <a:t>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77" y="1700337"/>
            <a:ext cx="6139204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Informatické myslenie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90"/>
            <a:ext cx="8686800" cy="1297002"/>
          </a:xfrm>
        </p:spPr>
        <p:txBody>
          <a:bodyPr>
            <a:noAutofit/>
          </a:bodyPr>
          <a:lstStyle/>
          <a:p>
            <a:r>
              <a:rPr lang="sk-SK" dirty="0" smtClean="0"/>
              <a:t>Súbor schopnosti a prístupov ako formulovať a navrhovať riešenia problémov vykonateľné agentom – človekom, počítačom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25" y="2914611"/>
            <a:ext cx="5597768" cy="39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Rozbor času vypĺňania testu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14089"/>
            <a:ext cx="7661075" cy="42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4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Rozbor času vypĺňania testu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158111"/>
          </a:xfrm>
        </p:spPr>
        <p:txBody>
          <a:bodyPr>
            <a:noAutofit/>
          </a:bodyPr>
          <a:lstStyle/>
          <a:p>
            <a:pPr marL="285750" indent="-285750"/>
            <a:r>
              <a:rPr lang="sk-SK" dirty="0"/>
              <a:t>Pohlavie/čas </a:t>
            </a:r>
            <a:r>
              <a:rPr lang="sk-SK" dirty="0" smtClean="0"/>
              <a:t>– štatisticky </a:t>
            </a:r>
            <a:r>
              <a:rPr lang="sk-SK" dirty="0"/>
              <a:t>významné rozdiely: chlapci vypĺňali test rýchlejšie</a:t>
            </a:r>
          </a:p>
          <a:p>
            <a:pPr marL="285750" indent="-285750"/>
            <a:r>
              <a:rPr lang="sk-SK" dirty="0" smtClean="0"/>
              <a:t>Typ </a:t>
            </a:r>
            <a:r>
              <a:rPr lang="sk-SK" dirty="0"/>
              <a:t>školy/čas celkom </a:t>
            </a:r>
            <a:r>
              <a:rPr lang="sk-SK" dirty="0" smtClean="0"/>
              <a:t>– štatisticky </a:t>
            </a:r>
            <a:r>
              <a:rPr lang="sk-SK" dirty="0"/>
              <a:t>významné rozdiely: poradie od najrýchlejších SOŠ, ZŠ, GYM</a:t>
            </a:r>
          </a:p>
          <a:p>
            <a:pPr marL="285750" indent="-285750"/>
            <a:r>
              <a:rPr lang="sk-SK" dirty="0" smtClean="0"/>
              <a:t>Typ </a:t>
            </a:r>
            <a:r>
              <a:rPr lang="sk-SK" dirty="0"/>
              <a:t>školy/čas postoj </a:t>
            </a:r>
            <a:r>
              <a:rPr lang="sk-SK" dirty="0" smtClean="0"/>
              <a:t>– štatisticky </a:t>
            </a:r>
            <a:r>
              <a:rPr lang="sk-SK" dirty="0"/>
              <a:t>významné rozdiely: poradí od najrýchlejších GYM, SOŠ, ZŠ</a:t>
            </a:r>
          </a:p>
          <a:p>
            <a:pPr marL="285750" indent="-285750"/>
            <a:r>
              <a:rPr lang="sk-SK" dirty="0"/>
              <a:t>Forma školy/čas test </a:t>
            </a:r>
            <a:r>
              <a:rPr lang="sk-SK" dirty="0" smtClean="0"/>
              <a:t>– štatisticky </a:t>
            </a:r>
            <a:r>
              <a:rPr lang="sk-SK" dirty="0"/>
              <a:t>významné rozdiely: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ZŠ </a:t>
            </a:r>
            <a:r>
              <a:rPr lang="sk-SK" dirty="0"/>
              <a:t>a SOŠ rovnocenné a rýchlejšie ako GYM</a:t>
            </a:r>
          </a:p>
          <a:p>
            <a:pPr marL="285750" indent="-285750"/>
            <a:r>
              <a:rPr lang="sk-SK" dirty="0"/>
              <a:t>Vek/čas </a:t>
            </a:r>
            <a:r>
              <a:rPr lang="sk-SK" dirty="0" smtClean="0"/>
              <a:t>– neexistujú </a:t>
            </a:r>
            <a:r>
              <a:rPr lang="sk-SK" dirty="0"/>
              <a:t>štatisticky významné rozdiely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3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Závislosti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457200" y="201408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Žiadna: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čas </a:t>
            </a:r>
            <a:r>
              <a:rPr lang="sk-SK" sz="2000" dirty="0"/>
              <a:t>vyplnenia testu a </a:t>
            </a:r>
            <a:r>
              <a:rPr lang="sk-SK" sz="2000" dirty="0" smtClean="0"/>
              <a:t>čas </a:t>
            </a:r>
            <a:r>
              <a:rPr lang="sk-SK" sz="2000" dirty="0"/>
              <a:t>vyplnenia postojovej </a:t>
            </a:r>
            <a:r>
              <a:rPr lang="sk-SK" sz="2000" dirty="0" smtClean="0"/>
              <a:t>časti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726050" y="2014089"/>
            <a:ext cx="2215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Slabá: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čas </a:t>
            </a:r>
            <a:r>
              <a:rPr lang="sk-SK" sz="2000" dirty="0"/>
              <a:t>vyplnenia postojovej časti a </a:t>
            </a:r>
            <a:r>
              <a:rPr lang="sk-SK" sz="2000" dirty="0" smtClean="0"/>
              <a:t>úspešnosť </a:t>
            </a:r>
            <a:r>
              <a:rPr lang="sk-SK" sz="2000" dirty="0"/>
              <a:t>v </a:t>
            </a:r>
            <a:r>
              <a:rPr lang="sk-SK" sz="2000" dirty="0" smtClean="0"/>
              <a:t>teste (-0,144)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ú</a:t>
            </a:r>
            <a:r>
              <a:rPr lang="sk-SK" sz="2000" dirty="0" smtClean="0"/>
              <a:t>spešnosť a pohlavie (-0,042)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5265812" y="2014089"/>
            <a:ext cx="34712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Mierna: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čas </a:t>
            </a:r>
            <a:r>
              <a:rPr lang="sk-SK" sz="2000" dirty="0"/>
              <a:t>vyplnenia testovej časti a </a:t>
            </a:r>
            <a:r>
              <a:rPr lang="sk-SK" sz="2000" dirty="0" smtClean="0"/>
              <a:t>úspešnosť </a:t>
            </a:r>
            <a:r>
              <a:rPr lang="sk-SK" sz="2000" dirty="0"/>
              <a:t>v </a:t>
            </a:r>
            <a:r>
              <a:rPr lang="sk-SK" sz="2000" dirty="0" smtClean="0"/>
              <a:t>teste </a:t>
            </a:r>
            <a:r>
              <a:rPr lang="sk-SK" sz="2000" dirty="0"/>
              <a:t>(0,424</a:t>
            </a:r>
            <a:r>
              <a:rPr lang="sk-SK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čas </a:t>
            </a:r>
            <a:r>
              <a:rPr lang="sk-SK" sz="2000" dirty="0"/>
              <a:t>vyplnenia celého </a:t>
            </a:r>
            <a:r>
              <a:rPr lang="sk-SK" sz="2000" dirty="0" smtClean="0"/>
              <a:t>testu </a:t>
            </a:r>
            <a:r>
              <a:rPr lang="sk-SK" sz="2000" dirty="0"/>
              <a:t>a </a:t>
            </a:r>
            <a:r>
              <a:rPr lang="sk-SK" sz="2000" dirty="0" smtClean="0"/>
              <a:t>úspešnosť </a:t>
            </a:r>
            <a:r>
              <a:rPr lang="sk-SK" sz="2000" dirty="0"/>
              <a:t>v </a:t>
            </a:r>
            <a:r>
              <a:rPr lang="sk-SK" sz="2000" dirty="0" smtClean="0"/>
              <a:t>teste </a:t>
            </a:r>
            <a:r>
              <a:rPr lang="sk-SK" sz="2000" dirty="0"/>
              <a:t>(0,408</a:t>
            </a:r>
            <a:r>
              <a:rPr lang="sk-SK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vek </a:t>
            </a:r>
            <a:r>
              <a:rPr lang="sk-SK" sz="2000" dirty="0"/>
              <a:t>a </a:t>
            </a:r>
            <a:r>
              <a:rPr lang="sk-SK" sz="2000" dirty="0" smtClean="0"/>
              <a:t>úspešnosť (0,417)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úspešnosť a typ školy (0,442)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36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Ďalší postup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pPr marL="285750" indent="-285750"/>
            <a:r>
              <a:rPr lang="sk-SK" dirty="0" smtClean="0"/>
              <a:t>Detailnejšie vyhodnotenie </a:t>
            </a:r>
            <a:r>
              <a:rPr lang="sk-SK" dirty="0"/>
              <a:t>výkonovej časti testu 1.1</a:t>
            </a:r>
          </a:p>
          <a:p>
            <a:pPr marL="285750" indent="-285750"/>
            <a:r>
              <a:rPr lang="sk-SK" dirty="0"/>
              <a:t>Po overení inovatívnych </a:t>
            </a:r>
            <a:r>
              <a:rPr lang="sk-SK"/>
              <a:t>metodík </a:t>
            </a:r>
            <a:r>
              <a:rPr lang="sk-SK" smtClean="0"/>
              <a:t>– administrácia </a:t>
            </a:r>
            <a:r>
              <a:rPr lang="sk-SK" dirty="0"/>
              <a:t>a vyhodnotenie re-testu 1.1</a:t>
            </a:r>
          </a:p>
          <a:p>
            <a:pPr marL="285750" indent="-285750"/>
            <a:r>
              <a:rPr lang="sk-SK" dirty="0"/>
              <a:t>Vytvorenie testu 2.0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76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Bádateľské spôsobilostí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pPr marL="285750" indent="-285750"/>
            <a:r>
              <a:rPr lang="sk-SK" sz="2400" dirty="0"/>
              <a:t>Formulácia problému a plánovanie experimentu/modelu</a:t>
            </a:r>
          </a:p>
          <a:p>
            <a:pPr marL="457200" lvl="1" indent="0">
              <a:buNone/>
            </a:pPr>
            <a:r>
              <a:rPr lang="sk-SK" sz="1800" dirty="0"/>
              <a:t>Formulovať otázku, problém, hypotézu, navrhnúť postup experimentu</a:t>
            </a:r>
          </a:p>
          <a:p>
            <a:pPr marL="285750" indent="-285750"/>
            <a:r>
              <a:rPr lang="sk-SK" sz="2400" dirty="0"/>
              <a:t>Realizácia/implementácia</a:t>
            </a:r>
          </a:p>
          <a:p>
            <a:pPr marL="457200" lvl="1" indent="0">
              <a:buNone/>
            </a:pPr>
            <a:r>
              <a:rPr lang="sk-SK" sz="1800" dirty="0"/>
              <a:t>Experimentovať s pomôckami, pozorovať/merať, zaznamenať výsledky, realizovať výpočty</a:t>
            </a:r>
          </a:p>
          <a:p>
            <a:pPr marL="285750" indent="-285750"/>
            <a:r>
              <a:rPr lang="sk-SK" sz="2400" dirty="0"/>
              <a:t>Analýza a interpretácia</a:t>
            </a:r>
          </a:p>
          <a:p>
            <a:pPr marL="457200" lvl="1" indent="0">
              <a:buNone/>
            </a:pPr>
            <a:r>
              <a:rPr lang="sk-SK" sz="1800" dirty="0"/>
              <a:t>Transformovať výsledky do tabuliek/grafov, určovať vzťahy medzi premennými, porovnať dáta s hypotézou, diskutovať o obmedzeniach, formulovať závery</a:t>
            </a:r>
          </a:p>
          <a:p>
            <a:pPr marL="285750" indent="-285750"/>
            <a:r>
              <a:rPr lang="sk-SK" sz="2400" dirty="0"/>
              <a:t>Zdieľanie a prezentácia</a:t>
            </a:r>
          </a:p>
          <a:p>
            <a:pPr marL="457200" lvl="1" indent="0">
              <a:buNone/>
            </a:pPr>
            <a:r>
              <a:rPr lang="sk-SK" sz="1800" dirty="0"/>
              <a:t>Zdieľať a prezentovať výsledky , diskutovať, argumentovať, vypracovať správu</a:t>
            </a:r>
          </a:p>
          <a:p>
            <a:pPr marL="285750" indent="-285750"/>
            <a:r>
              <a:rPr lang="sk-SK" sz="2400" dirty="0"/>
              <a:t>Aplikácia a ďalšie využitie</a:t>
            </a:r>
          </a:p>
          <a:p>
            <a:pPr marL="457200" lvl="1" indent="0">
              <a:buNone/>
            </a:pPr>
            <a:r>
              <a:rPr lang="sk-SK" sz="1800" dirty="0"/>
              <a:t>Formulovať hypotézy na ďalšie skúmanie, aplikovať experimentálne postupy</a:t>
            </a:r>
          </a:p>
        </p:txBody>
      </p:sp>
    </p:spTree>
    <p:extLst>
      <p:ext uri="{BB962C8B-B14F-4D97-AF65-F5344CB8AC3E}">
        <p14:creationId xmlns:p14="http://schemas.microsoft.com/office/powerpoint/2010/main" val="40922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Test bádateľských spôsobilostí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729611"/>
          </a:xfrm>
        </p:spPr>
        <p:txBody>
          <a:bodyPr>
            <a:noAutofit/>
          </a:bodyPr>
          <a:lstStyle/>
          <a:p>
            <a:r>
              <a:rPr lang="sk-SK" dirty="0"/>
              <a:t>Cieľová skupina: žiaci ZŠ, 13454 </a:t>
            </a:r>
            <a:r>
              <a:rPr lang="sk-SK" dirty="0" smtClean="0"/>
              <a:t>respondentov</a:t>
            </a:r>
          </a:p>
          <a:p>
            <a:r>
              <a:rPr lang="sk-SK" dirty="0"/>
              <a:t>Vybrané spôsobilosti</a:t>
            </a:r>
          </a:p>
          <a:p>
            <a:pPr marL="742950" lvl="1" indent="-285750"/>
            <a:r>
              <a:rPr lang="sk-SK" sz="2000" b="1" dirty="0"/>
              <a:t>Formulovať predpovede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Definícia predpovede, rozlíšenie predpovede od všeobecného výroku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Doplnenie nekompletnej predpovede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Predpoveď ako odpoveď na otázku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Formulácia predpovede</a:t>
            </a:r>
          </a:p>
          <a:p>
            <a:pPr marL="742950" lvl="1" indent="-285750"/>
            <a:r>
              <a:rPr lang="sk-SK" sz="2000" b="1" dirty="0"/>
              <a:t>Postupovať podľa návodu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Čítanie s porozumením, porozumenie jednoduchej inštrukcie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Vykonanie komplexnej inštrukcie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Preformulovanie, prepísanie danej inštrukcie, usporiadanie krokov postupu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k-SK" dirty="0"/>
              <a:t>Tvorba krokov postupu (na základe vykonanej činnosti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11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Početnosť v krajoch a </a:t>
            </a:r>
            <a:r>
              <a:rPr lang="sk-SK" sz="4000" dirty="0" err="1"/>
              <a:t>histogram</a:t>
            </a:r>
            <a:r>
              <a:rPr lang="sk-SK" sz="4000" dirty="0"/>
              <a:t> času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47" y="2014089"/>
            <a:ext cx="4615275" cy="369369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55" y="1714487"/>
            <a:ext cx="5328745" cy="40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0300"/>
            <a:ext cx="7611538" cy="267689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383259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Formulovať predpovede - </a:t>
            </a:r>
            <a:r>
              <a:rPr lang="sk-SK" dirty="0"/>
              <a:t>Definícia predpovede, rozlíšenie predpovede od všeobecného výroku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7" y="4271268"/>
            <a:ext cx="6109775" cy="2586732"/>
          </a:xfrm>
          <a:prstGeom prst="rect">
            <a:avLst/>
          </a:prstGeom>
        </p:spPr>
      </p:pic>
      <p:sp>
        <p:nvSpPr>
          <p:cNvPr id="7" name="Šípka dolu 10"/>
          <p:cNvSpPr/>
          <p:nvPr/>
        </p:nvSpPr>
        <p:spPr>
          <a:xfrm>
            <a:off x="5685215" y="4271268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42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3000"/>
            <a:ext cx="7973538" cy="246732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0" y="3610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Formulovať predpovede - Definícia predpovede, rozlíšenie predpovede od všeobecného výroku 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9" y="3947634"/>
            <a:ext cx="6779379" cy="2928570"/>
          </a:xfrm>
          <a:prstGeom prst="rect">
            <a:avLst/>
          </a:prstGeom>
        </p:spPr>
      </p:pic>
      <p:sp>
        <p:nvSpPr>
          <p:cNvPr id="7" name="Šípka dolu 5"/>
          <p:cNvSpPr/>
          <p:nvPr/>
        </p:nvSpPr>
        <p:spPr>
          <a:xfrm>
            <a:off x="4781350" y="4229784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0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688"/>
            <a:ext cx="9144000" cy="33078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23" y="3791852"/>
            <a:ext cx="5612467" cy="272455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323528" y="4927848"/>
            <a:ext cx="321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Formulovať predpovede </a:t>
            </a:r>
            <a:r>
              <a:rPr lang="sk-SK" dirty="0" smtClean="0"/>
              <a:t>- </a:t>
            </a:r>
            <a:r>
              <a:rPr lang="sk-SK" dirty="0"/>
              <a:t>Doplnenie nekompletnej </a:t>
            </a:r>
            <a:r>
              <a:rPr lang="sk-SK" dirty="0" smtClean="0"/>
              <a:t>predpovede</a:t>
            </a:r>
            <a:endParaRPr lang="sk-SK" dirty="0"/>
          </a:p>
        </p:txBody>
      </p:sp>
      <p:sp>
        <p:nvSpPr>
          <p:cNvPr id="7" name="Šípka dolu 5"/>
          <p:cNvSpPr/>
          <p:nvPr/>
        </p:nvSpPr>
        <p:spPr>
          <a:xfrm>
            <a:off x="7514925" y="4587482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90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Koncepty informatického myslenia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b="1" dirty="0"/>
              <a:t>Logika</a:t>
            </a:r>
            <a:r>
              <a:rPr lang="sk-SK" dirty="0"/>
              <a:t> </a:t>
            </a:r>
            <a:r>
              <a:rPr lang="sk-SK" dirty="0" smtClean="0"/>
              <a:t>– predpovedaj, analyzuj</a:t>
            </a:r>
            <a:endParaRPr lang="sk-SK" dirty="0"/>
          </a:p>
          <a:p>
            <a:pPr marL="0" indent="0">
              <a:buNone/>
            </a:pPr>
            <a:r>
              <a:rPr lang="sk-SK" sz="2400" dirty="0" smtClean="0"/>
              <a:t>logicky </a:t>
            </a:r>
            <a:r>
              <a:rPr lang="sk-SK" sz="2400" dirty="0"/>
              <a:t>vyvodzovať závery z pozorovaní a experimentov, analyzovať nejaký systém (program) a </a:t>
            </a:r>
            <a:r>
              <a:rPr lang="sk-SK" sz="2400" dirty="0" err="1" smtClean="0"/>
              <a:t>predikovať</a:t>
            </a:r>
            <a:r>
              <a:rPr lang="sk-SK" sz="2400" dirty="0" smtClean="0"/>
              <a:t> jeho </a:t>
            </a:r>
            <a:r>
              <a:rPr lang="sk-SK" sz="2400" dirty="0"/>
              <a:t>správanie sa.</a:t>
            </a:r>
          </a:p>
          <a:p>
            <a:r>
              <a:rPr lang="sk-SK" b="1" dirty="0"/>
              <a:t>Algoritmy</a:t>
            </a:r>
            <a:r>
              <a:rPr lang="sk-SK" dirty="0"/>
              <a:t> </a:t>
            </a:r>
            <a:r>
              <a:rPr lang="sk-SK" dirty="0" smtClean="0"/>
              <a:t>– vytváraj kroky </a:t>
            </a:r>
            <a:r>
              <a:rPr lang="sk-SK" dirty="0"/>
              <a:t>a </a:t>
            </a:r>
            <a:r>
              <a:rPr lang="sk-SK" dirty="0" smtClean="0"/>
              <a:t>pravidlá</a:t>
            </a:r>
            <a:endParaRPr lang="sk-SK" dirty="0"/>
          </a:p>
          <a:p>
            <a:pPr marL="0" indent="0">
              <a:buNone/>
            </a:pPr>
            <a:r>
              <a:rPr lang="sk-SK" sz="2400" dirty="0" smtClean="0"/>
              <a:t>zostavovať </a:t>
            </a:r>
            <a:r>
              <a:rPr lang="sk-SK" sz="2400" dirty="0"/>
              <a:t>postupy činnosti pre nejakého vykonávateľa (algoritmy, programy, scenáre, </a:t>
            </a:r>
            <a:r>
              <a:rPr lang="sk-SK" sz="2400" dirty="0" err="1"/>
              <a:t>storyboardy</a:t>
            </a:r>
            <a:r>
              <a:rPr lang="sk-SK" sz="2400" dirty="0"/>
              <a:t>) a </a:t>
            </a:r>
            <a:r>
              <a:rPr lang="sk-SK" sz="2400" dirty="0" smtClean="0"/>
              <a:t>tiež využívať</a:t>
            </a:r>
            <a:r>
              <a:rPr lang="sk-SK" sz="2400" dirty="0"/>
              <a:t>, upravovať, vylepšovať vytvorené postupy (algoritmy, programy, scenáre, </a:t>
            </a:r>
            <a:r>
              <a:rPr lang="sk-SK" sz="2400" dirty="0" err="1"/>
              <a:t>storyboardy</a:t>
            </a:r>
            <a:r>
              <a:rPr lang="sk-SK" sz="2400" dirty="0" smtClean="0"/>
              <a:t>)</a:t>
            </a:r>
            <a:endParaRPr lang="sk-SK" sz="2400" dirty="0"/>
          </a:p>
          <a:p>
            <a:r>
              <a:rPr lang="sk-SK" b="1" dirty="0"/>
              <a:t>Dekompozícia</a:t>
            </a:r>
            <a:r>
              <a:rPr lang="sk-SK" dirty="0"/>
              <a:t> </a:t>
            </a:r>
            <a:r>
              <a:rPr lang="sk-SK" dirty="0" smtClean="0"/>
              <a:t>– rozdeľ </a:t>
            </a:r>
            <a:r>
              <a:rPr lang="sk-SK" dirty="0"/>
              <a:t>na časti</a:t>
            </a:r>
          </a:p>
          <a:p>
            <a:pPr marL="0" indent="0">
              <a:buNone/>
            </a:pPr>
            <a:r>
              <a:rPr lang="sk-SK" sz="2400" dirty="0" smtClean="0"/>
              <a:t>rozdeliť </a:t>
            </a:r>
            <a:r>
              <a:rPr lang="sk-SK" sz="2400" dirty="0"/>
              <a:t>problém na ľahšie </a:t>
            </a:r>
            <a:r>
              <a:rPr lang="sk-SK" sz="2400" dirty="0" err="1"/>
              <a:t>podproblémy</a:t>
            </a:r>
            <a:r>
              <a:rPr lang="sk-SK" sz="2400" dirty="0"/>
              <a:t>, riešenie ktorých bude využiteľné pri riešení pôvodného </a:t>
            </a:r>
            <a:r>
              <a:rPr lang="sk-SK" sz="2400" dirty="0" smtClean="0"/>
              <a:t>problému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7555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4216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38" y="4495744"/>
            <a:ext cx="4982499" cy="236225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539552" y="5925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Formulovať predpovede - Doplnenie nekompletnej predpovede</a:t>
            </a:r>
          </a:p>
        </p:txBody>
      </p:sp>
      <p:sp>
        <p:nvSpPr>
          <p:cNvPr id="7" name="Šípka dolu 5"/>
          <p:cNvSpPr/>
          <p:nvPr/>
        </p:nvSpPr>
        <p:spPr>
          <a:xfrm>
            <a:off x="6138511" y="5075473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48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66" y="1127158"/>
            <a:ext cx="6630326" cy="27531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2"/>
          <a:stretch/>
        </p:blipFill>
        <p:spPr>
          <a:xfrm>
            <a:off x="2670309" y="3389158"/>
            <a:ext cx="6451938" cy="339001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23528" y="4210735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Formulovať predpovede - Doplnenie nekompletnej predpovede</a:t>
            </a:r>
          </a:p>
        </p:txBody>
      </p:sp>
      <p:sp>
        <p:nvSpPr>
          <p:cNvPr id="7" name="Šípka dolu 5"/>
          <p:cNvSpPr/>
          <p:nvPr/>
        </p:nvSpPr>
        <p:spPr>
          <a:xfrm>
            <a:off x="4679379" y="3930595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80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299"/>
            <a:ext cx="9144000" cy="24713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9" y="3403591"/>
            <a:ext cx="6054291" cy="3504917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07504" y="4223435"/>
            <a:ext cx="3606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Formulovať predpovede - Predpoveď ako odpoveď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otázku</a:t>
            </a:r>
          </a:p>
        </p:txBody>
      </p:sp>
      <p:sp>
        <p:nvSpPr>
          <p:cNvPr id="7" name="Šípka dolu 5"/>
          <p:cNvSpPr/>
          <p:nvPr/>
        </p:nvSpPr>
        <p:spPr>
          <a:xfrm>
            <a:off x="6616661" y="5304957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4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" y="1130409"/>
            <a:ext cx="9144000" cy="4379227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79512" y="5758036"/>
            <a:ext cx="3414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Formulovať predpovede - Predpoveď ako odpoveď na otázku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86" y="3582977"/>
            <a:ext cx="4992414" cy="2771401"/>
          </a:xfrm>
          <a:prstGeom prst="rect">
            <a:avLst/>
          </a:prstGeom>
        </p:spPr>
      </p:pic>
      <p:sp>
        <p:nvSpPr>
          <p:cNvPr id="7" name="Šípka dolu 6"/>
          <p:cNvSpPr/>
          <p:nvPr/>
        </p:nvSpPr>
        <p:spPr>
          <a:xfrm>
            <a:off x="8337194" y="3630162"/>
            <a:ext cx="36004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72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32"/>
            <a:ext cx="9144000" cy="196925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746424" y="320674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Formulovať predpovede - Formulácia </a:t>
            </a:r>
            <a:r>
              <a:rPr lang="sk-SK" dirty="0" smtClean="0"/>
              <a:t>predpovede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42844" y="3771900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Skúmané na vzorke jednej základnej školy (Trnavský kraj) s počtom respondentov 64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Najčastejšie sa vyskytujúce odpovede: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Druh rýb (11 odpovedí)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Potrava/hlad (9 odpovedí)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Voda (9 odpovedí)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Prostredie (8 odpovedí)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Ryby sú choré/mŕtve (6 odpovedí)</a:t>
            </a:r>
          </a:p>
        </p:txBody>
      </p:sp>
    </p:spTree>
    <p:extLst>
      <p:ext uri="{BB962C8B-B14F-4D97-AF65-F5344CB8AC3E}">
        <p14:creationId xmlns:p14="http://schemas.microsoft.com/office/powerpoint/2010/main" val="30832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295"/>
            <a:ext cx="9144000" cy="205544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736812" y="33817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Formulovať predpovede - Formulácia </a:t>
            </a:r>
            <a:r>
              <a:rPr lang="sk-SK" dirty="0" smtClean="0"/>
              <a:t>predpovede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357158" y="453390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Skúmané na vzorke jednej základnej školy (Trnavský kraj) s počtom respondentov 64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Najčastejšie sa vyskytujúce odpovede: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Zabudne zamknúť (44 odpovedí)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Vykradnú ich (14 odpovedí)</a:t>
            </a:r>
          </a:p>
        </p:txBody>
      </p:sp>
    </p:spTree>
    <p:extLst>
      <p:ext uri="{BB962C8B-B14F-4D97-AF65-F5344CB8AC3E}">
        <p14:creationId xmlns:p14="http://schemas.microsoft.com/office/powerpoint/2010/main" val="7649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32"/>
            <a:ext cx="9144000" cy="591754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928926" y="592773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Postupovať podľa návodu</a:t>
            </a:r>
          </a:p>
          <a:p>
            <a:r>
              <a:rPr lang="sk-SK" dirty="0" smtClean="0"/>
              <a:t>- </a:t>
            </a:r>
            <a:r>
              <a:rPr lang="sk-SK" dirty="0"/>
              <a:t>Čítanie s porozumením, porozumenie jednoduchej </a:t>
            </a:r>
            <a:r>
              <a:rPr lang="sk-SK" dirty="0" smtClean="0"/>
              <a:t>inštrukcie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02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91072" y="594996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Postupovať podľa návodu</a:t>
            </a:r>
          </a:p>
          <a:p>
            <a:r>
              <a:rPr lang="sk-SK" dirty="0" smtClean="0"/>
              <a:t>- </a:t>
            </a:r>
            <a:r>
              <a:rPr lang="sk-SK" dirty="0"/>
              <a:t>Preformulovanie, prepísanie danej inštrukcie, usporiadanie krokov </a:t>
            </a:r>
            <a:r>
              <a:rPr lang="sk-SK" dirty="0" smtClean="0"/>
              <a:t>postupu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8" y="1121077"/>
            <a:ext cx="9144000" cy="47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953"/>
            <a:ext cx="9144000" cy="533777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0" y="4962528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Postupovať podľa </a:t>
            </a:r>
            <a:r>
              <a:rPr lang="sk-SK" dirty="0" smtClean="0"/>
              <a:t>návodu - </a:t>
            </a:r>
            <a:r>
              <a:rPr lang="sk-SK" dirty="0"/>
              <a:t>Vykonanie komplexnej </a:t>
            </a:r>
            <a:r>
              <a:rPr lang="sk-SK" dirty="0" smtClean="0"/>
              <a:t>inštrukcie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81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7"/>
          <a:stretch/>
        </p:blipFill>
        <p:spPr>
          <a:xfrm>
            <a:off x="0" y="1130300"/>
            <a:ext cx="9144000" cy="445069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00034" y="58451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Postupovať podľa návodu</a:t>
            </a:r>
          </a:p>
          <a:p>
            <a:r>
              <a:rPr lang="sk-SK" dirty="0" smtClean="0"/>
              <a:t>- </a:t>
            </a:r>
            <a:r>
              <a:rPr lang="sk-SK" dirty="0"/>
              <a:t>Preformulovanie, prepísanie danej inštrukcie, usporiadanie krokov </a:t>
            </a:r>
            <a:r>
              <a:rPr lang="sk-SK" dirty="0" smtClean="0"/>
              <a:t>postupu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4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 smtClean="0"/>
              <a:t>Koncepty informatického myslenia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4418242"/>
          </a:xfrm>
        </p:spPr>
        <p:txBody>
          <a:bodyPr>
            <a:noAutofit/>
          </a:bodyPr>
          <a:lstStyle/>
          <a:p>
            <a:r>
              <a:rPr lang="pl-PL" b="1" dirty="0" smtClean="0"/>
              <a:t>Hľadanie </a:t>
            </a:r>
            <a:r>
              <a:rPr lang="pl-PL" b="1" dirty="0"/>
              <a:t>vzorov </a:t>
            </a:r>
            <a:r>
              <a:rPr lang="pl-PL" dirty="0" smtClean="0"/>
              <a:t>– rozpoznaj </a:t>
            </a:r>
            <a:r>
              <a:rPr lang="pl-PL" dirty="0"/>
              <a:t>a využívaj podobnosti</a:t>
            </a:r>
          </a:p>
          <a:p>
            <a:pPr marL="0" indent="0">
              <a:buNone/>
            </a:pPr>
            <a:r>
              <a:rPr lang="sk-SK" sz="2400" dirty="0" smtClean="0"/>
              <a:t>rozpoznať </a:t>
            </a:r>
            <a:r>
              <a:rPr lang="sk-SK" sz="2400" dirty="0"/>
              <a:t>a určiť v systéme rovnaké/podobné časti/vlastnosti/pravidlá a využívať nájdené vzory pri </a:t>
            </a:r>
            <a:r>
              <a:rPr lang="sk-SK" sz="2400" dirty="0" smtClean="0"/>
              <a:t>rôznych činnostiach </a:t>
            </a:r>
            <a:r>
              <a:rPr lang="sk-SK" sz="2400" dirty="0"/>
              <a:t>(riešení problému</a:t>
            </a:r>
            <a:r>
              <a:rPr lang="sk-SK" sz="2400" dirty="0" smtClean="0"/>
              <a:t>)</a:t>
            </a:r>
            <a:endParaRPr lang="sk-SK" sz="2400" dirty="0"/>
          </a:p>
          <a:p>
            <a:r>
              <a:rPr lang="pl-PL" b="1" dirty="0"/>
              <a:t>Abstrakcia</a:t>
            </a:r>
            <a:r>
              <a:rPr lang="pl-PL" dirty="0"/>
              <a:t> </a:t>
            </a:r>
            <a:r>
              <a:rPr lang="pl-PL" dirty="0" smtClean="0"/>
              <a:t>– vyber podstatné, odhliadni od menej podstatného</a:t>
            </a:r>
          </a:p>
          <a:p>
            <a:pPr marL="0" indent="0">
              <a:buNone/>
            </a:pPr>
            <a:r>
              <a:rPr lang="sk-SK" sz="2400" dirty="0" smtClean="0"/>
              <a:t>určiť, ktoré detaily/prvky/vlastnosti/vzťahy systému sú v danej situácii podstatné a ktoré môžeme zanedbať </a:t>
            </a:r>
          </a:p>
          <a:p>
            <a:r>
              <a:rPr lang="sk-SK" b="1" dirty="0" smtClean="0"/>
              <a:t>Vyhodnotenie</a:t>
            </a:r>
            <a:r>
              <a:rPr lang="sk-SK" dirty="0" smtClean="0"/>
              <a:t> – rob </a:t>
            </a:r>
            <a:r>
              <a:rPr lang="sk-SK" dirty="0"/>
              <a:t>rozhodnutia</a:t>
            </a:r>
          </a:p>
          <a:p>
            <a:pPr marL="0" indent="0">
              <a:buNone/>
            </a:pPr>
            <a:r>
              <a:rPr lang="sk-SK" sz="2400" dirty="0"/>
              <a:t>Schopnosť určiť relevantné kritériá hodnotenia a podľa nich vyhodnotiť projekt/program/algoritmus</a:t>
            </a:r>
          </a:p>
        </p:txBody>
      </p:sp>
    </p:spTree>
    <p:extLst>
      <p:ext uri="{BB962C8B-B14F-4D97-AF65-F5344CB8AC3E}">
        <p14:creationId xmlns:p14="http://schemas.microsoft.com/office/powerpoint/2010/main" val="19054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744"/>
            <a:ext cx="9144000" cy="361748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971600" y="50887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Správna odpoveď: 22,9%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Najčastejšie chyby: </a:t>
            </a:r>
          </a:p>
          <a:p>
            <a:r>
              <a:rPr lang="sk-SK" dirty="0" smtClean="0"/>
              <a:t>na konci navyše šípky hore 13,5%, </a:t>
            </a:r>
          </a:p>
          <a:p>
            <a:r>
              <a:rPr lang="sk-SK" dirty="0" smtClean="0"/>
              <a:t>chýbajúca posledná šípka hore 2,5%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182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841"/>
            <a:ext cx="9144000" cy="339950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971600" y="503795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Správna odpoveď: 8,7% (NKWTE)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Najčastejšie chyby: </a:t>
            </a:r>
          </a:p>
          <a:p>
            <a:r>
              <a:rPr lang="sk-SK" dirty="0" smtClean="0"/>
              <a:t>NKPJE 9,9%, </a:t>
            </a:r>
          </a:p>
          <a:p>
            <a:r>
              <a:rPr lang="sk-SK" dirty="0" smtClean="0"/>
              <a:t>NNWTE 9,8 %</a:t>
            </a:r>
          </a:p>
          <a:p>
            <a:r>
              <a:rPr lang="sk-SK" dirty="0" smtClean="0"/>
              <a:t>ZKPJE 4,1 %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23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 smtClean="0"/>
              <a:t>???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29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Test informatického myslenia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/>
              <a:t>Ciele testovania úrovne informatického myslenia</a:t>
            </a:r>
          </a:p>
          <a:p>
            <a:pPr marL="742950" lvl="1" indent="-285750"/>
            <a:r>
              <a:rPr lang="sk-SK" dirty="0"/>
              <a:t>Vyhodnotenie vplyvu inovatívnych metodík na zmenu úrovne informatického myslenia žiakov</a:t>
            </a:r>
          </a:p>
          <a:p>
            <a:pPr marL="742950" lvl="1" indent="-285750"/>
            <a:r>
              <a:rPr lang="sk-SK" dirty="0"/>
              <a:t>Zistenie, v ktorých skupinách populácie a v ktorých konceptoch mala inovatívna výučba najväčší efekt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46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Test informatického myslenia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/>
              <a:t>Požiadavky na test:</a:t>
            </a:r>
          </a:p>
          <a:p>
            <a:pPr marL="457200" indent="-457200"/>
            <a:r>
              <a:rPr lang="sk-SK" dirty="0"/>
              <a:t>Obsahuje postojovú a výkonovú časť</a:t>
            </a:r>
          </a:p>
          <a:p>
            <a:pPr marL="457200" indent="-457200"/>
            <a:r>
              <a:rPr lang="sk-SK" dirty="0"/>
              <a:t>Nezávislý od vedomostí účastníka</a:t>
            </a:r>
          </a:p>
          <a:p>
            <a:pPr marL="457200" indent="-457200"/>
            <a:r>
              <a:rPr lang="sk-SK" dirty="0"/>
              <a:t>Určený pre viaceré vekové skupiny</a:t>
            </a:r>
          </a:p>
          <a:p>
            <a:pPr marL="457200" indent="-457200"/>
            <a:r>
              <a:rPr lang="sk-SK" dirty="0" err="1"/>
              <a:t>Administrovateľný</a:t>
            </a:r>
            <a:r>
              <a:rPr lang="sk-SK" dirty="0"/>
              <a:t> v rámci jednej vyučovacej hodiny</a:t>
            </a:r>
          </a:p>
          <a:p>
            <a:pPr marL="457200" indent="-457200"/>
            <a:r>
              <a:rPr lang="sk-SK" dirty="0"/>
              <a:t>Náhodné poradie položiek a ich možností</a:t>
            </a:r>
          </a:p>
          <a:p>
            <a:pPr marL="457200" indent="-457200"/>
            <a:r>
              <a:rPr lang="sk-SK" dirty="0"/>
              <a:t>Strojovo </a:t>
            </a:r>
            <a:r>
              <a:rPr lang="sk-SK" dirty="0" err="1" smtClean="0"/>
              <a:t>vyhodnotiteľný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01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/>
          </a:bodyPr>
          <a:lstStyle/>
          <a:p>
            <a:r>
              <a:rPr lang="sk-SK" sz="4000" dirty="0"/>
              <a:t>Fázy vývoja testu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r>
              <a:rPr lang="sk-SK" dirty="0"/>
              <a:t>Tlačená beta verzia CT testu – 10 otvorených a </a:t>
            </a:r>
            <a:br>
              <a:rPr lang="sk-SK" dirty="0"/>
            </a:br>
            <a:r>
              <a:rPr lang="sk-SK" dirty="0"/>
              <a:t>2 uzavreté úlohy, pre 26 RŠI študentov</a:t>
            </a:r>
          </a:p>
          <a:p>
            <a:r>
              <a:rPr lang="sk-SK" dirty="0"/>
              <a:t>CT test 1.0 – 3 otvorené a 8 uzavretých otázok, 862 žiakov vybraných 11 základných a stredných škôl zo 6 obcí východného Slovenska</a:t>
            </a:r>
          </a:p>
          <a:p>
            <a:r>
              <a:rPr lang="sk-SK" dirty="0"/>
              <a:t>CT test 1.1 – 2 otvorené a 10 uzavretých otázok, </a:t>
            </a:r>
            <a:br>
              <a:rPr lang="sk-SK" dirty="0"/>
            </a:br>
            <a:r>
              <a:rPr lang="sk-SK" dirty="0"/>
              <a:t>3 postojové uzavreté otázky, 21330 žiakov základných a stredných škôl zapojených do národného projektu IT Akadémia</a:t>
            </a:r>
          </a:p>
          <a:p>
            <a:r>
              <a:rPr lang="sk-SK" dirty="0"/>
              <a:t>Re-test CT – na konci projektu pre zistenie významu vplyvu inovatívnych metodík</a:t>
            </a:r>
          </a:p>
        </p:txBody>
      </p:sp>
    </p:spTree>
    <p:extLst>
      <p:ext uri="{BB962C8B-B14F-4D97-AF65-F5344CB8AC3E}">
        <p14:creationId xmlns:p14="http://schemas.microsoft.com/office/powerpoint/2010/main" val="28057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765" y="1144777"/>
            <a:ext cx="8621228" cy="75140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Úloha na dekompozíciu a vyhodnotenie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014089"/>
            <a:ext cx="8686800" cy="3693695"/>
          </a:xfrm>
        </p:spPr>
        <p:txBody>
          <a:bodyPr>
            <a:noAutofit/>
          </a:bodyPr>
          <a:lstStyle/>
          <a:p>
            <a:endParaRPr lang="sk-SK" dirty="0"/>
          </a:p>
        </p:txBody>
      </p:sp>
      <p:pic>
        <p:nvPicPr>
          <p:cNvPr id="4" name="Zástupný objekt pre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9" y="1896182"/>
            <a:ext cx="9182859" cy="46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1309</Words>
  <Application>Microsoft Office PowerPoint</Application>
  <PresentationFormat>Prezentácia na obrazovke (4:3)</PresentationFormat>
  <Paragraphs>379</Paragraphs>
  <Slides>52</Slides>
  <Notes>52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Motív balíka Office</vt:lpstr>
      <vt:lpstr>Priebežné výsledky testu bádateľských spôsobilostí a testu úrovne informatického myslenia žiakov ZŠ</vt:lpstr>
      <vt:lpstr>Inovatívne metodiky v rámci projektu ITA</vt:lpstr>
      <vt:lpstr>Informatické myslenie</vt:lpstr>
      <vt:lpstr>Koncepty informatického myslenia</vt:lpstr>
      <vt:lpstr>Koncepty informatického myslenia</vt:lpstr>
      <vt:lpstr>Test informatického myslenia</vt:lpstr>
      <vt:lpstr>Test informatického myslenia</vt:lpstr>
      <vt:lpstr>Fázy vývoja testu</vt:lpstr>
      <vt:lpstr>Úloha na dekompozíciu a vyhodnotenie</vt:lpstr>
      <vt:lpstr>Úloha na logiku</vt:lpstr>
      <vt:lpstr>Úloha na algoritmy a vyhodnotenie</vt:lpstr>
      <vt:lpstr>Mapovanie konceptov na položky</vt:lpstr>
      <vt:lpstr>Výsledky žiakov – percentily</vt:lpstr>
      <vt:lpstr>Redukcia početnosti</vt:lpstr>
      <vt:lpstr>Respondenti – početnosti</vt:lpstr>
      <vt:lpstr>Prezentácia programu PowerPoint</vt:lpstr>
      <vt:lpstr>Postojová časť</vt:lpstr>
      <vt:lpstr>Postoj k programovaniu podľa faktorov</vt:lpstr>
      <vt:lpstr>Postoj k programovaniu podľa faktorov</vt:lpstr>
      <vt:lpstr>Programovacie jazyky</vt:lpstr>
      <vt:lpstr>Programovacie jazyky</vt:lpstr>
      <vt:lpstr>Úspešnosť celková, v závislosti od pohlavia</vt:lpstr>
      <vt:lpstr>Úspešnosť v závislosti od typu školy</vt:lpstr>
      <vt:lpstr>Úspešnosť v závislosti od veku</vt:lpstr>
      <vt:lpstr>Úspešnosť konceptov – celková</vt:lpstr>
      <vt:lpstr>Úspešnosť konceptov – podľa pohlavia</vt:lpstr>
      <vt:lpstr>Úspešnosť konceptov – podľa typu školy </vt:lpstr>
      <vt:lpstr>Úspešnosť úloh – celková, podľa pohlavia </vt:lpstr>
      <vt:lpstr>Úspešnosť úloh – podľa typu školy</vt:lpstr>
      <vt:lpstr>Rozbor času vypĺňania testu</vt:lpstr>
      <vt:lpstr>Rozbor času vypĺňania testu</vt:lpstr>
      <vt:lpstr>Závislosti</vt:lpstr>
      <vt:lpstr>Ďalší postup</vt:lpstr>
      <vt:lpstr>Bádateľské spôsobilostí</vt:lpstr>
      <vt:lpstr>Test bádateľských spôsobilostí</vt:lpstr>
      <vt:lpstr>Početnosť v krajoch a histogram času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Diskusia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Veronika Jurková;doc. RNDr. Ľubomír Šnajder PhD.;doc. RNDr. Marián Kireš PhD.;PaedDr. Ján Guniš PhD.</dc:creator>
  <cp:lastModifiedBy>doc. RNDr. Ľubomír Šnajder PhD.</cp:lastModifiedBy>
  <cp:revision>56</cp:revision>
  <dcterms:created xsi:type="dcterms:W3CDTF">2017-10-23T08:52:40Z</dcterms:created>
  <dcterms:modified xsi:type="dcterms:W3CDTF">2018-12-02T22:28:02Z</dcterms:modified>
</cp:coreProperties>
</file>