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90" r:id="rId28"/>
    <p:sldId id="300" r:id="rId29"/>
    <p:sldId id="299" r:id="rId30"/>
    <p:sldId id="301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-504" y="-12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t>05.12.2018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093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5521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471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025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842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9610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7650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062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2354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752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2775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54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2242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0098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13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209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18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59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599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676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573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484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05.12.2018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05.12.2018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05.12.2018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05.12.2018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05.12.2018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05.12.2018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05.12.2018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05.12.2018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05.12.2018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77"/>
          <a:stretch/>
        </p:blipFill>
        <p:spPr>
          <a:xfrm>
            <a:off x="0" y="0"/>
            <a:ext cx="9144000" cy="11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W3e6TAOzx9aG9s8j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kahoot.it/#/lobby?quizId=5c38dfe9-1826-41ee-8a98-ab1855d7741d" TargetMode="External"/><Relationship Id="rId5" Type="http://schemas.openxmlformats.org/officeDocument/2006/relationships/hyperlink" Target="https://kahoot.it/" TargetMode="External"/><Relationship Id="rId4" Type="http://schemas.openxmlformats.org/officeDocument/2006/relationships/hyperlink" Target="https://goo.gl/forms/BRghuBVrSfrjjZKW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.socrative.com/login/teache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lickers.com/" TargetMode="External"/><Relationship Id="rId5" Type="http://schemas.openxmlformats.org/officeDocument/2006/relationships/hyperlink" Target="https://pollev.com/lubomirsnajd856" TargetMode="External"/><Relationship Id="rId4" Type="http://schemas.openxmlformats.org/officeDocument/2006/relationships/hyperlink" Target="https://b.socrative.com/login/studen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lubomirsnajder/ml19124lcnk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nd42.com/public/2d0608ae-bb8d-4e0e-8979-fa4dca3a5270" TargetMode="External"/><Relationship Id="rId5" Type="http://schemas.openxmlformats.org/officeDocument/2006/relationships/hyperlink" Target="https://mind42.com/" TargetMode="External"/><Relationship Id="rId4" Type="http://schemas.openxmlformats.org/officeDocument/2006/relationships/hyperlink" Target="https://realtimeboard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oo.gl/forms/QGRNhadKjrCL9V4o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25511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Formatívne</a:t>
            </a:r>
            <a:r>
              <a:rPr lang="sk-SK" dirty="0" smtClean="0"/>
              <a:t> </a:t>
            </a:r>
            <a:r>
              <a:rPr lang="sk-SK" dirty="0"/>
              <a:t>hodnotenie </a:t>
            </a:r>
            <a:r>
              <a:rPr lang="sk-SK" dirty="0" smtClean="0"/>
              <a:t>vo</a:t>
            </a:r>
            <a:r>
              <a:rPr lang="sk-SK" dirty="0"/>
              <a:t> </a:t>
            </a:r>
            <a:r>
              <a:rPr lang="sk-SK" dirty="0" smtClean="0"/>
              <a:t>vyučovaní informatiky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50" y="4404348"/>
            <a:ext cx="8568952" cy="1169119"/>
          </a:xfrm>
        </p:spPr>
        <p:txBody>
          <a:bodyPr anchor="ctr">
            <a:normAutofit/>
          </a:bodyPr>
          <a:lstStyle/>
          <a:p>
            <a:r>
              <a:rPr lang="sk-SK" sz="2800" dirty="0" smtClean="0"/>
              <a:t>Ľ. Šnajder, J. </a:t>
            </a:r>
            <a:r>
              <a:rPr lang="sk-SK" sz="2800" dirty="0" err="1" smtClean="0"/>
              <a:t>Guniš</a:t>
            </a:r>
            <a:r>
              <a:rPr lang="sk-SK" sz="2800" dirty="0" smtClean="0"/>
              <a:t>, Z. Tkáčová, A. </a:t>
            </a:r>
            <a:r>
              <a:rPr lang="sk-SK" sz="2800" dirty="0" err="1" smtClean="0"/>
              <a:t>Haneszová</a:t>
            </a:r>
            <a:r>
              <a:rPr lang="sk-SK" sz="2800" dirty="0" smtClean="0"/>
              <a:t>, Z. </a:t>
            </a:r>
            <a:r>
              <a:rPr lang="sk-SK" sz="2800" dirty="0" err="1" smtClean="0"/>
              <a:t>Ješková</a:t>
            </a:r>
            <a:endParaRPr lang="sk-SK" sz="2800" dirty="0" smtClean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b="47489"/>
          <a:stretch/>
        </p:blipFill>
        <p:spPr>
          <a:xfrm>
            <a:off x="3039885" y="260647"/>
            <a:ext cx="2723966" cy="2340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/>
          <a:srcRect t="52511"/>
          <a:stretch/>
        </p:blipFill>
        <p:spPr>
          <a:xfrm>
            <a:off x="5878859" y="260647"/>
            <a:ext cx="3011984" cy="2340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7"/>
          <a:stretch/>
        </p:blipFill>
        <p:spPr>
          <a:xfrm>
            <a:off x="0" y="5399772"/>
            <a:ext cx="9144000" cy="14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Model KWL/KWHLQA</a:t>
            </a:r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6" y="2276872"/>
            <a:ext cx="7879092" cy="125818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15" y="3653487"/>
            <a:ext cx="7878244" cy="15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Tvorba predpovedí</a:t>
            </a:r>
            <a:r>
              <a:rPr lang="en-US" b="1" dirty="0" smtClean="0"/>
              <a:t> </a:t>
            </a:r>
            <a:r>
              <a:rPr lang="sk-SK" b="1" dirty="0" smtClean="0"/>
              <a:t>–</a:t>
            </a:r>
            <a:r>
              <a:rPr lang="en-US" b="1" dirty="0" smtClean="0"/>
              <a:t> </a:t>
            </a:r>
            <a:r>
              <a:rPr lang="en-US" b="1" dirty="0" err="1" smtClean="0"/>
              <a:t>predik</a:t>
            </a:r>
            <a:r>
              <a:rPr lang="sk-SK" b="1" dirty="0" err="1" smtClean="0"/>
              <a:t>čná</a:t>
            </a:r>
            <a:r>
              <a:rPr lang="sk-SK" b="1" dirty="0" smtClean="0"/>
              <a:t> karta</a:t>
            </a:r>
            <a:endParaRPr lang="sk-SK" dirty="0" smtClean="0"/>
          </a:p>
          <a:p>
            <a:pPr lvl="1"/>
            <a:r>
              <a:rPr lang="sk-SK" dirty="0" smtClean="0"/>
              <a:t>predpovede žiakov pri </a:t>
            </a:r>
            <a:r>
              <a:rPr lang="sk-SK" dirty="0"/>
              <a:t>riešení </a:t>
            </a:r>
            <a:r>
              <a:rPr lang="sk-SK" dirty="0" smtClean="0"/>
              <a:t>úlohy/experimentovaní</a:t>
            </a:r>
          </a:p>
          <a:p>
            <a:pPr lvl="1"/>
            <a:r>
              <a:rPr lang="sk-SK" dirty="0" smtClean="0"/>
              <a:t>po vyriešení úlohy</a:t>
            </a:r>
            <a:r>
              <a:rPr lang="sk-SK" dirty="0"/>
              <a:t>/experimentovaní</a:t>
            </a:r>
            <a:r>
              <a:rPr lang="sk-SK" dirty="0" smtClean="0"/>
              <a:t> diskusia </a:t>
            </a:r>
            <a:r>
              <a:rPr lang="sk-SK" dirty="0"/>
              <a:t>o </a:t>
            </a:r>
            <a:r>
              <a:rPr lang="sk-SK" dirty="0" smtClean="0"/>
              <a:t>správnosti/nesprávnosti predpovede</a:t>
            </a:r>
          </a:p>
          <a:p>
            <a:pPr marL="457200" lvl="1" indent="0">
              <a:buNone/>
            </a:pPr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58" y="3323934"/>
            <a:ext cx="7019900" cy="31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Tvorba predpovedí</a:t>
            </a:r>
            <a:r>
              <a:rPr lang="en-US" b="1" dirty="0" smtClean="0"/>
              <a:t> </a:t>
            </a:r>
            <a:r>
              <a:rPr lang="sk-SK" b="1" dirty="0" smtClean="0"/>
              <a:t>–</a:t>
            </a:r>
            <a:r>
              <a:rPr lang="en-US" b="1" dirty="0" smtClean="0"/>
              <a:t> </a:t>
            </a:r>
            <a:r>
              <a:rPr lang="en-US" b="1" dirty="0" err="1" smtClean="0"/>
              <a:t>predik</a:t>
            </a:r>
            <a:r>
              <a:rPr lang="sk-SK" b="1" dirty="0" err="1" smtClean="0"/>
              <a:t>čná</a:t>
            </a:r>
            <a:r>
              <a:rPr lang="sk-SK" b="1" dirty="0" smtClean="0"/>
              <a:t> karta</a:t>
            </a: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b="27826"/>
          <a:stretch/>
        </p:blipFill>
        <p:spPr>
          <a:xfrm>
            <a:off x="971600" y="2204865"/>
            <a:ext cx="705678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 </a:t>
            </a:r>
            <a:r>
              <a:rPr lang="sk-SK" b="1" dirty="0" err="1" smtClean="0"/>
              <a:t>Sebahodnotiaca</a:t>
            </a:r>
            <a:r>
              <a:rPr lang="sk-SK" b="1" dirty="0" smtClean="0"/>
              <a:t> karta</a:t>
            </a:r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04864"/>
            <a:ext cx="5832648" cy="210776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802" y="3294096"/>
            <a:ext cx="5483153" cy="34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 </a:t>
            </a:r>
            <a:r>
              <a:rPr lang="sk-SK" b="1" dirty="0" err="1" smtClean="0"/>
              <a:t>Sebahodnotiaca</a:t>
            </a:r>
            <a:r>
              <a:rPr lang="sk-SK" b="1" dirty="0" smtClean="0"/>
              <a:t> karta</a:t>
            </a:r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204864"/>
            <a:ext cx="6181382" cy="43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584994"/>
            <a:ext cx="7886700" cy="4351338"/>
          </a:xfrm>
        </p:spPr>
        <p:txBody>
          <a:bodyPr/>
          <a:lstStyle/>
          <a:p>
            <a:r>
              <a:rPr lang="sk-SK" b="1" dirty="0" err="1" smtClean="0"/>
              <a:t>Sebahodnotiaci</a:t>
            </a:r>
            <a:r>
              <a:rPr lang="sk-SK" b="1" dirty="0" smtClean="0"/>
              <a:t> test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2041235"/>
            <a:ext cx="6840000" cy="14878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675671"/>
            <a:ext cx="6840760" cy="30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Hodnotiaca rubrika</a:t>
            </a:r>
            <a:endParaRPr lang="sk-SK" dirty="0" smtClean="0"/>
          </a:p>
          <a:p>
            <a:pPr marL="457200" lvl="1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04864"/>
            <a:ext cx="727806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Hodnotiaca rubrika</a:t>
            </a:r>
            <a:r>
              <a:rPr lang="sk-SK" dirty="0"/>
              <a:t> </a:t>
            </a:r>
            <a:r>
              <a:rPr lang="sk-SK" dirty="0" smtClean="0"/>
              <a:t>– aspekty</a:t>
            </a:r>
          </a:p>
          <a:p>
            <a:pPr lvl="1"/>
            <a:r>
              <a:rPr lang="sk-SK" sz="2400" dirty="0"/>
              <a:t>náročnosť riešenia algoritmického problému (pri riešení žiak </a:t>
            </a:r>
            <a:r>
              <a:rPr lang="sk-SK" sz="2400" dirty="0" smtClean="0"/>
              <a:t>použil), </a:t>
            </a:r>
            <a:endParaRPr lang="sk-SK" sz="2400" dirty="0"/>
          </a:p>
          <a:p>
            <a:pPr lvl="1"/>
            <a:r>
              <a:rPr lang="sk-SK" sz="2400" dirty="0"/>
              <a:t>dátové štruktúry použité pri riešení algoritmického problému,</a:t>
            </a:r>
          </a:p>
          <a:p>
            <a:pPr lvl="1"/>
            <a:r>
              <a:rPr lang="sk-SK" sz="2400" dirty="0"/>
              <a:t>ošetrenie chybových stavov a reakcia na chybové stavy,</a:t>
            </a:r>
          </a:p>
          <a:p>
            <a:pPr lvl="1"/>
            <a:r>
              <a:rPr lang="sk-SK" sz="2400" dirty="0"/>
              <a:t>vstup dát,</a:t>
            </a:r>
          </a:p>
          <a:p>
            <a:pPr lvl="1"/>
            <a:r>
              <a:rPr lang="sk-SK" sz="2400" dirty="0"/>
              <a:t>výstup dát,</a:t>
            </a:r>
          </a:p>
          <a:p>
            <a:pPr lvl="1"/>
            <a:r>
              <a:rPr lang="sk-SK" sz="2400" dirty="0"/>
              <a:t>dekompozícia problému,</a:t>
            </a:r>
          </a:p>
          <a:p>
            <a:pPr lvl="1"/>
            <a:r>
              <a:rPr lang="sk-SK" sz="2400" dirty="0"/>
              <a:t>kód programu,</a:t>
            </a:r>
          </a:p>
          <a:p>
            <a:pPr lvl="1"/>
            <a:r>
              <a:rPr lang="sk-SK" sz="2400" dirty="0"/>
              <a:t>používateľské rozhranie,</a:t>
            </a:r>
          </a:p>
          <a:p>
            <a:pPr lvl="1"/>
            <a:r>
              <a:rPr lang="sk-SK" sz="2400" dirty="0"/>
              <a:t>prezentácia projektu žiakom,</a:t>
            </a:r>
            <a:endParaRPr lang="sk-SK" sz="2400" dirty="0" smtClean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037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Hodnotiaca škála projektu</a:t>
            </a:r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143084"/>
            <a:ext cx="7818534" cy="43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err="1" smtClean="0"/>
              <a:t>Frayerov</a:t>
            </a:r>
            <a:r>
              <a:rPr lang="sk-SK" b="1" dirty="0" smtClean="0"/>
              <a:t> model</a:t>
            </a:r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2132857"/>
            <a:ext cx="7488832" cy="45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dirty="0" err="1" smtClean="0"/>
              <a:t>Sumatívne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 err="1" smtClean="0"/>
              <a:t>formatívne</a:t>
            </a:r>
            <a:r>
              <a:rPr lang="sk-SK" dirty="0" smtClean="0"/>
              <a:t> hodnotenie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r>
              <a:rPr lang="sk-SK" dirty="0"/>
              <a:t>Hodnotenie učenia (</a:t>
            </a:r>
            <a:r>
              <a:rPr lang="sk-SK" dirty="0" err="1"/>
              <a:t>Assessment</a:t>
            </a:r>
            <a:r>
              <a:rPr lang="sk-SK" dirty="0"/>
              <a:t> of </a:t>
            </a:r>
            <a:r>
              <a:rPr lang="sk-SK" dirty="0" err="1"/>
              <a:t>learning</a:t>
            </a:r>
            <a:r>
              <a:rPr lang="sk-SK" dirty="0"/>
              <a:t>)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= </a:t>
            </a:r>
            <a:r>
              <a:rPr lang="sk-SK" dirty="0" err="1" smtClean="0"/>
              <a:t>sumatívne</a:t>
            </a:r>
            <a:r>
              <a:rPr lang="sk-SK" dirty="0" smtClean="0"/>
              <a:t> hodnotenie</a:t>
            </a:r>
            <a:br>
              <a:rPr lang="sk-SK" dirty="0" smtClean="0"/>
            </a:br>
            <a:r>
              <a:rPr lang="sk-SK" i="1" dirty="0" smtClean="0">
                <a:solidFill>
                  <a:schemeClr val="accent5">
                    <a:lumMod val="75000"/>
                  </a:schemeClr>
                </a:solidFill>
              </a:rPr>
              <a:t>Pri </a:t>
            </a:r>
            <a:r>
              <a:rPr lang="sk-SK" i="1" dirty="0" err="1" smtClean="0">
                <a:solidFill>
                  <a:schemeClr val="accent5">
                    <a:lumMod val="75000"/>
                  </a:schemeClr>
                </a:solidFill>
              </a:rPr>
              <a:t>sumatívnom</a:t>
            </a:r>
            <a:r>
              <a:rPr lang="sk-SK" i="1" dirty="0" smtClean="0">
                <a:solidFill>
                  <a:schemeClr val="accent5">
                    <a:lumMod val="75000"/>
                  </a:schemeClr>
                </a:solidFill>
              </a:rPr>
              <a:t> hodnotení rastlín ide o ich meranie. Vieme </a:t>
            </a:r>
            <a:r>
              <a:rPr lang="sk-SK" i="1" dirty="0">
                <a:solidFill>
                  <a:schemeClr val="accent5">
                    <a:lumMod val="75000"/>
                  </a:schemeClr>
                </a:solidFill>
              </a:rPr>
              <a:t>porovnávať ich výšku a iné parametre, ale meranie ich rast neovplyvňuje</a:t>
            </a:r>
            <a:r>
              <a:rPr lang="sk-SK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sk-SK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dirty="0"/>
              <a:t>Hodnotenie pre učenie (</a:t>
            </a:r>
            <a:r>
              <a:rPr lang="sk-SK" dirty="0" err="1"/>
              <a:t>Assessment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learning</a:t>
            </a:r>
            <a:r>
              <a:rPr lang="sk-SK" dirty="0"/>
              <a:t>)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= </a:t>
            </a:r>
            <a:r>
              <a:rPr lang="sk-SK" dirty="0" err="1" smtClean="0"/>
              <a:t>formatívne</a:t>
            </a:r>
            <a:r>
              <a:rPr lang="sk-SK" dirty="0" smtClean="0"/>
              <a:t> hodnotenie</a:t>
            </a:r>
            <a:br>
              <a:rPr lang="sk-SK" dirty="0" smtClean="0"/>
            </a:br>
            <a:r>
              <a:rPr lang="sk-SK" i="1" dirty="0">
                <a:solidFill>
                  <a:schemeClr val="accent5">
                    <a:lumMod val="75000"/>
                  </a:schemeClr>
                </a:solidFill>
              </a:rPr>
              <a:t>Pri </a:t>
            </a:r>
            <a:r>
              <a:rPr lang="sk-SK" i="1" dirty="0" err="1">
                <a:solidFill>
                  <a:schemeClr val="accent5">
                    <a:lumMod val="75000"/>
                  </a:schemeClr>
                </a:solidFill>
              </a:rPr>
              <a:t>formatívnom</a:t>
            </a:r>
            <a:r>
              <a:rPr lang="sk-SK" i="1" dirty="0">
                <a:solidFill>
                  <a:schemeClr val="accent5">
                    <a:lumMod val="75000"/>
                  </a:schemeClr>
                </a:solidFill>
              </a:rPr>
              <a:t> hodnotení rastlín ide o ich hnojenie a polievanie rastlín na základe výsledkov merania.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1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Pojmová mapa</a:t>
            </a:r>
            <a:endParaRPr lang="sk-SK" dirty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2132856"/>
            <a:ext cx="6696744" cy="46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6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Sumár</a:t>
            </a:r>
            <a:r>
              <a:rPr lang="sk-SK" dirty="0" smtClean="0"/>
              <a:t> – skupinové vypracovanie sumáru v skupinách ako odpoveď na otázku alebo problém</a:t>
            </a:r>
          </a:p>
          <a:p>
            <a:pPr lvl="1"/>
            <a:r>
              <a:rPr lang="sk-SK" dirty="0" smtClean="0"/>
              <a:t>1-slovný </a:t>
            </a:r>
            <a:r>
              <a:rPr lang="sk-SK" dirty="0"/>
              <a:t>sumár: vyber </a:t>
            </a:r>
            <a:r>
              <a:rPr lang="sk-SK" dirty="0" smtClean="0"/>
              <a:t>slovo</a:t>
            </a:r>
            <a:r>
              <a:rPr lang="sk-SK" dirty="0"/>
              <a:t>, ktoré najlepšie vystihuje tému</a:t>
            </a:r>
          </a:p>
          <a:p>
            <a:pPr lvl="1"/>
            <a:r>
              <a:rPr lang="sk-SK" dirty="0"/>
              <a:t>Napíš sumár v podobe 1</a:t>
            </a:r>
            <a:r>
              <a:rPr lang="sk-SK" dirty="0" smtClean="0"/>
              <a:t> </a:t>
            </a:r>
            <a:r>
              <a:rPr lang="sk-SK" dirty="0"/>
              <a:t>vety, väčšinou v podobe odpovede na otázku „Čo..?, Prečo...? Ako...?...“</a:t>
            </a:r>
          </a:p>
          <a:p>
            <a:pPr lvl="1"/>
            <a:r>
              <a:rPr lang="sk-SK" dirty="0"/>
              <a:t>Napíš </a:t>
            </a:r>
            <a:r>
              <a:rPr lang="sk-SK" dirty="0" smtClean="0"/>
              <a:t>10-15 </a:t>
            </a:r>
            <a:r>
              <a:rPr lang="sk-SK" dirty="0"/>
              <a:t>slov o tom, čo si na dnešnej hodine robil a čo si sa naučil</a:t>
            </a:r>
          </a:p>
          <a:p>
            <a:pPr lvl="1"/>
            <a:r>
              <a:rPr lang="sk-SK" dirty="0"/>
              <a:t>Napíš </a:t>
            </a:r>
            <a:r>
              <a:rPr lang="sk-SK" dirty="0" smtClean="0"/>
              <a:t>30-50 </a:t>
            </a:r>
            <a:r>
              <a:rPr lang="sk-SK" dirty="0"/>
              <a:t>slov o </a:t>
            </a:r>
            <a:r>
              <a:rPr lang="sk-SK" dirty="0" smtClean="0"/>
              <a:t>hromadnej korešpondencii</a:t>
            </a:r>
            <a:endParaRPr lang="sk-SK" dirty="0"/>
          </a:p>
          <a:p>
            <a:pPr lvl="1"/>
            <a:r>
              <a:rPr lang="sk-SK" dirty="0" smtClean="0"/>
              <a:t>75-100 </a:t>
            </a:r>
            <a:r>
              <a:rPr lang="sk-SK" dirty="0"/>
              <a:t>slov o tom, ako sa </a:t>
            </a:r>
            <a:r>
              <a:rPr lang="sk-SK" dirty="0" smtClean="0"/>
              <a:t>mení veľkosť rôznych grafických súborov pri viacnásobnej kompresii</a:t>
            </a:r>
            <a:endParaRPr lang="sk-SK" dirty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72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3 </a:t>
            </a:r>
            <a:r>
              <a:rPr lang="sk-SK" b="1" dirty="0"/>
              <a:t>– 2 – </a:t>
            </a:r>
            <a:r>
              <a:rPr lang="sk-SK" b="1" dirty="0" smtClean="0"/>
              <a:t>1 lístok:</a:t>
            </a:r>
            <a:r>
              <a:rPr lang="sk-SK" dirty="0" smtClean="0"/>
              <a:t> </a:t>
            </a:r>
            <a:r>
              <a:rPr lang="sk-SK" dirty="0"/>
              <a:t>na konci </a:t>
            </a:r>
            <a:r>
              <a:rPr lang="sk-SK" dirty="0" smtClean="0"/>
              <a:t>hodiny na zistenie, </a:t>
            </a:r>
            <a:br>
              <a:rPr lang="sk-SK" dirty="0" smtClean="0"/>
            </a:br>
            <a:r>
              <a:rPr lang="sk-SK" dirty="0" smtClean="0"/>
              <a:t>do </a:t>
            </a:r>
            <a:r>
              <a:rPr lang="sk-SK" dirty="0"/>
              <a:t>akej miery považujú žiaci to čo sa učili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za užitočné:</a:t>
            </a:r>
            <a:endParaRPr lang="sk-SK" dirty="0"/>
          </a:p>
          <a:p>
            <a:pPr lvl="1"/>
            <a:r>
              <a:rPr lang="sk-SK" dirty="0"/>
              <a:t>3 veci, ktoré som doteraz nevedel</a:t>
            </a:r>
          </a:p>
          <a:p>
            <a:pPr lvl="1"/>
            <a:r>
              <a:rPr lang="sk-SK" dirty="0"/>
              <a:t>2 veci, ktoré ma prekvapili</a:t>
            </a:r>
          </a:p>
          <a:p>
            <a:pPr lvl="1"/>
            <a:r>
              <a:rPr lang="sk-SK" dirty="0"/>
              <a:t>1 vec, o ktorej by som sa chcel dozvedieť </a:t>
            </a:r>
            <a:r>
              <a:rPr lang="sk-SK" dirty="0" smtClean="0"/>
              <a:t>viac</a:t>
            </a:r>
          </a:p>
          <a:p>
            <a:pPr lvl="1"/>
            <a:endParaRPr lang="sk-SK" dirty="0"/>
          </a:p>
          <a:p>
            <a:pPr lvl="1"/>
            <a:r>
              <a:rPr lang="sk-SK" dirty="0" smtClean="0"/>
              <a:t>3 veci, ktoré som sa dnes naučil</a:t>
            </a:r>
          </a:p>
          <a:p>
            <a:pPr lvl="1"/>
            <a:r>
              <a:rPr lang="sk-SK" dirty="0" smtClean="0"/>
              <a:t>2 zaujímavé fakty, ktoré ma najviac zaujali</a:t>
            </a:r>
          </a:p>
          <a:p>
            <a:pPr lvl="1"/>
            <a:r>
              <a:rPr lang="sk-SK" dirty="0" smtClean="0"/>
              <a:t>1 otázku, ktorú stále mám</a:t>
            </a:r>
            <a:endParaRPr lang="sk-SK" dirty="0"/>
          </a:p>
          <a:p>
            <a:pPr marL="4572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72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Lístok </a:t>
            </a:r>
            <a:r>
              <a:rPr lang="sk-SK" b="1" dirty="0"/>
              <a:t>pri odchode</a:t>
            </a:r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04864"/>
            <a:ext cx="7704856" cy="39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394" y="1135149"/>
            <a:ext cx="8351721" cy="705428"/>
          </a:xfrm>
        </p:spPr>
        <p:txBody>
          <a:bodyPr>
            <a:normAutofit/>
          </a:bodyPr>
          <a:lstStyle/>
          <a:p>
            <a:r>
              <a:rPr lang="sk-SK" dirty="0" err="1"/>
              <a:t>F</a:t>
            </a:r>
            <a:r>
              <a:rPr lang="sk-SK" dirty="0" err="1" smtClean="0"/>
              <a:t>ormatívne</a:t>
            </a:r>
            <a:r>
              <a:rPr lang="sk-SK" dirty="0" smtClean="0"/>
              <a:t> hodnotenie – e-nástroje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3066"/>
            <a:ext cx="4383945" cy="2716077"/>
          </a:xfrm>
          <a:prstGeom prst="rect">
            <a:avLst/>
          </a:prstGeom>
        </p:spPr>
      </p:pic>
      <p:pic>
        <p:nvPicPr>
          <p:cNvPr id="6" name="Zástupný objekt pre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43921"/>
            <a:ext cx="1368152" cy="2047734"/>
          </a:xfrm>
          <a:prstGeom prst="rect">
            <a:avLst/>
          </a:prstGeom>
        </p:spPr>
      </p:pic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77" y="2636912"/>
            <a:ext cx="4202801" cy="3600400"/>
          </a:xfrm>
        </p:spPr>
      </p:pic>
    </p:spTree>
    <p:extLst>
      <p:ext uri="{BB962C8B-B14F-4D97-AF65-F5344CB8AC3E}">
        <p14:creationId xmlns:p14="http://schemas.microsoft.com/office/powerpoint/2010/main" val="13690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7" name="Zástupný objekt pre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k-SK" b="1" dirty="0" smtClean="0"/>
              <a:t>Google Dokumenty</a:t>
            </a:r>
          </a:p>
          <a:p>
            <a:pPr lvl="1"/>
            <a:r>
              <a:rPr lang="sk-SK" dirty="0" smtClean="0"/>
              <a:t>Bit </a:t>
            </a:r>
            <a:r>
              <a:rPr lang="sk-SK" dirty="0"/>
              <a:t>- jednotka informácie; výpočet množstva informácie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správe (</a:t>
            </a:r>
            <a:r>
              <a:rPr lang="sk-SK" dirty="0" err="1" smtClean="0"/>
              <a:t>konceptest</a:t>
            </a:r>
            <a:r>
              <a:rPr lang="sk-SK" dirty="0" smtClean="0"/>
              <a:t>) </a:t>
            </a:r>
            <a:r>
              <a:rPr lang="sk-SK" dirty="0" smtClean="0">
                <a:hlinkClick r:id="rId3"/>
              </a:rPr>
              <a:t>https</a:t>
            </a:r>
            <a:r>
              <a:rPr lang="sk-SK" dirty="0">
                <a:hlinkClick r:id="rId3"/>
              </a:rPr>
              <a:t>://</a:t>
            </a:r>
            <a:r>
              <a:rPr lang="sk-SK" dirty="0" smtClean="0">
                <a:hlinkClick r:id="rId3"/>
              </a:rPr>
              <a:t>goo.gl/forms/W3e6TAOzx9aG9s8j1</a:t>
            </a:r>
            <a:r>
              <a:rPr lang="sk-SK" dirty="0" smtClean="0"/>
              <a:t> </a:t>
            </a:r>
          </a:p>
          <a:p>
            <a:pPr lvl="1"/>
            <a:r>
              <a:rPr lang="sk-SK" dirty="0"/>
              <a:t>Spoznávajme Android mobilné </a:t>
            </a:r>
            <a:r>
              <a:rPr lang="sk-SK" dirty="0" smtClean="0"/>
              <a:t>zariadenie (pracovný list -</a:t>
            </a:r>
            <a:r>
              <a:rPr lang="en-US" dirty="0" smtClean="0"/>
              <a:t>&gt; </a:t>
            </a:r>
            <a:r>
              <a:rPr lang="en-US" dirty="0" err="1" smtClean="0"/>
              <a:t>diskusia</a:t>
            </a:r>
            <a:r>
              <a:rPr lang="sk-SK" dirty="0" smtClean="0"/>
              <a:t>) </a:t>
            </a:r>
            <a:r>
              <a:rPr lang="sk-SK" dirty="0" smtClean="0">
                <a:hlinkClick r:id="rId4"/>
              </a:rPr>
              <a:t>https</a:t>
            </a:r>
            <a:r>
              <a:rPr lang="sk-SK" dirty="0">
                <a:hlinkClick r:id="rId4"/>
              </a:rPr>
              <a:t>://</a:t>
            </a:r>
            <a:r>
              <a:rPr lang="sk-SK" dirty="0" smtClean="0">
                <a:hlinkClick r:id="rId4"/>
              </a:rPr>
              <a:t>goo.gl/forms/BRghuBVrSfrjjZKW2</a:t>
            </a:r>
            <a:endParaRPr lang="sk-SK" dirty="0" smtClean="0"/>
          </a:p>
          <a:p>
            <a:r>
              <a:rPr lang="sk-SK" b="1" dirty="0" err="1"/>
              <a:t>Kahoot</a:t>
            </a:r>
            <a:r>
              <a:rPr lang="en-US" b="1" dirty="0"/>
              <a:t>!</a:t>
            </a:r>
            <a:endParaRPr lang="sk-SK" b="1" dirty="0"/>
          </a:p>
          <a:p>
            <a:pPr lvl="1"/>
            <a:r>
              <a:rPr lang="sk-SK" dirty="0">
                <a:hlinkClick r:id="rId5"/>
              </a:rPr>
              <a:t>https://kahoot.it/</a:t>
            </a:r>
            <a:endParaRPr lang="sk-SK" dirty="0"/>
          </a:p>
          <a:p>
            <a:pPr lvl="1"/>
            <a:r>
              <a:rPr lang="sk-SK" dirty="0"/>
              <a:t>Bit – jednotka informácie </a:t>
            </a:r>
            <a:r>
              <a:rPr lang="sk-SK" dirty="0">
                <a:hlinkClick r:id="rId6"/>
              </a:rPr>
              <a:t>https://play.kahoot.it/#/</a:t>
            </a:r>
            <a:r>
              <a:rPr lang="sk-SK" dirty="0" smtClean="0">
                <a:hlinkClick r:id="rId6"/>
              </a:rPr>
              <a:t>lobby?quizId=5c38dfe9-1826-41ee-8a98-ab1855d7741d</a:t>
            </a:r>
            <a:endParaRPr lang="sk-SK" dirty="0" smtClean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12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err="1" smtClean="0"/>
              <a:t>Socrative</a:t>
            </a:r>
            <a:endParaRPr lang="sk-SK" b="1" dirty="0" smtClean="0"/>
          </a:p>
          <a:p>
            <a:pPr lvl="1"/>
            <a:r>
              <a:rPr lang="sk-SK" dirty="0"/>
              <a:t>Učiteľ </a:t>
            </a:r>
            <a:r>
              <a:rPr lang="sk-SK" dirty="0">
                <a:hlinkClick r:id="rId3"/>
              </a:rPr>
              <a:t>https://b.socrative.com/login/teacher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 </a:t>
            </a:r>
          </a:p>
          <a:p>
            <a:pPr lvl="1"/>
            <a:r>
              <a:rPr lang="sk-SK" dirty="0"/>
              <a:t>Študent </a:t>
            </a:r>
            <a:r>
              <a:rPr lang="sk-SK" dirty="0" smtClean="0">
                <a:hlinkClick r:id="rId4"/>
              </a:rPr>
              <a:t>https</a:t>
            </a:r>
            <a:r>
              <a:rPr lang="sk-SK" dirty="0">
                <a:hlinkClick r:id="rId4"/>
              </a:rPr>
              <a:t>://b.socrative.com/login/student</a:t>
            </a:r>
            <a:r>
              <a:rPr lang="sk-SK" dirty="0" smtClean="0">
                <a:hlinkClick r:id="rId4"/>
              </a:rPr>
              <a:t>/</a:t>
            </a:r>
            <a:r>
              <a:rPr lang="sk-SK" dirty="0" smtClean="0"/>
              <a:t> </a:t>
            </a:r>
          </a:p>
          <a:p>
            <a:pPr lvl="1"/>
            <a:r>
              <a:rPr lang="sk-SK" dirty="0" smtClean="0"/>
              <a:t>Matematika </a:t>
            </a:r>
            <a:r>
              <a:rPr lang="sk-SK" dirty="0"/>
              <a:t>(LS</a:t>
            </a:r>
            <a:r>
              <a:rPr lang="sk-SK" dirty="0" smtClean="0"/>
              <a:t>) SOC-37266409</a:t>
            </a:r>
          </a:p>
          <a:p>
            <a:pPr lvl="1"/>
            <a:r>
              <a:rPr lang="sk-SK" dirty="0" smtClean="0"/>
              <a:t>Angličtina (LS) SOC-37266579</a:t>
            </a:r>
          </a:p>
          <a:p>
            <a:r>
              <a:rPr lang="en-US" b="1" dirty="0" err="1"/>
              <a:t>Polleverywhere</a:t>
            </a:r>
            <a:endParaRPr lang="sk-SK" b="1" dirty="0"/>
          </a:p>
          <a:p>
            <a:pPr lvl="1"/>
            <a:r>
              <a:rPr lang="sk-SK" dirty="0"/>
              <a:t>Vzťah k predmetu Informatika </a:t>
            </a:r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pollev.com/lubomirsnajd856</a:t>
            </a:r>
            <a:endParaRPr lang="sk-SK" dirty="0" smtClean="0"/>
          </a:p>
          <a:p>
            <a:r>
              <a:rPr lang="en-US" b="1" dirty="0" err="1"/>
              <a:t>Plickers</a:t>
            </a:r>
            <a:endParaRPr lang="sk-SK" b="1" dirty="0"/>
          </a:p>
          <a:p>
            <a:pPr lvl="1"/>
            <a:r>
              <a:rPr lang="sk-SK" dirty="0">
                <a:hlinkClick r:id="rId6"/>
              </a:rPr>
              <a:t>https://www.plickers.com/</a:t>
            </a:r>
            <a:endParaRPr lang="sk-SK" dirty="0"/>
          </a:p>
          <a:p>
            <a:endParaRPr lang="sk-SK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06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7" name="Zástupný objekt pre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err="1"/>
              <a:t>Padlet</a:t>
            </a:r>
            <a:endParaRPr lang="sk-SK" b="1" dirty="0"/>
          </a:p>
          <a:p>
            <a:pPr lvl="1"/>
            <a:r>
              <a:rPr lang="sk-SK" dirty="0"/>
              <a:t>Zoznam obľúbených Android </a:t>
            </a:r>
            <a:r>
              <a:rPr lang="sk-SK" dirty="0" err="1"/>
              <a:t>apiek</a:t>
            </a:r>
            <a:r>
              <a:rPr lang="sk-SK" dirty="0"/>
              <a:t> </a:t>
            </a:r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padlet.com/lubomirsnajder/ml19124lcnke</a:t>
            </a:r>
            <a:endParaRPr lang="sk-SK" b="1" dirty="0" smtClean="0"/>
          </a:p>
          <a:p>
            <a:r>
              <a:rPr lang="en-US" b="1" dirty="0" err="1" smtClean="0"/>
              <a:t>RealtimeBoard</a:t>
            </a:r>
            <a:endParaRPr lang="sk-SK" b="1" dirty="0"/>
          </a:p>
          <a:p>
            <a:pPr lvl="1"/>
            <a:r>
              <a:rPr lang="sk-SK" dirty="0">
                <a:hlinkClick r:id="rId4"/>
              </a:rPr>
              <a:t>https://realtimeboard.com/</a:t>
            </a:r>
            <a:r>
              <a:rPr lang="sk-SK" dirty="0"/>
              <a:t> </a:t>
            </a:r>
            <a:endParaRPr lang="sk-SK" b="1" dirty="0" smtClean="0"/>
          </a:p>
          <a:p>
            <a:r>
              <a:rPr lang="sk-SK" b="1" dirty="0" smtClean="0"/>
              <a:t>Mind42</a:t>
            </a:r>
          </a:p>
          <a:p>
            <a:pPr lvl="1"/>
            <a:r>
              <a:rPr lang="sk-SK" dirty="0">
                <a:hlinkClick r:id="rId5"/>
              </a:rPr>
              <a:t>https://mind42.com</a:t>
            </a:r>
            <a:r>
              <a:rPr lang="sk-SK" dirty="0" smtClean="0">
                <a:hlinkClick r:id="rId5"/>
              </a:rPr>
              <a:t>/</a:t>
            </a:r>
            <a:endParaRPr lang="sk-SK" dirty="0" smtClean="0"/>
          </a:p>
          <a:p>
            <a:pPr lvl="1"/>
            <a:r>
              <a:rPr lang="sk-SK" dirty="0"/>
              <a:t>Periférie </a:t>
            </a:r>
            <a:r>
              <a:rPr lang="sk-SK" dirty="0" smtClean="0"/>
              <a:t>počítača </a:t>
            </a:r>
            <a:r>
              <a:rPr lang="sk-SK" u="sng" dirty="0" smtClean="0">
                <a:hlinkClick r:id="rId6"/>
              </a:rPr>
              <a:t>https</a:t>
            </a:r>
            <a:r>
              <a:rPr lang="sk-SK" u="sng" dirty="0">
                <a:hlinkClick r:id="rId6"/>
              </a:rPr>
              <a:t>://mind42.com/public/2d0608ae-bb8d-4e0e-8979-fa4dca3a5270</a:t>
            </a:r>
            <a:r>
              <a:rPr lang="sk-SK" dirty="0" smtClean="0"/>
              <a:t>  </a:t>
            </a:r>
          </a:p>
          <a:p>
            <a:pPr marL="4572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7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343674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Zoznam najpopulárnejších nástrojov FH ako e-nástrojov FH u didaktikov PV, M a I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6856" y="2868328"/>
            <a:ext cx="8589640" cy="3729024"/>
          </a:xfrm>
        </p:spPr>
        <p:txBody>
          <a:bodyPr>
            <a:normAutofit/>
          </a:bodyPr>
          <a:lstStyle/>
          <a:p>
            <a:r>
              <a:rPr lang="sk-SK" dirty="0" err="1" smtClean="0"/>
              <a:t>Sebahodnotiaca</a:t>
            </a:r>
            <a:r>
              <a:rPr lang="sk-SK" dirty="0" smtClean="0"/>
              <a:t> karta (9/12)</a:t>
            </a:r>
          </a:p>
          <a:p>
            <a:r>
              <a:rPr lang="sk-SK" dirty="0" smtClean="0"/>
              <a:t>Rubrika (9/12)</a:t>
            </a:r>
          </a:p>
          <a:p>
            <a:r>
              <a:rPr lang="sk-SK" dirty="0" smtClean="0"/>
              <a:t>Predikčná karta (7/12)</a:t>
            </a:r>
          </a:p>
          <a:p>
            <a:r>
              <a:rPr lang="sk-SK" dirty="0" smtClean="0"/>
              <a:t>Lístok pri odchode (6/12)</a:t>
            </a:r>
          </a:p>
          <a:p>
            <a:r>
              <a:rPr lang="sk-SK" dirty="0" smtClean="0"/>
              <a:t>Pojmová mapa (6/12)</a:t>
            </a:r>
          </a:p>
          <a:p>
            <a:r>
              <a:rPr lang="sk-SK" dirty="0" err="1" smtClean="0"/>
              <a:t>Sebahodnotiaci</a:t>
            </a:r>
            <a:r>
              <a:rPr lang="sk-SK" dirty="0" smtClean="0"/>
              <a:t> test (4/12)</a:t>
            </a:r>
          </a:p>
        </p:txBody>
      </p:sp>
    </p:spTree>
    <p:extLst>
      <p:ext uri="{BB962C8B-B14F-4D97-AF65-F5344CB8AC3E}">
        <p14:creationId xmlns:p14="http://schemas.microsoft.com/office/powerpoint/2010/main" val="19745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275" y="1138503"/>
            <a:ext cx="7886700" cy="1325563"/>
          </a:xfrm>
        </p:spPr>
        <p:txBody>
          <a:bodyPr>
            <a:normAutofit/>
          </a:bodyPr>
          <a:lstStyle/>
          <a:p>
            <a:r>
              <a:rPr lang="sk-SK" dirty="0" smtClean="0"/>
              <a:t>Diskusia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6856" y="2117557"/>
            <a:ext cx="8589640" cy="4133285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Ktoré formy FH v pracovných listoch a mimo nich</a:t>
            </a:r>
          </a:p>
          <a:p>
            <a:r>
              <a:rPr lang="sk-SK" dirty="0" smtClean="0"/>
              <a:t>Výhody a nevýhody tlačených a e-nástrojov FH, kedy ktoré použiť </a:t>
            </a:r>
          </a:p>
          <a:p>
            <a:r>
              <a:rPr lang="sk-SK" dirty="0" smtClean="0"/>
              <a:t>Efektívne nástroje FH pre jednotlivé etapy výučby/učenia sa</a:t>
            </a:r>
          </a:p>
          <a:p>
            <a:r>
              <a:rPr lang="sk-SK" dirty="0" smtClean="0"/>
              <a:t>Výber nástrojov FH a učebné štýly žiakov</a:t>
            </a:r>
          </a:p>
          <a:p>
            <a:r>
              <a:rPr lang="sk-SK" dirty="0" smtClean="0"/>
              <a:t>Pomer hodnotenia učiteľom, sebahodnotenia</a:t>
            </a:r>
            <a:r>
              <a:rPr lang="sk-SK" dirty="0"/>
              <a:t> </a:t>
            </a:r>
            <a:r>
              <a:rPr lang="sk-SK" dirty="0" smtClean="0"/>
              <a:t>a  rovesníckeho hodnotenia</a:t>
            </a:r>
          </a:p>
          <a:p>
            <a:r>
              <a:rPr lang="sk-SK" dirty="0">
                <a:hlinkClick r:id="rId2"/>
              </a:rPr>
              <a:t>Dotazník k postojom a využívaniu FH</a:t>
            </a: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52793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5147"/>
            <a:ext cx="7886700" cy="693653"/>
          </a:xfrm>
        </p:spPr>
        <p:txBody>
          <a:bodyPr>
            <a:normAutofit/>
          </a:bodyPr>
          <a:lstStyle/>
          <a:p>
            <a:r>
              <a:rPr lang="sk-SK" sz="4000" dirty="0" err="1" smtClean="0"/>
              <a:t>Sumatívne</a:t>
            </a:r>
            <a:r>
              <a:rPr lang="sk-SK" sz="4000" dirty="0" smtClean="0"/>
              <a:t> hodnotenie – atribúty</a:t>
            </a:r>
            <a:endParaRPr lang="sk-SK" sz="4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2213810"/>
            <a:ext cx="8507288" cy="4239525"/>
          </a:xfrm>
        </p:spPr>
        <p:txBody>
          <a:bodyPr>
            <a:normAutofit/>
          </a:bodyPr>
          <a:lstStyle/>
          <a:p>
            <a:r>
              <a:rPr lang="sk-SK" dirty="0" smtClean="0"/>
              <a:t>„hodnotenie</a:t>
            </a:r>
            <a:r>
              <a:rPr lang="sk-SK" dirty="0"/>
              <a:t>, ktoré sa používa na sumarizovanie výsledkov učenia“ (Black and </a:t>
            </a:r>
            <a:r>
              <a:rPr lang="sk-SK" dirty="0" err="1"/>
              <a:t>Wiliam</a:t>
            </a:r>
            <a:r>
              <a:rPr lang="sk-SK" dirty="0"/>
              <a:t>, 1999)</a:t>
            </a:r>
          </a:p>
          <a:p>
            <a:r>
              <a:rPr lang="sk-SK" dirty="0" smtClean="0"/>
              <a:t>„díva </a:t>
            </a:r>
            <a:r>
              <a:rPr lang="sk-SK" dirty="0"/>
              <a:t>sa späť do minulosti na dosiahnuté </a:t>
            </a:r>
            <a:r>
              <a:rPr lang="sk-SK" dirty="0" smtClean="0"/>
              <a:t>výsledky“</a:t>
            </a:r>
            <a:endParaRPr lang="sk-SK" dirty="0"/>
          </a:p>
          <a:p>
            <a:r>
              <a:rPr lang="sk-SK" dirty="0" smtClean="0"/>
              <a:t>„zahŕňa </a:t>
            </a:r>
            <a:r>
              <a:rPr lang="sk-SK" dirty="0"/>
              <a:t>známkovanie žiakov (</a:t>
            </a:r>
            <a:r>
              <a:rPr lang="sk-SK" dirty="0" err="1"/>
              <a:t>Sadler</a:t>
            </a:r>
            <a:r>
              <a:rPr lang="sk-SK" dirty="0"/>
              <a:t>, 1989)</a:t>
            </a:r>
          </a:p>
          <a:p>
            <a:r>
              <a:rPr lang="sk-SK" dirty="0" smtClean="0"/>
              <a:t>„je </a:t>
            </a:r>
            <a:r>
              <a:rPr lang="sk-SK" dirty="0"/>
              <a:t>oddelené od </a:t>
            </a:r>
            <a:r>
              <a:rPr lang="sk-SK" dirty="0" smtClean="0"/>
              <a:t>učenia“</a:t>
            </a:r>
            <a:endParaRPr lang="sk-SK" dirty="0"/>
          </a:p>
          <a:p>
            <a:r>
              <a:rPr lang="sk-SK" dirty="0" smtClean="0"/>
              <a:t>„uskutočňuje </a:t>
            </a:r>
            <a:r>
              <a:rPr lang="sk-SK" dirty="0"/>
              <a:t>sa v nejakých časových intervaloch, kedy je potrebné sumarizovať dosiahnuté </a:t>
            </a:r>
            <a:r>
              <a:rPr lang="sk-SK" dirty="0" smtClean="0"/>
              <a:t>výsledky“ </a:t>
            </a:r>
            <a:r>
              <a:rPr lang="sk-SK" dirty="0"/>
              <a:t>(</a:t>
            </a:r>
            <a:r>
              <a:rPr lang="sk-SK" dirty="0" err="1"/>
              <a:t>Harlen</a:t>
            </a:r>
            <a:r>
              <a:rPr lang="sk-SK" dirty="0"/>
              <a:t>, 1998)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58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metodiky 1.0</a:t>
            </a:r>
            <a:r>
              <a:rPr lang="sk-SK" dirty="0"/>
              <a:t/>
            </a:r>
            <a:br>
              <a:rPr lang="sk-SK" dirty="0"/>
            </a:br>
            <a:r>
              <a:rPr lang="en-US" dirty="0"/>
              <a:t>&gt; </a:t>
            </a:r>
            <a:r>
              <a:rPr lang="sk-SK" dirty="0" smtClean="0"/>
              <a:t>spätná väzba po </a:t>
            </a:r>
            <a:r>
              <a:rPr lang="en-US" dirty="0" err="1" smtClean="0"/>
              <a:t>overen</a:t>
            </a:r>
            <a:r>
              <a:rPr lang="sk-SK" dirty="0" smtClean="0"/>
              <a:t>í odučení </a:t>
            </a:r>
            <a:r>
              <a:rPr lang="en-US" dirty="0"/>
              <a:t>&gt;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metodiky 2.0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b="47489"/>
          <a:stretch/>
        </p:blipFill>
        <p:spPr>
          <a:xfrm>
            <a:off x="118708" y="1196752"/>
            <a:ext cx="4190718" cy="360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t="52511"/>
          <a:stretch/>
        </p:blipFill>
        <p:spPr>
          <a:xfrm>
            <a:off x="4474684" y="1196752"/>
            <a:ext cx="463382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5147"/>
            <a:ext cx="7886700" cy="568525"/>
          </a:xfrm>
        </p:spPr>
        <p:txBody>
          <a:bodyPr>
            <a:noAutofit/>
          </a:bodyPr>
          <a:lstStyle/>
          <a:p>
            <a:r>
              <a:rPr lang="sk-SK" sz="4000" dirty="0" err="1" smtClean="0"/>
              <a:t>Formatívne</a:t>
            </a:r>
            <a:r>
              <a:rPr lang="sk-SK" sz="4000" dirty="0" smtClean="0"/>
              <a:t> hodnotenie – atribúty</a:t>
            </a:r>
            <a:endParaRPr lang="sk-SK" sz="4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2117558"/>
            <a:ext cx="8507288" cy="4335778"/>
          </a:xfrm>
        </p:spPr>
        <p:txBody>
          <a:bodyPr>
            <a:normAutofit/>
          </a:bodyPr>
          <a:lstStyle/>
          <a:p>
            <a:r>
              <a:rPr lang="sk-SK" dirty="0" smtClean="0"/>
              <a:t>„často </a:t>
            </a:r>
            <a:r>
              <a:rPr lang="sk-SK" dirty="0"/>
              <a:t>neznamená nič viac ako to, že hodnotenie sa realizuje často a je plánované spolu s vyučovaním</a:t>
            </a:r>
            <a:r>
              <a:rPr lang="sk-SK" dirty="0" smtClean="0"/>
              <a:t>“ (</a:t>
            </a:r>
            <a:r>
              <a:rPr lang="sk-SK" dirty="0"/>
              <a:t>Black and </a:t>
            </a:r>
            <a:r>
              <a:rPr lang="sk-SK" dirty="0" err="1"/>
              <a:t>Wiliam</a:t>
            </a:r>
            <a:r>
              <a:rPr lang="sk-SK" dirty="0"/>
              <a:t>, 1999)</a:t>
            </a:r>
          </a:p>
          <a:p>
            <a:r>
              <a:rPr lang="sk-SK" dirty="0" smtClean="0"/>
              <a:t>„poskytuje </a:t>
            </a:r>
            <a:r>
              <a:rPr lang="sk-SK" dirty="0"/>
              <a:t>spätnú väzbu, ktorá vedie k tomu,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že </a:t>
            </a:r>
            <a:r>
              <a:rPr lang="sk-SK" dirty="0"/>
              <a:t>žiak si uvedomí svoje medzery a snaží sa ich odstrániť </a:t>
            </a:r>
            <a:r>
              <a:rPr lang="sk-SK" dirty="0" smtClean="0"/>
              <a:t>... hodnotenie </a:t>
            </a:r>
            <a:r>
              <a:rPr lang="sk-SK" dirty="0"/>
              <a:t>smeruje </a:t>
            </a:r>
            <a:r>
              <a:rPr lang="sk-SK" dirty="0" smtClean="0"/>
              <a:t>dopredu“ </a:t>
            </a:r>
            <a:r>
              <a:rPr lang="sk-SK" dirty="0"/>
              <a:t>(</a:t>
            </a:r>
            <a:r>
              <a:rPr lang="sk-SK" dirty="0" err="1"/>
              <a:t>Harlen</a:t>
            </a:r>
            <a:r>
              <a:rPr lang="sk-SK" dirty="0"/>
              <a:t>, 1998)</a:t>
            </a:r>
          </a:p>
          <a:p>
            <a:r>
              <a:rPr lang="sk-SK" dirty="0" smtClean="0"/>
              <a:t>„zahŕňa </a:t>
            </a:r>
            <a:r>
              <a:rPr lang="sk-SK" dirty="0"/>
              <a:t>spätnú väzbu aj </a:t>
            </a:r>
            <a:r>
              <a:rPr lang="sk-SK" dirty="0" err="1" smtClean="0"/>
              <a:t>sebamonitorovanie</a:t>
            </a:r>
            <a:r>
              <a:rPr lang="sk-SK" dirty="0" smtClean="0"/>
              <a:t>“ </a:t>
            </a:r>
            <a:r>
              <a:rPr lang="sk-SK" dirty="0"/>
              <a:t>(</a:t>
            </a:r>
            <a:r>
              <a:rPr lang="sk-SK" dirty="0" err="1"/>
              <a:t>Sadler</a:t>
            </a:r>
            <a:r>
              <a:rPr lang="sk-SK" dirty="0"/>
              <a:t>, 1989)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23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5147"/>
            <a:ext cx="7886700" cy="635901"/>
          </a:xfrm>
        </p:spPr>
        <p:txBody>
          <a:bodyPr>
            <a:noAutofit/>
          </a:bodyPr>
          <a:lstStyle/>
          <a:p>
            <a:r>
              <a:rPr lang="sk-SK" sz="4000" dirty="0" err="1"/>
              <a:t>F</a:t>
            </a:r>
            <a:r>
              <a:rPr lang="sk-SK" sz="4000" dirty="0" err="1" smtClean="0"/>
              <a:t>ormatívne</a:t>
            </a:r>
            <a:r>
              <a:rPr lang="sk-SK" sz="4000" dirty="0" smtClean="0"/>
              <a:t> hodnotenie – atribúty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1677"/>
            <a:ext cx="8686800" cy="4133285"/>
          </a:xfrm>
        </p:spPr>
        <p:txBody>
          <a:bodyPr>
            <a:noAutofit/>
          </a:bodyPr>
          <a:lstStyle/>
          <a:p>
            <a:r>
              <a:rPr lang="sk-SK" dirty="0" smtClean="0"/>
              <a:t>FH – </a:t>
            </a:r>
            <a:r>
              <a:rPr lang="sk-SK" dirty="0" err="1" smtClean="0"/>
              <a:t>korektívne</a:t>
            </a:r>
            <a:r>
              <a:rPr lang="sk-SK" dirty="0" smtClean="0"/>
              <a:t>, </a:t>
            </a:r>
            <a:r>
              <a:rPr lang="sk-SK" dirty="0" err="1" smtClean="0"/>
              <a:t>spätnoväzbové</a:t>
            </a:r>
            <a:r>
              <a:rPr lang="sk-SK" dirty="0" smtClean="0"/>
              <a:t>, pracovné H</a:t>
            </a:r>
          </a:p>
          <a:p>
            <a:r>
              <a:rPr lang="sk-SK" dirty="0"/>
              <a:t>p</a:t>
            </a:r>
            <a:r>
              <a:rPr lang="sk-SK" dirty="0" smtClean="0"/>
              <a:t>oskytuje informáciu/SV v čase, keď sa dá výkon alebo činnosť ešte zlepšiť – podpora učenia sa Ž</a:t>
            </a:r>
          </a:p>
          <a:p>
            <a:r>
              <a:rPr lang="sk-SK" dirty="0"/>
              <a:t>k</a:t>
            </a:r>
            <a:r>
              <a:rPr lang="sk-SK" dirty="0" smtClean="0"/>
              <a:t>de sa na ceste k cieľom Ž nachádza a ako má postupovať ďalej (</a:t>
            </a:r>
            <a:r>
              <a:rPr lang="sk-SK" dirty="0" err="1" smtClean="0"/>
              <a:t>Kalhous</a:t>
            </a:r>
            <a:r>
              <a:rPr lang="sk-SK" dirty="0" smtClean="0"/>
              <a:t>, 2002)</a:t>
            </a:r>
          </a:p>
          <a:p>
            <a:r>
              <a:rPr lang="sk-SK" dirty="0" smtClean="0"/>
              <a:t>dialogický charakter U-Ž, ale aj Ž-Ž</a:t>
            </a:r>
          </a:p>
          <a:p>
            <a:r>
              <a:rPr lang="sk-SK" dirty="0" smtClean="0"/>
              <a:t>pri FH záujem Ž neskrývať svoje nedostatky</a:t>
            </a:r>
          </a:p>
          <a:p>
            <a:r>
              <a:rPr lang="sk-SK" dirty="0" smtClean="0"/>
              <a:t>FH – nielen </a:t>
            </a:r>
            <a:r>
              <a:rPr lang="sk-SK" dirty="0" err="1" smtClean="0"/>
              <a:t>korektívna</a:t>
            </a:r>
            <a:r>
              <a:rPr lang="sk-SK" dirty="0" smtClean="0"/>
              <a:t> pomoc, ale aj </a:t>
            </a:r>
            <a:r>
              <a:rPr lang="sk-SK" dirty="0" err="1" smtClean="0"/>
              <a:t>diag</a:t>
            </a:r>
            <a:r>
              <a:rPr lang="sk-SK" dirty="0" smtClean="0"/>
              <a:t>. testy, známkovanie, sebahodnotenie Ž (</a:t>
            </a:r>
            <a:r>
              <a:rPr lang="sk-SK" dirty="0" err="1" smtClean="0"/>
              <a:t>Petty</a:t>
            </a:r>
            <a:r>
              <a:rPr lang="sk-SK" dirty="0" smtClean="0"/>
              <a:t>, 1996)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69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399" y="1135149"/>
            <a:ext cx="8428723" cy="664777"/>
          </a:xfrm>
        </p:spPr>
        <p:txBody>
          <a:bodyPr>
            <a:normAutofit/>
          </a:bodyPr>
          <a:lstStyle/>
          <a:p>
            <a:r>
              <a:rPr lang="sk-SK" sz="4000" dirty="0" err="1"/>
              <a:t>F</a:t>
            </a:r>
            <a:r>
              <a:rPr lang="sk-SK" sz="4000" dirty="0" err="1" smtClean="0"/>
              <a:t>ormatívne</a:t>
            </a:r>
            <a:r>
              <a:rPr lang="sk-SK" sz="4000" dirty="0" smtClean="0"/>
              <a:t> hodnotenie – odporúčania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56057"/>
            <a:ext cx="8686800" cy="4181411"/>
          </a:xfrm>
        </p:spPr>
        <p:txBody>
          <a:bodyPr>
            <a:noAutofit/>
          </a:bodyPr>
          <a:lstStyle/>
          <a:p>
            <a:r>
              <a:rPr lang="sk-SK" dirty="0"/>
              <a:t>o</a:t>
            </a:r>
            <a:r>
              <a:rPr lang="sk-SK" dirty="0" smtClean="0"/>
              <a:t>bjasňovať Ž veci tak dlho, ako je to potrebné</a:t>
            </a:r>
          </a:p>
          <a:p>
            <a:r>
              <a:rPr lang="sk-SK" dirty="0"/>
              <a:t>p</a:t>
            </a:r>
            <a:r>
              <a:rPr lang="sk-SK" dirty="0" smtClean="0"/>
              <a:t>oskytnúť Ž dostatok praxe</a:t>
            </a:r>
          </a:p>
          <a:p>
            <a:r>
              <a:rPr lang="sk-SK" dirty="0"/>
              <a:t>u</a:t>
            </a:r>
            <a:r>
              <a:rPr lang="sk-SK" dirty="0" smtClean="0"/>
              <a:t>presňovať, čo je potrebné pre zvládnutie </a:t>
            </a:r>
            <a:r>
              <a:rPr lang="sk-SK" dirty="0"/>
              <a:t>ú</a:t>
            </a:r>
            <a:r>
              <a:rPr lang="sk-SK" dirty="0" smtClean="0"/>
              <a:t>lohy</a:t>
            </a:r>
          </a:p>
          <a:p>
            <a:r>
              <a:rPr lang="sk-SK" dirty="0"/>
              <a:t>o</a:t>
            </a:r>
            <a:r>
              <a:rPr lang="sk-SK" dirty="0" smtClean="0"/>
              <a:t>znamovať Ž prečo neprospeli, aby si mohli doplniť medzery, opraviť chyby, ...</a:t>
            </a:r>
          </a:p>
          <a:p>
            <a:r>
              <a:rPr lang="sk-SK" dirty="0" smtClean="0"/>
              <a:t>umožniť Ž ľubovoľný počet pokusov</a:t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dirty="0" err="1"/>
              <a:t>Petty</a:t>
            </a:r>
            <a:r>
              <a:rPr lang="sk-SK" dirty="0"/>
              <a:t>, 1996)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90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44778"/>
            <a:ext cx="7886700" cy="703278"/>
          </a:xfrm>
        </p:spPr>
        <p:txBody>
          <a:bodyPr>
            <a:normAutofit/>
          </a:bodyPr>
          <a:lstStyle/>
          <a:p>
            <a:r>
              <a:rPr lang="sk-SK" sz="4000" dirty="0" smtClean="0"/>
              <a:t>Výskum </a:t>
            </a:r>
            <a:r>
              <a:rPr lang="sk-SK" sz="4000" dirty="0"/>
              <a:t>FH (Black a </a:t>
            </a:r>
            <a:r>
              <a:rPr lang="sk-SK" sz="4000" dirty="0" err="1"/>
              <a:t>Wiliam</a:t>
            </a:r>
            <a:r>
              <a:rPr lang="sk-SK" sz="4000" dirty="0"/>
              <a:t>, 1998)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2454441"/>
            <a:ext cx="7886700" cy="3722521"/>
          </a:xfrm>
        </p:spPr>
        <p:txBody>
          <a:bodyPr/>
          <a:lstStyle/>
          <a:p>
            <a:r>
              <a:rPr lang="sk-SK" dirty="0" err="1"/>
              <a:t>Formatívne</a:t>
            </a:r>
            <a:r>
              <a:rPr lang="sk-SK" dirty="0"/>
              <a:t> hodnotenie zlepšuje žiacke výkony</a:t>
            </a:r>
          </a:p>
          <a:p>
            <a:r>
              <a:rPr lang="sk-SK" dirty="0"/>
              <a:t>Efekt je oveľa väčší ako pre iné metódy</a:t>
            </a:r>
          </a:p>
          <a:p>
            <a:r>
              <a:rPr lang="sk-SK" dirty="0"/>
              <a:t>Najviac získavajú práve slabí žiaci</a:t>
            </a:r>
          </a:p>
          <a:p>
            <a:r>
              <a:rPr lang="sk-SK" dirty="0"/>
              <a:t>Rozdiel medzi slabými a výbornými žiakmi sa znižuje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55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399" y="1144773"/>
            <a:ext cx="7886700" cy="626276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Formatívne</a:t>
            </a:r>
            <a:r>
              <a:rPr lang="sk-SK" dirty="0" smtClean="0"/>
              <a:t> hodnotenie – nástroje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90812"/>
            <a:ext cx="8686800" cy="4306539"/>
          </a:xfrm>
        </p:spPr>
        <p:txBody>
          <a:bodyPr>
            <a:noAutofit/>
          </a:bodyPr>
          <a:lstStyle/>
          <a:p>
            <a:r>
              <a:rPr lang="sk-SK" b="1" dirty="0" smtClean="0"/>
              <a:t>Analýza žiackych produktov </a:t>
            </a:r>
            <a:r>
              <a:rPr lang="sk-SK" dirty="0" smtClean="0"/>
              <a:t>(testy, projekty, ...)</a:t>
            </a:r>
          </a:p>
          <a:p>
            <a:pPr lvl="1"/>
            <a:r>
              <a:rPr lang="sk-SK" dirty="0" smtClean="0"/>
              <a:t>Zistenie aktuálneho stavu porozumenia poznatkov a rozvoja spôsobilosti žiaka, jeho silné a slabé stránky</a:t>
            </a:r>
          </a:p>
          <a:p>
            <a:pPr lvl="1"/>
            <a:r>
              <a:rPr lang="sk-SK" dirty="0" smtClean="0"/>
              <a:t>Spätná väzba pre učiteľa pre adaptáciu ďalšej výučby, poskytnutie pomoci žiakovi</a:t>
            </a:r>
          </a:p>
          <a:p>
            <a:pPr lvl="1"/>
            <a:r>
              <a:rPr lang="sk-SK" dirty="0"/>
              <a:t>Spätná väzba pre </a:t>
            </a:r>
            <a:r>
              <a:rPr lang="sk-SK" dirty="0" smtClean="0"/>
              <a:t>žiaka (komentáre od učiteľa)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09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0524" y="750138"/>
            <a:ext cx="7886700" cy="703278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Autofit/>
          </a:bodyPr>
          <a:lstStyle/>
          <a:p>
            <a:r>
              <a:rPr lang="sk-SK" b="1" dirty="0" smtClean="0"/>
              <a:t>Kladenie otázok</a:t>
            </a:r>
          </a:p>
          <a:p>
            <a:pPr lvl="1"/>
            <a:r>
              <a:rPr lang="sk-SK" dirty="0" smtClean="0"/>
              <a:t>jednotlivcom, skupinám, celej triede</a:t>
            </a:r>
          </a:p>
          <a:p>
            <a:pPr lvl="1"/>
            <a:r>
              <a:rPr lang="sk-SK" dirty="0"/>
              <a:t>ž</a:t>
            </a:r>
            <a:r>
              <a:rPr lang="sk-SK" dirty="0" smtClean="0"/>
              <a:t>iacke odpovede poskytnú učiteľovi informácie o porozumení poznatkov</a:t>
            </a:r>
          </a:p>
          <a:p>
            <a:pPr lvl="1"/>
            <a:r>
              <a:rPr lang="sk-SK" dirty="0"/>
              <a:t>o</a:t>
            </a:r>
            <a:r>
              <a:rPr lang="sk-SK" dirty="0" smtClean="0"/>
              <a:t>tázky rozvíjajúce vyššie kognitívne funkcie:</a:t>
            </a:r>
          </a:p>
          <a:p>
            <a:pPr lvl="2"/>
            <a:r>
              <a:rPr lang="sk-SK" dirty="0" smtClean="0"/>
              <a:t>Čím </a:t>
            </a:r>
            <a:r>
              <a:rPr lang="sk-SK" dirty="0"/>
              <a:t>je ... odlišné/ podobné....?</a:t>
            </a:r>
          </a:p>
          <a:p>
            <a:pPr lvl="2"/>
            <a:r>
              <a:rPr lang="sk-SK" dirty="0"/>
              <a:t>Aké sú charakteristické vlastnosti.....?</a:t>
            </a:r>
          </a:p>
          <a:p>
            <a:pPr lvl="2"/>
            <a:r>
              <a:rPr lang="sk-SK" dirty="0"/>
              <a:t>Aká je hlavná myšlienka?</a:t>
            </a:r>
          </a:p>
          <a:p>
            <a:pPr lvl="2"/>
            <a:r>
              <a:rPr lang="sk-SK" dirty="0"/>
              <a:t>Prečo sa.....správa tak.....?</a:t>
            </a:r>
          </a:p>
          <a:p>
            <a:pPr lvl="2"/>
            <a:r>
              <a:rPr lang="sk-SK" dirty="0"/>
              <a:t>Aký záver z toho vyplýva?</a:t>
            </a:r>
          </a:p>
          <a:p>
            <a:pPr lvl="2"/>
            <a:r>
              <a:rPr lang="sk-SK" dirty="0"/>
              <a:t>Čo by sa stalo, keby...?</a:t>
            </a:r>
          </a:p>
          <a:p>
            <a:pPr lvl="2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188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793</Words>
  <Application>Microsoft Office PowerPoint</Application>
  <PresentationFormat>Prezentácia na obrazovke (4:3)</PresentationFormat>
  <Paragraphs>153</Paragraphs>
  <Slides>30</Slides>
  <Notes>23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Motív balíka Office</vt:lpstr>
      <vt:lpstr>Formatívne hodnotenie vo vyučovaní informatiky</vt:lpstr>
      <vt:lpstr>Sumatívne vs. formatívne hodnotenie </vt:lpstr>
      <vt:lpstr>Sumatívne hodnotenie – atribúty</vt:lpstr>
      <vt:lpstr>Formatívne hodnotenie – atribúty</vt:lpstr>
      <vt:lpstr>Formatívne hodnotenie – atribúty</vt:lpstr>
      <vt:lpstr>Formatívne hodnotenie – odporúčania</vt:lpstr>
      <vt:lpstr>Výskum FH (Black a Wiliam, 1998)</vt:lpstr>
      <vt:lpstr>Formatívne hodnotenie – nástroje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Formatívne hodnotenie – e-nástroje</vt:lpstr>
      <vt:lpstr>Prezentácia programu PowerPoint</vt:lpstr>
      <vt:lpstr>Prezentácia programu PowerPoint</vt:lpstr>
      <vt:lpstr>Prezentácia programu PowerPoint</vt:lpstr>
      <vt:lpstr>Zoznam najpopulárnejších nástrojov FH ako e-nástrojov FH u didaktikov PV, M a I </vt:lpstr>
      <vt:lpstr>Diskusia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Petras Jan</dc:creator>
  <cp:lastModifiedBy>doc. RNDr. Ľubomír Šnajder PhD.</cp:lastModifiedBy>
  <cp:revision>19</cp:revision>
  <dcterms:created xsi:type="dcterms:W3CDTF">2017-10-23T08:52:40Z</dcterms:created>
  <dcterms:modified xsi:type="dcterms:W3CDTF">2018-12-04T23:28:08Z</dcterms:modified>
</cp:coreProperties>
</file>