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28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9" r:id="rId11"/>
    <p:sldId id="347" r:id="rId12"/>
    <p:sldId id="353" r:id="rId13"/>
    <p:sldId id="354" r:id="rId14"/>
    <p:sldId id="355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Guniš" initials="J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1" d="100"/>
          <a:sy n="61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26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F43BF-0520-4A1B-869E-AE2D0FD6E623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F3D3C-075B-4310-A16A-42C9BBF8EC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774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5DDDC-6D7A-487D-930B-79C7BB6BFD19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BA436-01DC-4BFA-9645-A70E97985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976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BA436-01DC-4BFA-9645-A70E97985F5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8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BA436-01DC-4BFA-9645-A70E97985F5C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390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762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9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59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838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74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36634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42634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16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53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0168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73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0E953-9748-435F-AE22-F366859F8146}" type="datetimeFigureOut">
              <a:rPr lang="sk-SK" smtClean="0"/>
              <a:t>18.10.2017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3C8D-87C1-4D18-BB6B-CC2AB2AEF3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427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I_SS_03_Python_funkcie_UPJS_LS.zip" TargetMode="External"/><Relationship Id="rId2" Type="http://schemas.openxmlformats.org/officeDocument/2006/relationships/hyperlink" Target="ukaz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95536" y="1794738"/>
            <a:ext cx="8350696" cy="2376265"/>
          </a:xfrm>
        </p:spPr>
        <p:txBody>
          <a:bodyPr>
            <a:noAutofit/>
          </a:bodyPr>
          <a:lstStyle/>
          <a:p>
            <a:r>
              <a:rPr lang="sk-SK" sz="4000" dirty="0" smtClean="0">
                <a:effectLst/>
              </a:rPr>
              <a:t>Vývoj </a:t>
            </a:r>
            <a:r>
              <a:rPr lang="sk-SK" sz="4000" dirty="0" smtClean="0"/>
              <a:t>bádateľský</a:t>
            </a:r>
            <a:r>
              <a:rPr lang="sk-SK" sz="4000" dirty="0" smtClean="0">
                <a:effectLst/>
              </a:rPr>
              <a:t>ch metodík výučby informatiky</a:t>
            </a:r>
            <a:endParaRPr lang="sk-SK" sz="5400" b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31840" y="5949280"/>
            <a:ext cx="2712208" cy="333424"/>
          </a:xfrm>
        </p:spPr>
        <p:txBody>
          <a:bodyPr/>
          <a:lstStyle/>
          <a:p>
            <a:r>
              <a:rPr lang="sk-SK" sz="1400" dirty="0" smtClean="0"/>
              <a:t>Ľubomír Šnajder, </a:t>
            </a:r>
            <a:r>
              <a:rPr lang="sk-SK" sz="1400" dirty="0" smtClean="0"/>
              <a:t>18</a:t>
            </a:r>
            <a:r>
              <a:rPr lang="sk-SK" sz="1400" dirty="0" smtClean="0"/>
              <a:t>. </a:t>
            </a:r>
            <a:r>
              <a:rPr lang="en-US" sz="1400" dirty="0" smtClean="0"/>
              <a:t>10</a:t>
            </a:r>
            <a:r>
              <a:rPr lang="sk-SK" sz="1400" dirty="0" smtClean="0"/>
              <a:t>. 2017</a:t>
            </a:r>
            <a:endParaRPr lang="sk-SK" sz="14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836712"/>
            <a:ext cx="1791107" cy="42787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83013"/>
            <a:ext cx="1202916" cy="120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Požiadavky na pracovný list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8335838" cy="4555704"/>
          </a:xfrm>
        </p:spPr>
        <p:txBody>
          <a:bodyPr>
            <a:normAutofit fontScale="92500"/>
          </a:bodyPr>
          <a:lstStyle/>
          <a:p>
            <a:r>
              <a:rPr lang="sk-SK" sz="2400" dirty="0"/>
              <a:t>z</a:t>
            </a:r>
            <a:r>
              <a:rPr lang="sk-SK" sz="2400" dirty="0" smtClean="0"/>
              <a:t>adané v 2. osobe, identifikovateľné pokyny, aktívne slovesá</a:t>
            </a:r>
          </a:p>
          <a:p>
            <a:r>
              <a:rPr lang="sk-SK" sz="2400" dirty="0"/>
              <a:t>č</a:t>
            </a:r>
            <a:r>
              <a:rPr lang="sk-SK" sz="2400" dirty="0" smtClean="0"/>
              <a:t>o najmenej </a:t>
            </a:r>
            <a:r>
              <a:rPr lang="sk-SK" sz="2400" dirty="0" err="1" smtClean="0"/>
              <a:t>inštruktivistických</a:t>
            </a:r>
            <a:r>
              <a:rPr lang="sk-SK" sz="2400" dirty="0" smtClean="0"/>
              <a:t> zadaní</a:t>
            </a:r>
          </a:p>
          <a:p>
            <a:r>
              <a:rPr lang="sk-SK" sz="2400" dirty="0" smtClean="0"/>
              <a:t>zaujímavé zadania z rôznych oblastí (STE(A)M, turistika, šport)</a:t>
            </a:r>
          </a:p>
          <a:p>
            <a:r>
              <a:rPr lang="sk-SK" sz="2400" dirty="0" smtClean="0"/>
              <a:t>rozvíjanie vyšších úrovni myslenia – rôzne formulácie úloh:</a:t>
            </a:r>
          </a:p>
          <a:p>
            <a:pPr lvl="1"/>
            <a:r>
              <a:rPr lang="sk-SK" sz="2000" dirty="0" smtClean="0"/>
              <a:t>„vytvorte/naprogramujte ...“</a:t>
            </a:r>
          </a:p>
          <a:p>
            <a:pPr lvl="1"/>
            <a:r>
              <a:rPr lang="sk-SK" sz="2000" dirty="0" smtClean="0"/>
              <a:t>„</a:t>
            </a:r>
            <a:r>
              <a:rPr lang="sk-SK" sz="2000" dirty="0"/>
              <a:t>preskúmajte a okomentujte čo robí/vykreslí daný program</a:t>
            </a:r>
            <a:r>
              <a:rPr lang="sk-SK" sz="2000" dirty="0" smtClean="0"/>
              <a:t>“</a:t>
            </a:r>
          </a:p>
          <a:p>
            <a:pPr lvl="1"/>
            <a:r>
              <a:rPr lang="sk-SK" sz="2000" dirty="0" smtClean="0"/>
              <a:t>„</a:t>
            </a:r>
            <a:r>
              <a:rPr lang="sk-SK" sz="2000" dirty="0"/>
              <a:t>upravte/doplňte/zmažte/poprehadzujte príkazy programu, aby </a:t>
            </a:r>
            <a:r>
              <a:rPr lang="sk-SK" sz="2000" dirty="0" smtClean="0"/>
              <a:t>...“</a:t>
            </a:r>
          </a:p>
          <a:p>
            <a:pPr lvl="1"/>
            <a:r>
              <a:rPr lang="sk-SK" sz="2000" dirty="0" smtClean="0"/>
              <a:t>„</a:t>
            </a:r>
            <a:r>
              <a:rPr lang="sk-SK" sz="2000" dirty="0"/>
              <a:t>porovnajte a vyhodnoťte rozdiely medzi uvedenými programovými kódmi</a:t>
            </a:r>
            <a:r>
              <a:rPr lang="sk-SK" sz="2000" dirty="0" smtClean="0"/>
              <a:t>“</a:t>
            </a:r>
          </a:p>
          <a:p>
            <a:pPr lvl="1"/>
            <a:r>
              <a:rPr lang="sk-SK" sz="2000" dirty="0" smtClean="0"/>
              <a:t>„</a:t>
            </a:r>
            <a:r>
              <a:rPr lang="sk-SK" sz="2000" dirty="0"/>
              <a:t>nájdite a opravte chybu v </a:t>
            </a:r>
            <a:r>
              <a:rPr lang="sk-SK" sz="2000" dirty="0" smtClean="0"/>
              <a:t>programe/postupe“</a:t>
            </a:r>
          </a:p>
          <a:p>
            <a:r>
              <a:rPr lang="sk-SK" sz="2400" dirty="0" smtClean="0"/>
              <a:t>Zaradenie zážitkových foriem výučby</a:t>
            </a:r>
          </a:p>
          <a:p>
            <a:pPr lvl="1"/>
            <a:r>
              <a:rPr lang="sk-SK" sz="2100" dirty="0" smtClean="0"/>
              <a:t>hranie rolí (IT povolania)</a:t>
            </a:r>
          </a:p>
          <a:p>
            <a:pPr lvl="1"/>
            <a:r>
              <a:rPr lang="sk-SK" sz="2100" dirty="0" smtClean="0"/>
              <a:t>simulácie prístrojov/systémov žiakmi</a:t>
            </a:r>
          </a:p>
          <a:p>
            <a:pPr lvl="1"/>
            <a:r>
              <a:rPr lang="sk-SK" sz="2100" dirty="0" smtClean="0"/>
              <a:t>hry (pexeso, hádaj na čo myslím)</a:t>
            </a:r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30637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Životný cyklus vývoja inovatívnych metodík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8263830" cy="4771727"/>
          </a:xfrm>
        </p:spPr>
        <p:txBody>
          <a:bodyPr>
            <a:normAutofit fontScale="92500" lnSpcReduction="10000"/>
          </a:bodyPr>
          <a:lstStyle/>
          <a:p>
            <a:r>
              <a:rPr lang="sk-SK" sz="2400" dirty="0" smtClean="0">
                <a:solidFill>
                  <a:srgbClr val="0070C0"/>
                </a:solidFill>
              </a:rPr>
              <a:t>Výber tém metodík a rozdelenie medzi partnerské univerzity</a:t>
            </a:r>
          </a:p>
          <a:p>
            <a:r>
              <a:rPr lang="sk-SK" sz="2400" dirty="0" smtClean="0">
                <a:solidFill>
                  <a:srgbClr val="0070C0"/>
                </a:solidFill>
              </a:rPr>
              <a:t>Vývoj </a:t>
            </a:r>
            <a:r>
              <a:rPr lang="sk-SK" sz="2400" dirty="0" err="1" smtClean="0">
                <a:solidFill>
                  <a:srgbClr val="0070C0"/>
                </a:solidFill>
              </a:rPr>
              <a:t>pretestu</a:t>
            </a:r>
            <a:r>
              <a:rPr lang="sk-SK" sz="2400" dirty="0" smtClean="0">
                <a:solidFill>
                  <a:srgbClr val="0070C0"/>
                </a:solidFill>
              </a:rPr>
              <a:t>, </a:t>
            </a:r>
            <a:r>
              <a:rPr lang="sk-SK" sz="2400" dirty="0" err="1" smtClean="0">
                <a:solidFill>
                  <a:srgbClr val="0070C0"/>
                </a:solidFill>
              </a:rPr>
              <a:t>midtestu</a:t>
            </a:r>
            <a:r>
              <a:rPr lang="sk-SK" sz="2400" dirty="0" smtClean="0">
                <a:solidFill>
                  <a:srgbClr val="0070C0"/>
                </a:solidFill>
              </a:rPr>
              <a:t> a </a:t>
            </a:r>
            <a:r>
              <a:rPr lang="sk-SK" sz="2400" dirty="0" err="1" smtClean="0">
                <a:solidFill>
                  <a:srgbClr val="0070C0"/>
                </a:solidFill>
              </a:rPr>
              <a:t>posttestu</a:t>
            </a:r>
            <a:r>
              <a:rPr lang="sk-SK" sz="2400" dirty="0" smtClean="0">
                <a:solidFill>
                  <a:srgbClr val="0070C0"/>
                </a:solidFill>
              </a:rPr>
              <a:t> merania úrovne bádateľských spôsobilostí a informatického myslenia (</a:t>
            </a:r>
            <a:r>
              <a:rPr lang="sk-SK" sz="2400" dirty="0" err="1" smtClean="0">
                <a:solidFill>
                  <a:srgbClr val="0070C0"/>
                </a:solidFill>
              </a:rPr>
              <a:t>computational</a:t>
            </a:r>
            <a:r>
              <a:rPr lang="sk-SK" sz="2400" dirty="0" smtClean="0">
                <a:solidFill>
                  <a:srgbClr val="0070C0"/>
                </a:solidFill>
              </a:rPr>
              <a:t> </a:t>
            </a:r>
            <a:r>
              <a:rPr lang="sk-SK" sz="2400" dirty="0" err="1" smtClean="0">
                <a:solidFill>
                  <a:srgbClr val="0070C0"/>
                </a:solidFill>
              </a:rPr>
              <a:t>thinking</a:t>
            </a:r>
            <a:r>
              <a:rPr lang="sk-SK" sz="24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sk-SK" sz="2400" dirty="0" smtClean="0">
                <a:solidFill>
                  <a:srgbClr val="0070C0"/>
                </a:solidFill>
              </a:rPr>
              <a:t>Vývoj prvej verzie metodík (pilotné overenie na 1-2 </a:t>
            </a:r>
            <a:r>
              <a:rPr lang="sk-SK" sz="2400" dirty="0">
                <a:solidFill>
                  <a:srgbClr val="0070C0"/>
                </a:solidFill>
              </a:rPr>
              <a:t>vybraných ZŠ/SŠ, </a:t>
            </a:r>
            <a:r>
              <a:rPr lang="sk-SK" sz="2400" dirty="0" smtClean="0">
                <a:solidFill>
                  <a:srgbClr val="0070C0"/>
                </a:solidFill>
              </a:rPr>
              <a:t>oponentúra ostatnými autormi)</a:t>
            </a:r>
          </a:p>
          <a:p>
            <a:r>
              <a:rPr lang="sk-SK" sz="2400" dirty="0" err="1" smtClean="0">
                <a:solidFill>
                  <a:srgbClr val="FF0000"/>
                </a:solidFill>
              </a:rPr>
              <a:t>Pretest</a:t>
            </a:r>
            <a:r>
              <a:rPr lang="sk-SK" sz="2400" dirty="0" smtClean="0">
                <a:solidFill>
                  <a:srgbClr val="FF0000"/>
                </a:solidFill>
              </a:rPr>
              <a:t> b-spôsobilostí a CT</a:t>
            </a:r>
          </a:p>
          <a:p>
            <a:r>
              <a:rPr lang="sk-SK" sz="2400" dirty="0"/>
              <a:t>Nasadenie </a:t>
            </a:r>
            <a:r>
              <a:rPr lang="sk-SK" sz="2400" dirty="0" smtClean="0"/>
              <a:t>prvej verzie metodík do výučby na 15 partnerských ZŠ/SŠ</a:t>
            </a:r>
          </a:p>
          <a:p>
            <a:r>
              <a:rPr lang="sk-SK" sz="2400" dirty="0" smtClean="0">
                <a:solidFill>
                  <a:srgbClr val="FF0000"/>
                </a:solidFill>
              </a:rPr>
              <a:t>Spätná väzba od učiteľov ZŠ/SŠ pre autorov metodík (dotazník + vyhodnotenie pracovných listov/projektov)</a:t>
            </a:r>
          </a:p>
          <a:p>
            <a:r>
              <a:rPr lang="sk-SK" sz="2400" dirty="0" smtClean="0">
                <a:solidFill>
                  <a:srgbClr val="0070C0"/>
                </a:solidFill>
              </a:rPr>
              <a:t>Vývoj aktualizovanej druhej verzie metodík</a:t>
            </a:r>
          </a:p>
          <a:p>
            <a:r>
              <a:rPr lang="sk-SK" sz="2400" dirty="0" err="1" smtClean="0">
                <a:solidFill>
                  <a:srgbClr val="FF0000"/>
                </a:solidFill>
              </a:rPr>
              <a:t>Midtest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b-spôsobilostí a CT</a:t>
            </a:r>
          </a:p>
          <a:p>
            <a:r>
              <a:rPr lang="sk-SK" sz="2400" dirty="0" smtClean="0"/>
              <a:t>Nasadenie metodík do riadnej výučby, modifikácia </a:t>
            </a:r>
            <a:r>
              <a:rPr lang="sk-SK" sz="2400" dirty="0" err="1" smtClean="0"/>
              <a:t>ŠkVP</a:t>
            </a:r>
            <a:r>
              <a:rPr lang="sk-SK" sz="2400" dirty="0" smtClean="0"/>
              <a:t> </a:t>
            </a:r>
            <a:br>
              <a:rPr lang="sk-SK" sz="2400" dirty="0" smtClean="0"/>
            </a:br>
            <a:r>
              <a:rPr lang="sk-SK" sz="2400" dirty="0" smtClean="0"/>
              <a:t>na 500 partnerských ZŠ/SŠ </a:t>
            </a:r>
          </a:p>
          <a:p>
            <a:r>
              <a:rPr lang="sk-SK" sz="2400" dirty="0" err="1" smtClean="0">
                <a:solidFill>
                  <a:srgbClr val="FF0000"/>
                </a:solidFill>
              </a:rPr>
              <a:t>Postest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b-spôsobilostí a </a:t>
            </a:r>
            <a:r>
              <a:rPr lang="sk-SK" sz="2400" dirty="0" smtClean="0">
                <a:solidFill>
                  <a:srgbClr val="FF0000"/>
                </a:solidFill>
              </a:rPr>
              <a:t>CT</a:t>
            </a:r>
            <a:endParaRPr 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Súbor bádateľských spôsobilosti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2276475" cy="30480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" t="3580" r="5551"/>
          <a:stretch/>
        </p:blipFill>
        <p:spPr>
          <a:xfrm>
            <a:off x="5137929" y="1196752"/>
            <a:ext cx="3754551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0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Dimenzie informatického </a:t>
            </a:r>
            <a:r>
              <a:rPr lang="sk-SK" dirty="0"/>
              <a:t>myslenia (</a:t>
            </a:r>
            <a:r>
              <a:rPr lang="sk-SK" dirty="0" err="1"/>
              <a:t>computational</a:t>
            </a:r>
            <a:r>
              <a:rPr lang="sk-SK" dirty="0"/>
              <a:t> </a:t>
            </a:r>
            <a:r>
              <a:rPr lang="sk-SK" dirty="0" err="1"/>
              <a:t>thinking</a:t>
            </a:r>
            <a:r>
              <a:rPr lang="sk-SK" dirty="0"/>
              <a:t>)</a:t>
            </a:r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7121284" cy="5032375"/>
          </a:xfrm>
        </p:spPr>
      </p:pic>
      <p:pic>
        <p:nvPicPr>
          <p:cNvPr id="6" name="Zástupný objekt pre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333" y="-27384"/>
            <a:ext cx="2378171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794469"/>
          </a:xfrm>
        </p:spPr>
        <p:txBody>
          <a:bodyPr/>
          <a:lstStyle/>
          <a:p>
            <a:r>
              <a:rPr lang="en-US" dirty="0" err="1" smtClean="0"/>
              <a:t>Kontakt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560840" cy="2088232"/>
          </a:xfrm>
        </p:spPr>
        <p:txBody>
          <a:bodyPr>
            <a:normAutofit/>
          </a:bodyPr>
          <a:lstStyle/>
          <a:p>
            <a:r>
              <a:rPr lang="sk-SK" sz="2400" dirty="0"/>
              <a:t>d</a:t>
            </a:r>
            <a:r>
              <a:rPr lang="sk-SK" sz="2400" dirty="0" smtClean="0"/>
              <a:t>oc. RNDr. Ľubomír Šnajder, PhD.</a:t>
            </a:r>
            <a:br>
              <a:rPr lang="sk-SK" sz="2400" dirty="0" smtClean="0"/>
            </a:br>
            <a:r>
              <a:rPr lang="sk-SK" sz="2400" dirty="0" smtClean="0"/>
              <a:t>Ústav informatiky, Prírodovedecká fakulta UPJŠ v Košiciach,</a:t>
            </a:r>
            <a:r>
              <a:rPr lang="en-US" sz="2400" dirty="0" smtClean="0"/>
              <a:t> </a:t>
            </a:r>
            <a:r>
              <a:rPr lang="en-US" sz="2400" dirty="0" err="1" smtClean="0"/>
              <a:t>Jesenn</a:t>
            </a:r>
            <a:r>
              <a:rPr lang="sk-SK" sz="2400" dirty="0" smtClean="0"/>
              <a:t>á 5, 041 54 Košice</a:t>
            </a:r>
          </a:p>
          <a:p>
            <a:r>
              <a:rPr lang="sk-SK" sz="2400" dirty="0" smtClean="0"/>
              <a:t>lubomir.snajder@upjs.sk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9276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NPITA </a:t>
            </a:r>
            <a:r>
              <a:rPr lang="sk-SK" sz="2400" dirty="0" err="1" smtClean="0"/>
              <a:t>podaktivity</a:t>
            </a:r>
            <a:r>
              <a:rPr lang="sk-SK" sz="2400" dirty="0" smtClean="0"/>
              <a:t> pre vzdelávanie na ZŠ a SŠ</a:t>
            </a:r>
          </a:p>
          <a:p>
            <a:r>
              <a:rPr lang="sk-SK" sz="2400" dirty="0" smtClean="0"/>
              <a:t>Inovatívne metodiky pre výučbu informatiky na ZŠ a SŠ</a:t>
            </a:r>
          </a:p>
          <a:p>
            <a:r>
              <a:rPr lang="sk-SK" sz="2400" dirty="0" smtClean="0"/>
              <a:t>Inovatívna výučba programovania</a:t>
            </a:r>
          </a:p>
          <a:p>
            <a:r>
              <a:rPr lang="sk-SK" sz="2400" dirty="0" smtClean="0"/>
              <a:t>Očakávané ciele inovatívnej výučby</a:t>
            </a:r>
          </a:p>
          <a:p>
            <a:r>
              <a:rPr lang="sk-SK" sz="2400" dirty="0" smtClean="0"/>
              <a:t>Typy inovatívnych metodík</a:t>
            </a:r>
            <a:endParaRPr lang="sk-SK" sz="2400" dirty="0"/>
          </a:p>
          <a:p>
            <a:r>
              <a:rPr lang="sk-SK" sz="2400" dirty="0" smtClean="0"/>
              <a:t>Štruktúra inovatívnych metodík</a:t>
            </a:r>
          </a:p>
          <a:p>
            <a:r>
              <a:rPr lang="sk-SK" sz="2400" dirty="0" smtClean="0"/>
              <a:t>Bádateľsky orientované metodiky (s ukážkou)</a:t>
            </a:r>
          </a:p>
          <a:p>
            <a:r>
              <a:rPr lang="sk-SK" sz="2400" dirty="0" smtClean="0"/>
              <a:t>Požiadavky na pracovný list</a:t>
            </a:r>
          </a:p>
          <a:p>
            <a:r>
              <a:rPr lang="sk-SK" sz="2400" dirty="0" smtClean="0"/>
              <a:t>Životný cyklus vývoja inovatívnych metodík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841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NPITA </a:t>
            </a:r>
            <a:r>
              <a:rPr lang="pl-PL" dirty="0"/>
              <a:t>podaktivity pre vzdelávanie na ZŠ a </a:t>
            </a:r>
            <a:r>
              <a:rPr lang="pl-PL" dirty="0" smtClean="0"/>
              <a:t>SŠ</a:t>
            </a:r>
            <a:endParaRPr lang="sk-SK" dirty="0"/>
          </a:p>
        </p:txBody>
      </p:sp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457200" y="1697352"/>
            <a:ext cx="8507288" cy="4683976"/>
          </a:xfrm>
        </p:spPr>
        <p:txBody>
          <a:bodyPr>
            <a:noAutofit/>
          </a:bodyPr>
          <a:lstStyle/>
          <a:p>
            <a:r>
              <a:rPr lang="sk-SK" sz="2400" dirty="0"/>
              <a:t>1.1. Inovácia prírodovedného a technického </a:t>
            </a:r>
            <a:r>
              <a:rPr lang="sk-SK" sz="2400" dirty="0" smtClean="0"/>
              <a:t>vzdelávania </a:t>
            </a:r>
            <a:r>
              <a:rPr lang="sk-SK" sz="2400" dirty="0"/>
              <a:t>na ZŠ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a </a:t>
            </a:r>
            <a:r>
              <a:rPr lang="sk-SK" sz="2400" dirty="0"/>
              <a:t>SŠ so zameraním na informatiku a </a:t>
            </a:r>
            <a:r>
              <a:rPr lang="sk-SK" sz="2400" dirty="0" smtClean="0"/>
              <a:t>IKT</a:t>
            </a:r>
          </a:p>
          <a:p>
            <a:pPr lvl="1"/>
            <a:r>
              <a:rPr lang="sk-SK" sz="2000" dirty="0">
                <a:solidFill>
                  <a:srgbClr val="FF0000"/>
                </a:solidFill>
              </a:rPr>
              <a:t>A. Inovácia výučby</a:t>
            </a:r>
            <a:r>
              <a:rPr lang="sk-SK" sz="2000" dirty="0">
                <a:solidFill>
                  <a:srgbClr val="003300"/>
                </a:solidFill>
              </a:rPr>
              <a:t> </a:t>
            </a:r>
            <a:r>
              <a:rPr lang="sk-SK" sz="2000" dirty="0"/>
              <a:t>matematiky, </a:t>
            </a:r>
            <a:r>
              <a:rPr lang="sk-SK" sz="2000" dirty="0">
                <a:solidFill>
                  <a:srgbClr val="FF0000"/>
                </a:solidFill>
              </a:rPr>
              <a:t>informatiky</a:t>
            </a:r>
            <a:r>
              <a:rPr lang="sk-SK" sz="2000" dirty="0"/>
              <a:t>, prírodovedných a odborných predmetov</a:t>
            </a:r>
          </a:p>
          <a:p>
            <a:pPr lvl="1"/>
            <a:r>
              <a:rPr lang="sk-SK" sz="2000" dirty="0"/>
              <a:t>B. Model špeciálnej triedy so zameraním na </a:t>
            </a:r>
            <a:r>
              <a:rPr lang="sk-SK" sz="2000" dirty="0" smtClean="0"/>
              <a:t>informatiku</a:t>
            </a:r>
            <a:endParaRPr lang="sk-SK" sz="2000" dirty="0"/>
          </a:p>
          <a:p>
            <a:pPr lvl="1"/>
            <a:r>
              <a:rPr lang="sk-SK" sz="2000" dirty="0"/>
              <a:t>C. Motivačné predmety</a:t>
            </a:r>
          </a:p>
          <a:p>
            <a:r>
              <a:rPr lang="sk-SK" sz="2400" dirty="0"/>
              <a:t>1.2. Vzdelávanie učiteľov informatiky, matematiky, prírodovedných a technických predmetov ZŠ a </a:t>
            </a:r>
            <a:r>
              <a:rPr lang="sk-SK" sz="2400" dirty="0" smtClean="0"/>
              <a:t>SŠ</a:t>
            </a:r>
            <a:endParaRPr lang="sk-SK" sz="2400" dirty="0"/>
          </a:p>
          <a:p>
            <a:r>
              <a:rPr lang="sk-SK" sz="2400" dirty="0"/>
              <a:t>1.3. Motivácia žiakov a študentov pre štúdium IKT, prírodných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a </a:t>
            </a:r>
            <a:r>
              <a:rPr lang="sk-SK" sz="2400" dirty="0"/>
              <a:t>technických </a:t>
            </a:r>
            <a:r>
              <a:rPr lang="sk-SK" sz="2400" dirty="0" smtClean="0"/>
              <a:t>vied</a:t>
            </a:r>
            <a:endParaRPr lang="sk-SK" sz="2400" dirty="0"/>
          </a:p>
          <a:p>
            <a:r>
              <a:rPr lang="sk-SK" sz="2400" dirty="0">
                <a:solidFill>
                  <a:schemeClr val="bg1">
                    <a:lumMod val="50000"/>
                  </a:schemeClr>
                </a:solidFill>
              </a:rPr>
              <a:t>1.4. Štandardy digitálnej gramotnosti, osobnostného rozvoja </a:t>
            </a:r>
            <a:r>
              <a:rPr lang="sk-SK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k-SK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k-SK" sz="2400" dirty="0" smtClean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sk-SK" sz="2400" dirty="0">
                <a:solidFill>
                  <a:schemeClr val="bg1">
                    <a:lumMod val="50000"/>
                  </a:schemeClr>
                </a:solidFill>
              </a:rPr>
              <a:t>komunikačných kompetencií – </a:t>
            </a:r>
            <a:r>
              <a:rPr lang="sk-SK" sz="2400" dirty="0" smtClean="0">
                <a:solidFill>
                  <a:schemeClr val="bg1">
                    <a:lumMod val="50000"/>
                  </a:schemeClr>
                </a:solidFill>
              </a:rPr>
              <a:t>SŠ</a:t>
            </a:r>
            <a:endParaRPr lang="sk-SK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k-SK" sz="2400" dirty="0">
                <a:solidFill>
                  <a:schemeClr val="bg1">
                    <a:lumMod val="50000"/>
                  </a:schemeClr>
                </a:solidFill>
              </a:rPr>
              <a:t>1.5. Vytvorenie partnerstiev a sietí ZŠ a SŠ </a:t>
            </a:r>
            <a:r>
              <a:rPr lang="sk-SK" sz="2400" dirty="0" smtClean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sk-SK" sz="2400" dirty="0">
                <a:solidFill>
                  <a:schemeClr val="bg1">
                    <a:lumMod val="50000"/>
                  </a:schemeClr>
                </a:solidFill>
              </a:rPr>
              <a:t>IT firiem</a:t>
            </a:r>
          </a:p>
        </p:txBody>
      </p:sp>
    </p:spTree>
    <p:extLst>
      <p:ext uri="{BB962C8B-B14F-4D97-AF65-F5344CB8AC3E}">
        <p14:creationId xmlns:p14="http://schemas.microsoft.com/office/powerpoint/2010/main" val="40284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Inovatívne metodiky pre výučbu informatiky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Inovatívny </a:t>
            </a:r>
            <a:r>
              <a:rPr lang="sk-SK" sz="2400" b="1" dirty="0" smtClean="0"/>
              <a:t>obsah výučby</a:t>
            </a:r>
          </a:p>
          <a:p>
            <a:pPr lvl="1"/>
            <a:r>
              <a:rPr lang="sk-SK" sz="2000" dirty="0" smtClean="0"/>
              <a:t>3D</a:t>
            </a:r>
            <a:r>
              <a:rPr lang="sk-SK" sz="2000" dirty="0"/>
              <a:t> modelovanie a </a:t>
            </a:r>
            <a:r>
              <a:rPr lang="sk-SK" sz="2000" dirty="0" smtClean="0"/>
              <a:t>tlač</a:t>
            </a:r>
          </a:p>
          <a:p>
            <a:pPr lvl="1"/>
            <a:r>
              <a:rPr lang="sk-SK" sz="2000" dirty="0" smtClean="0"/>
              <a:t>kybernetická bezpečnosť</a:t>
            </a:r>
          </a:p>
          <a:p>
            <a:pPr lvl="1"/>
            <a:r>
              <a:rPr lang="sk-SK" sz="2000" dirty="0" smtClean="0"/>
              <a:t>etické aspekty IT, autorské práva</a:t>
            </a:r>
          </a:p>
          <a:p>
            <a:pPr lvl="1"/>
            <a:r>
              <a:rPr lang="sk-SK" sz="2000" dirty="0" smtClean="0"/>
              <a:t>otvorené dáta</a:t>
            </a:r>
          </a:p>
          <a:p>
            <a:pPr lvl="1"/>
            <a:r>
              <a:rPr lang="sk-SK" sz="2000" dirty="0"/>
              <a:t>p</a:t>
            </a:r>
            <a:r>
              <a:rPr lang="sk-SK" sz="2000" dirty="0" smtClean="0"/>
              <a:t>ráca s </a:t>
            </a:r>
            <a:r>
              <a:rPr lang="sk-SK" sz="2000" dirty="0" err="1" smtClean="0"/>
              <a:t>geolokačnými</a:t>
            </a:r>
            <a:r>
              <a:rPr lang="sk-SK" sz="2000" dirty="0" smtClean="0"/>
              <a:t> dátami</a:t>
            </a:r>
          </a:p>
          <a:p>
            <a:pPr lvl="1"/>
            <a:r>
              <a:rPr lang="sk-SK" sz="2000" dirty="0" err="1" smtClean="0"/>
              <a:t>smart</a:t>
            </a:r>
            <a:r>
              <a:rPr lang="sk-SK" sz="2000" dirty="0" smtClean="0"/>
              <a:t> technológie</a:t>
            </a:r>
          </a:p>
          <a:p>
            <a:pPr lvl="1"/>
            <a:r>
              <a:rPr lang="sk-SK" sz="2000" dirty="0" smtClean="0"/>
              <a:t>programovanie </a:t>
            </a:r>
            <a:r>
              <a:rPr lang="sk-SK" sz="2000" dirty="0"/>
              <a:t>mobilných zariadení, robotov a iných mikroprocesorových systémov so senzormi a aktuátormi</a:t>
            </a:r>
            <a:endParaRPr lang="sk-SK" sz="2000" dirty="0" smtClean="0"/>
          </a:p>
          <a:p>
            <a:r>
              <a:rPr lang="sk-SK" sz="2400" dirty="0" smtClean="0"/>
              <a:t>Inovatívne </a:t>
            </a:r>
            <a:r>
              <a:rPr lang="sk-SK" sz="2400" b="1" dirty="0" smtClean="0"/>
              <a:t>metódy a formy výučby</a:t>
            </a:r>
          </a:p>
          <a:p>
            <a:pPr lvl="1"/>
            <a:r>
              <a:rPr lang="sk-SK" sz="2000" dirty="0"/>
              <a:t>bádateľsky </a:t>
            </a:r>
            <a:r>
              <a:rPr lang="sk-SK" sz="2000" dirty="0" smtClean="0"/>
              <a:t>orientované vyučovanie</a:t>
            </a:r>
          </a:p>
          <a:p>
            <a:pPr lvl="1"/>
            <a:r>
              <a:rPr lang="sk-SK" sz="2000" dirty="0" smtClean="0"/>
              <a:t>projektové vyučovanie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685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Inovatívna výučba programovania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Pokrytie obsahu všetkých 5 oblastí školskej informatiky</a:t>
            </a:r>
          </a:p>
          <a:p>
            <a:pPr lvl="1"/>
            <a:r>
              <a:rPr lang="sk-SK" sz="2100" b="1" dirty="0" smtClean="0"/>
              <a:t>Programovanie – kompletné pokrytie</a:t>
            </a:r>
          </a:p>
          <a:p>
            <a:pPr lvl="1"/>
            <a:r>
              <a:rPr lang="sk-SK" sz="2100" dirty="0" smtClean="0"/>
              <a:t>Ostatné oblasti – čiastočné pokrytie </a:t>
            </a:r>
          </a:p>
          <a:p>
            <a:r>
              <a:rPr lang="sk-SK" sz="2400" dirty="0" smtClean="0"/>
              <a:t>Využitie technologického vybavenia </a:t>
            </a:r>
            <a:r>
              <a:rPr lang="sk-SK" sz="2400" dirty="0" err="1" smtClean="0"/>
              <a:t>ScienceLabov</a:t>
            </a:r>
            <a:r>
              <a:rPr lang="sk-SK" sz="2400" dirty="0" smtClean="0"/>
              <a:t> </a:t>
            </a:r>
            <a:br>
              <a:rPr lang="sk-SK" sz="2400" dirty="0" smtClean="0"/>
            </a:br>
            <a:r>
              <a:rPr lang="sk-SK" sz="2400" dirty="0" smtClean="0"/>
              <a:t>(30 SŠ a 60 ZŠ) </a:t>
            </a:r>
          </a:p>
          <a:p>
            <a:r>
              <a:rPr lang="sk-SK" sz="2400" dirty="0" smtClean="0"/>
              <a:t>ZŠ (28/50)</a:t>
            </a:r>
          </a:p>
          <a:p>
            <a:pPr lvl="1"/>
            <a:r>
              <a:rPr lang="sk-SK" sz="2100" b="1" dirty="0" err="1" smtClean="0"/>
              <a:t>Scratch</a:t>
            </a:r>
            <a:r>
              <a:rPr lang="sk-SK" sz="2100" b="1" dirty="0" smtClean="0"/>
              <a:t> + </a:t>
            </a:r>
            <a:r>
              <a:rPr lang="sk-SK" sz="2100" b="1" dirty="0" err="1" smtClean="0"/>
              <a:t>PicoBoard</a:t>
            </a:r>
            <a:r>
              <a:rPr lang="sk-SK" sz="2100" b="1" dirty="0" smtClean="0"/>
              <a:t> (20)</a:t>
            </a:r>
          </a:p>
          <a:p>
            <a:pPr lvl="1"/>
            <a:r>
              <a:rPr lang="sk-SK" sz="2100" dirty="0" smtClean="0"/>
              <a:t>Lego EV3-G (5)</a:t>
            </a:r>
          </a:p>
          <a:p>
            <a:pPr lvl="1"/>
            <a:r>
              <a:rPr lang="sk-SK" sz="2100" dirty="0" err="1" smtClean="0"/>
              <a:t>Blockly</a:t>
            </a:r>
            <a:r>
              <a:rPr lang="sk-SK" sz="2100" dirty="0" smtClean="0"/>
              <a:t> </a:t>
            </a:r>
            <a:r>
              <a:rPr lang="sk-SK" sz="2100" dirty="0" err="1" smtClean="0"/>
              <a:t>Micro:bit</a:t>
            </a:r>
            <a:r>
              <a:rPr lang="sk-SK" sz="2100" dirty="0" smtClean="0"/>
              <a:t> (3)</a:t>
            </a:r>
          </a:p>
          <a:p>
            <a:r>
              <a:rPr lang="sk-SK" sz="2400" dirty="0" smtClean="0"/>
              <a:t>SŠ (32/50)</a:t>
            </a:r>
          </a:p>
          <a:p>
            <a:pPr lvl="1"/>
            <a:r>
              <a:rPr lang="sk-SK" sz="2100" b="1" dirty="0" smtClean="0"/>
              <a:t>Python (22)</a:t>
            </a:r>
          </a:p>
          <a:p>
            <a:pPr lvl="1"/>
            <a:r>
              <a:rPr lang="sk-SK" sz="2100" dirty="0" smtClean="0"/>
              <a:t>Python + </a:t>
            </a:r>
            <a:r>
              <a:rPr lang="sk-SK" sz="2100" dirty="0" err="1" smtClean="0"/>
              <a:t>RPi</a:t>
            </a:r>
            <a:r>
              <a:rPr lang="sk-SK" sz="2100" dirty="0" smtClean="0"/>
              <a:t> (4) </a:t>
            </a:r>
          </a:p>
          <a:p>
            <a:pPr lvl="1"/>
            <a:r>
              <a:rPr lang="sk-SK" sz="2100" dirty="0" err="1" smtClean="0"/>
              <a:t>App</a:t>
            </a:r>
            <a:r>
              <a:rPr lang="sk-SK" sz="2100" dirty="0"/>
              <a:t> </a:t>
            </a:r>
            <a:r>
              <a:rPr lang="sk-SK" sz="2100" dirty="0" err="1" smtClean="0"/>
              <a:t>Inventor</a:t>
            </a:r>
            <a:r>
              <a:rPr lang="sk-SK" sz="2100" dirty="0" smtClean="0"/>
              <a:t> (6)</a:t>
            </a:r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12629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Očakávané ciele inovatívnej výučby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Špecifické predmetové</a:t>
            </a:r>
          </a:p>
          <a:p>
            <a:pPr lvl="1"/>
            <a:r>
              <a:rPr lang="sk-SK" sz="2100" dirty="0"/>
              <a:t>t</a:t>
            </a:r>
            <a:r>
              <a:rPr lang="sk-SK" sz="2100" dirty="0" smtClean="0"/>
              <a:t>eoretické vedomosti</a:t>
            </a:r>
          </a:p>
          <a:p>
            <a:pPr lvl="1"/>
            <a:r>
              <a:rPr lang="sk-SK" sz="2100" dirty="0"/>
              <a:t>p</a:t>
            </a:r>
            <a:r>
              <a:rPr lang="sk-SK" sz="2100" dirty="0" smtClean="0"/>
              <a:t>raktické zručnosti</a:t>
            </a:r>
          </a:p>
          <a:p>
            <a:r>
              <a:rPr lang="sk-SK" sz="2400" b="1" dirty="0" err="1" smtClean="0"/>
              <a:t>Nadpredmetové</a:t>
            </a:r>
            <a:endParaRPr lang="sk-SK" sz="2400" b="1" dirty="0" smtClean="0"/>
          </a:p>
          <a:p>
            <a:pPr lvl="1"/>
            <a:r>
              <a:rPr lang="sk-SK" sz="2100" dirty="0"/>
              <a:t>s</a:t>
            </a:r>
            <a:r>
              <a:rPr lang="sk-SK" sz="2100" dirty="0" smtClean="0"/>
              <a:t>pôsobilosti</a:t>
            </a:r>
          </a:p>
          <a:p>
            <a:pPr lvl="2"/>
            <a:r>
              <a:rPr lang="sk-SK" sz="1800" dirty="0" smtClean="0"/>
              <a:t>bádateľské (</a:t>
            </a:r>
            <a:r>
              <a:rPr lang="sk-SK" sz="1800" dirty="0" err="1" smtClean="0"/>
              <a:t>inquiry</a:t>
            </a:r>
            <a:r>
              <a:rPr lang="sk-SK" sz="1800" dirty="0" smtClean="0"/>
              <a:t>) – napr. formulovať a overovať hypotézy, experimentovať, vyjadriť výsledky experimentovania formou tabuliek či grafov, robiť závery, argumentovať</a:t>
            </a:r>
          </a:p>
          <a:p>
            <a:pPr lvl="2"/>
            <a:r>
              <a:rPr lang="sk-SK" sz="1800" dirty="0" smtClean="0"/>
              <a:t>informatického myslenia (</a:t>
            </a:r>
            <a:r>
              <a:rPr lang="sk-SK" sz="1800" dirty="0" err="1" smtClean="0"/>
              <a:t>computational</a:t>
            </a:r>
            <a:r>
              <a:rPr lang="sk-SK" sz="1800" dirty="0" smtClean="0"/>
              <a:t> </a:t>
            </a:r>
            <a:r>
              <a:rPr lang="sk-SK" sz="1800" dirty="0" err="1" smtClean="0"/>
              <a:t>thinking</a:t>
            </a:r>
            <a:r>
              <a:rPr lang="sk-SK" sz="1800" dirty="0" smtClean="0"/>
              <a:t>) – logika, algoritmy, dekompozícia, vzory, abstrakcia, </a:t>
            </a:r>
            <a:r>
              <a:rPr lang="sk-SK" sz="1800" dirty="0" err="1" smtClean="0"/>
              <a:t>evalvácia</a:t>
            </a:r>
            <a:r>
              <a:rPr lang="sk-SK" sz="1800" dirty="0" smtClean="0"/>
              <a:t> 	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3555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inovatívnych metodík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Bádateľsky orientovaná metodika</a:t>
            </a:r>
          </a:p>
          <a:p>
            <a:pPr lvl="1"/>
            <a:r>
              <a:rPr lang="sk-SK" sz="2100" dirty="0" smtClean="0"/>
              <a:t>na aktívne a čo najviac samostatné pochopenie informatických konceptov a princípov žiakmi a rozvíjanie ich bádateľských spôsobilostí</a:t>
            </a:r>
          </a:p>
          <a:p>
            <a:r>
              <a:rPr lang="sk-SK" sz="2400" b="1" dirty="0" smtClean="0"/>
              <a:t>Projektovo zameraná metodika</a:t>
            </a:r>
          </a:p>
          <a:p>
            <a:pPr lvl="1"/>
            <a:r>
              <a:rPr lang="sk-SK" sz="2100" dirty="0" smtClean="0"/>
              <a:t>na kreatívnu činnosť žiakov výsledkov, ktorej sú hodnotné artefakty prínosné pre autora aj komunitu</a:t>
            </a:r>
          </a:p>
          <a:p>
            <a:r>
              <a:rPr lang="sk-SK" sz="2400" b="1" dirty="0" smtClean="0"/>
              <a:t>Metodika zameraná na zopakovanie a systemizáciu učiva</a:t>
            </a:r>
          </a:p>
          <a:p>
            <a:pPr lvl="1"/>
            <a:r>
              <a:rPr lang="sk-SK" sz="2100" dirty="0" smtClean="0"/>
              <a:t>na upevnenie a systemizáciu učiva z rozsiahlejšieho celku, </a:t>
            </a:r>
            <a:br>
              <a:rPr lang="sk-SK" sz="2100" dirty="0" smtClean="0"/>
            </a:br>
            <a:r>
              <a:rPr lang="sk-SK" sz="2100" dirty="0" smtClean="0"/>
              <a:t>napr. z programovania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31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Štruktúra inovatívnych metodík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8335838" cy="4771728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/>
              <a:t>Informačný list</a:t>
            </a:r>
          </a:p>
          <a:p>
            <a:pPr lvl="1"/>
            <a:r>
              <a:rPr lang="sk-SK" sz="2100" dirty="0"/>
              <a:t>t</a:t>
            </a:r>
            <a:r>
              <a:rPr lang="sk-SK" sz="2100" dirty="0" smtClean="0"/>
              <a:t>éma, ročník, vstupné požiadavky, ciele výučby, didaktický problém, vyučovacie metódy a formy, pomôcky, diagnostika splnenia cieľov</a:t>
            </a:r>
          </a:p>
          <a:p>
            <a:r>
              <a:rPr lang="sk-SK" sz="2400" dirty="0" smtClean="0"/>
              <a:t>Úvod</a:t>
            </a:r>
          </a:p>
          <a:p>
            <a:pPr lvl="1"/>
            <a:r>
              <a:rPr lang="sk-SK" sz="2100" dirty="0"/>
              <a:t>p</a:t>
            </a:r>
            <a:r>
              <a:rPr lang="sk-SK" sz="2100" dirty="0" smtClean="0"/>
              <a:t>ostavenie témy, príprava na výučbu</a:t>
            </a:r>
          </a:p>
          <a:p>
            <a:r>
              <a:rPr lang="sk-SK" sz="2400" dirty="0" smtClean="0"/>
              <a:t>Priebeh výučby</a:t>
            </a:r>
          </a:p>
          <a:p>
            <a:pPr lvl="1"/>
            <a:r>
              <a:rPr lang="pl-PL" sz="2100" dirty="0" smtClean="0"/>
              <a:t>jej jednotlivých fáz, napr. </a:t>
            </a:r>
            <a:r>
              <a:rPr lang="pl-PL" sz="2100" dirty="0"/>
              <a:t>p</a:t>
            </a:r>
            <a:r>
              <a:rPr lang="pl-PL" sz="2100" dirty="0" smtClean="0"/>
              <a:t>odľa modelu 5E (Zapojenie, Skúmanie, Vysvetlenie, Rozpracovanie, Vyhodnotenie)</a:t>
            </a:r>
            <a:endParaRPr lang="sk-SK" sz="2100" dirty="0" smtClean="0"/>
          </a:p>
          <a:p>
            <a:r>
              <a:rPr lang="sk-SK" sz="2400" dirty="0" smtClean="0">
                <a:solidFill>
                  <a:schemeClr val="bg1">
                    <a:lumMod val="50000"/>
                  </a:schemeClr>
                </a:solidFill>
              </a:rPr>
              <a:t>Skúsenosti a zistenia z výučby</a:t>
            </a:r>
          </a:p>
          <a:p>
            <a:pPr lvl="1"/>
            <a:r>
              <a:rPr lang="sk-SK" sz="2100" dirty="0" smtClean="0">
                <a:solidFill>
                  <a:schemeClr val="bg1">
                    <a:lumMod val="50000"/>
                  </a:schemeClr>
                </a:solidFill>
              </a:rPr>
              <a:t>úspešnosť riešenia úloh, zaujímavé riešenia, zoznam </a:t>
            </a:r>
            <a:r>
              <a:rPr lang="sk-SK" sz="2100" dirty="0" err="1" smtClean="0">
                <a:solidFill>
                  <a:schemeClr val="bg1">
                    <a:lumMod val="50000"/>
                  </a:schemeClr>
                </a:solidFill>
              </a:rPr>
              <a:t>miskoncepcií</a:t>
            </a:r>
            <a:endParaRPr lang="sk-SK" sz="21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k-SK" sz="2400" dirty="0" smtClean="0">
                <a:solidFill>
                  <a:schemeClr val="bg1">
                    <a:lumMod val="50000"/>
                  </a:schemeClr>
                </a:solidFill>
              </a:rPr>
              <a:t>Alternatívy výučby</a:t>
            </a:r>
          </a:p>
          <a:p>
            <a:r>
              <a:rPr lang="sk-SK" sz="2400" dirty="0" smtClean="0"/>
              <a:t>Prílohy pre učiteľa a žiakov</a:t>
            </a:r>
          </a:p>
          <a:p>
            <a:pPr lvl="1"/>
            <a:r>
              <a:rPr lang="sk-SK" sz="2100" dirty="0" smtClean="0"/>
              <a:t>pracovné listy s úlohami, pracovné súbory, návody, zbierky úloh, riešenia úloh, prezentácie, videá, tabuľka pre vyhodnotenie prac. listov</a:t>
            </a:r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23838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Bádateľsky orientované metodiky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8047806" cy="484373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najčastejší typ vyvíjaných metodík</a:t>
            </a:r>
          </a:p>
          <a:p>
            <a:r>
              <a:rPr lang="sk-SK" sz="2400" dirty="0" smtClean="0"/>
              <a:t>žiaci riešia problémy s podporou učiteľa </a:t>
            </a:r>
            <a:r>
              <a:rPr lang="sk-SK" sz="2400" dirty="0" smtClean="0">
                <a:sym typeface="Symbol" panose="05050102010706020507" pitchFamily="18" charset="2"/>
              </a:rPr>
              <a:t></a:t>
            </a:r>
            <a:r>
              <a:rPr lang="sk-SK" sz="2400" dirty="0" smtClean="0"/>
              <a:t> </a:t>
            </a:r>
            <a:r>
              <a:rPr lang="en-US" sz="2400" dirty="0" err="1" smtClean="0"/>
              <a:t>nov</a:t>
            </a:r>
            <a:r>
              <a:rPr lang="sk-SK" sz="2400" dirty="0" smtClean="0"/>
              <a:t>é informatické poznatky + bádateľské spôsobilosti </a:t>
            </a:r>
          </a:p>
          <a:p>
            <a:r>
              <a:rPr lang="sk-SK" sz="2400" dirty="0"/>
              <a:t>m</a:t>
            </a:r>
            <a:r>
              <a:rPr lang="sk-SK" sz="2400" dirty="0" smtClean="0"/>
              <a:t>odel (výučbový cyklus) 5E, prípadne 7E, EUR</a:t>
            </a:r>
          </a:p>
          <a:p>
            <a:pPr lvl="1"/>
            <a:r>
              <a:rPr lang="sk-SK" sz="2100" b="1" dirty="0" smtClean="0"/>
              <a:t>Zapojenie</a:t>
            </a:r>
            <a:r>
              <a:rPr lang="sk-SK" sz="2100" dirty="0" smtClean="0"/>
              <a:t> (</a:t>
            </a:r>
            <a:r>
              <a:rPr lang="sk-SK" sz="2100" dirty="0" err="1" smtClean="0"/>
              <a:t>Engage</a:t>
            </a:r>
            <a:r>
              <a:rPr lang="sk-SK" sz="2100" dirty="0" smtClean="0"/>
              <a:t>)</a:t>
            </a:r>
          </a:p>
          <a:p>
            <a:pPr lvl="1"/>
            <a:r>
              <a:rPr lang="sk-SK" sz="2100" b="1" dirty="0" smtClean="0"/>
              <a:t>Skúmanie</a:t>
            </a:r>
            <a:r>
              <a:rPr lang="sk-SK" sz="2100" dirty="0" smtClean="0"/>
              <a:t> (</a:t>
            </a:r>
            <a:r>
              <a:rPr lang="sk-SK" sz="2100" dirty="0" err="1" smtClean="0"/>
              <a:t>Explore</a:t>
            </a:r>
            <a:r>
              <a:rPr lang="sk-SK" sz="2100" dirty="0" smtClean="0"/>
              <a:t>)</a:t>
            </a:r>
          </a:p>
          <a:p>
            <a:pPr lvl="1"/>
            <a:r>
              <a:rPr lang="sk-SK" sz="2100" b="1" dirty="0" smtClean="0"/>
              <a:t>Vysvetlenie</a:t>
            </a:r>
            <a:r>
              <a:rPr lang="sk-SK" sz="2100" dirty="0" smtClean="0"/>
              <a:t> (</a:t>
            </a:r>
            <a:r>
              <a:rPr lang="sk-SK" sz="2100" dirty="0" err="1" smtClean="0"/>
              <a:t>Explain</a:t>
            </a:r>
            <a:r>
              <a:rPr lang="sk-SK" sz="2100" dirty="0" smtClean="0"/>
              <a:t>)</a:t>
            </a:r>
          </a:p>
          <a:p>
            <a:pPr lvl="1"/>
            <a:r>
              <a:rPr lang="sk-SK" sz="2100" b="1" dirty="0" smtClean="0"/>
              <a:t>Rozpracovanie</a:t>
            </a:r>
            <a:r>
              <a:rPr lang="sk-SK" sz="2100" dirty="0" smtClean="0"/>
              <a:t> (</a:t>
            </a:r>
            <a:r>
              <a:rPr lang="sk-SK" sz="2100" dirty="0" err="1" smtClean="0"/>
              <a:t>Elaborate</a:t>
            </a:r>
            <a:r>
              <a:rPr lang="sk-SK" sz="2100" dirty="0" smtClean="0"/>
              <a:t>)</a:t>
            </a:r>
          </a:p>
          <a:p>
            <a:pPr lvl="1"/>
            <a:r>
              <a:rPr lang="sk-SK" sz="2100" b="1" dirty="0" smtClean="0"/>
              <a:t>Vyhodnotenie</a:t>
            </a:r>
            <a:r>
              <a:rPr lang="sk-SK" sz="2100" dirty="0" smtClean="0"/>
              <a:t> (</a:t>
            </a:r>
            <a:r>
              <a:rPr lang="sk-SK" sz="2100" dirty="0" err="1" smtClean="0"/>
              <a:t>Evaluate</a:t>
            </a:r>
            <a:r>
              <a:rPr lang="sk-SK" sz="2100" dirty="0" smtClean="0"/>
              <a:t>)</a:t>
            </a:r>
          </a:p>
          <a:p>
            <a:r>
              <a:rPr lang="sk-SK" sz="2400" dirty="0"/>
              <a:t>r</a:t>
            </a:r>
            <a:r>
              <a:rPr lang="sk-SK" sz="2400" dirty="0" smtClean="0"/>
              <a:t>ôzne úrovne bádania</a:t>
            </a:r>
          </a:p>
          <a:p>
            <a:pPr lvl="1"/>
            <a:r>
              <a:rPr lang="sk-SK" sz="2100" dirty="0"/>
              <a:t>p</a:t>
            </a:r>
            <a:r>
              <a:rPr lang="sk-SK" sz="2100" dirty="0" smtClean="0"/>
              <a:t>otvrdzujúce, </a:t>
            </a:r>
            <a:r>
              <a:rPr lang="sk-SK" sz="2100" b="1" dirty="0" smtClean="0"/>
              <a:t>štruktúrované, nasmerované, </a:t>
            </a:r>
            <a:r>
              <a:rPr lang="sk-SK" sz="2100" dirty="0" smtClean="0"/>
              <a:t>otvorené</a:t>
            </a:r>
          </a:p>
          <a:p>
            <a:pPr marL="342900" lvl="1" indent="0">
              <a:buNone/>
            </a:pPr>
            <a:endParaRPr lang="sk-SK" sz="2100" dirty="0" smtClean="0"/>
          </a:p>
          <a:p>
            <a:pPr marL="342900" lvl="1" indent="0">
              <a:buNone/>
            </a:pPr>
            <a:r>
              <a:rPr lang="sk-SK" sz="2100" dirty="0" smtClean="0">
                <a:hlinkClick r:id="rId2" action="ppaction://hlinkfile"/>
              </a:rPr>
              <a:t>Ukážka metodiky s prílohami</a:t>
            </a:r>
            <a:r>
              <a:rPr lang="sk-SK" sz="2100" dirty="0" smtClean="0"/>
              <a:t> (</a:t>
            </a:r>
            <a:r>
              <a:rPr lang="sk-SK" sz="2100" dirty="0" err="1" smtClean="0">
                <a:hlinkClick r:id="rId3" action="ppaction://hlinkfile"/>
              </a:rPr>
              <a:t>zip</a:t>
            </a:r>
            <a:r>
              <a:rPr lang="sk-SK" sz="2100" dirty="0" smtClean="0"/>
              <a:t>)</a:t>
            </a:r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3972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2876</TotalTime>
  <Words>584</Words>
  <Application>Microsoft Office PowerPoint</Application>
  <PresentationFormat>Prezentácia na obrazovke (4:3)</PresentationFormat>
  <Paragraphs>118</Paragraphs>
  <Slides>14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Motív balíka Office</vt:lpstr>
      <vt:lpstr>Vývoj bádateľských metodík výučby informatiky</vt:lpstr>
      <vt:lpstr>Obsah</vt:lpstr>
      <vt:lpstr>NPITA podaktivity pre vzdelávanie na ZŠ a SŠ</vt:lpstr>
      <vt:lpstr>Inovatívne metodiky pre výučbu informatiky</vt:lpstr>
      <vt:lpstr>Inovatívna výučba programovania</vt:lpstr>
      <vt:lpstr>Očakávané ciele inovatívnej výučby</vt:lpstr>
      <vt:lpstr>Typy inovatívnych metodík</vt:lpstr>
      <vt:lpstr>Štruktúra inovatívnych metodík</vt:lpstr>
      <vt:lpstr>Bádateľsky orientované metodiky</vt:lpstr>
      <vt:lpstr>Požiadavky na pracovný list</vt:lpstr>
      <vt:lpstr>Životný cyklus vývoja inovatívnych metodík</vt:lpstr>
      <vt:lpstr>Súbor bádateľských spôsobilosti</vt:lpstr>
      <vt:lpstr>Dimenzie informatického myslenia (computational thinking)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Kaviareň</dc:creator>
  <cp:lastModifiedBy>doc. RNDr. Ľubomír Šnajder PhD.</cp:lastModifiedBy>
  <cp:revision>138</cp:revision>
  <dcterms:created xsi:type="dcterms:W3CDTF">2015-09-21T16:40:14Z</dcterms:created>
  <dcterms:modified xsi:type="dcterms:W3CDTF">2017-10-18T07:39:49Z</dcterms:modified>
</cp:coreProperties>
</file>