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3"/>
  </p:notesMasterIdLst>
  <p:sldIdLst>
    <p:sldId id="256" r:id="rId2"/>
    <p:sldId id="541" r:id="rId3"/>
    <p:sldId id="508" r:id="rId4"/>
    <p:sldId id="513" r:id="rId5"/>
    <p:sldId id="514" r:id="rId6"/>
    <p:sldId id="533" r:id="rId7"/>
    <p:sldId id="530" r:id="rId8"/>
    <p:sldId id="528" r:id="rId9"/>
    <p:sldId id="388" r:id="rId10"/>
    <p:sldId id="419" r:id="rId11"/>
    <p:sldId id="468" r:id="rId12"/>
    <p:sldId id="463" r:id="rId13"/>
    <p:sldId id="470" r:id="rId14"/>
    <p:sldId id="471" r:id="rId15"/>
    <p:sldId id="473" r:id="rId16"/>
    <p:sldId id="544" r:id="rId17"/>
    <p:sldId id="545" r:id="rId18"/>
    <p:sldId id="546" r:id="rId19"/>
    <p:sldId id="547" r:id="rId20"/>
    <p:sldId id="548" r:id="rId21"/>
    <p:sldId id="54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36" autoAdjust="0"/>
    <p:restoredTop sz="94660"/>
  </p:normalViewPr>
  <p:slideViewPr>
    <p:cSldViewPr>
      <p:cViewPr varScale="1">
        <p:scale>
          <a:sx n="58" d="100"/>
          <a:sy n="58" d="100"/>
        </p:scale>
        <p:origin x="-67" y="-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89D5C96-269E-4B68-8FB3-ADD5DFBC78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5276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1E981-8A0F-4BCF-B6A7-0BFE961B9D3B}" type="slidenum">
              <a:rPr lang="sk-SK"/>
              <a:pPr/>
              <a:t>1</a:t>
            </a:fld>
            <a:endParaRPr lang="sk-SK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142489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17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4057766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18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931141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19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754915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FD9BFEC5-EDA9-43C9-A385-F48B91AE363F}" type="slidenum">
              <a:rPr lang="sk-SK" sz="1200" smtClean="0">
                <a:latin typeface="Arial" charset="0"/>
              </a:rPr>
              <a:pPr/>
              <a:t>20</a:t>
            </a:fld>
            <a:endParaRPr lang="sk-SK" sz="1200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128502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CB34C-1271-4F8D-AE98-CCD1B2B9F7AC}" type="slidenum">
              <a:rPr lang="sk-SK"/>
              <a:pPr/>
              <a:t>21</a:t>
            </a:fld>
            <a:endParaRPr lang="sk-SK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92114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C54096F6-9B94-4559-A63B-845739A09FCB}" type="slidenum">
              <a:rPr lang="sk-SK" sz="1200" smtClean="0">
                <a:latin typeface="Arial" charset="0"/>
              </a:rPr>
              <a:pPr/>
              <a:t>9</a:t>
            </a:fld>
            <a:endParaRPr lang="sk-SK" sz="12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294875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10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17112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11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129927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C54096F6-9B94-4559-A63B-845739A09FCB}" type="slidenum">
              <a:rPr lang="sk-SK" sz="1200" smtClean="0">
                <a:latin typeface="Arial" charset="0"/>
              </a:rPr>
              <a:pPr/>
              <a:t>12</a:t>
            </a:fld>
            <a:endParaRPr lang="sk-SK" sz="12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841408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13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786700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14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2570954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15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754915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824" y="8685231"/>
            <a:ext cx="2971589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250D139E-D07D-44E5-A8E4-6EF8B42CB777}" type="slidenum">
              <a:rPr lang="sk-SK" sz="1200">
                <a:latin typeface="Arial" charset="0"/>
              </a:rPr>
              <a:pPr algn="r" eaLnBrk="1" hangingPunct="1"/>
              <a:t>16</a:t>
            </a:fld>
            <a:endParaRPr lang="sk-SK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smtClean="0"/>
              <a:t>V našom príspevku by sme sa radi podelili o naše skúsenosti a výsledky z oblasti využitia a hlavne tvorby edukačných videí, ktoré sme realizovali v rámci jedného APVV projektu zameraného na rozvoj učiteľských kompetencií budúcich učiteľov prírodovedných predmetov, matematiky a informatiky. Na úvod uvedieme možnosti a prínos edukačných videí, vlastný prieskum z oblasti tvorby a využívania edukačných videí. Ďalej sa budeme zaoberať problematikou tvorby edukačných videí – etapami tvorby, typickými chybami počas tvorby, typmi edukačných videí. Zastavíme sa pri možnostiach videí pri zaznamenaní a analýze mikrovyučovania budúcich učiteľov. Ďalej uvedieme problematiku tvorby scenárov – štruktúru edukačných scenárov s ukážkou scenára, príkladmi videí využiteľných v školskej informatike. Na koniec príspevku uvedieme odporúčania k tvorbe videí pre vyučovanie informatiky.</a:t>
            </a:r>
          </a:p>
        </p:txBody>
      </p:sp>
    </p:spTree>
    <p:extLst>
      <p:ext uri="{BB962C8B-B14F-4D97-AF65-F5344CB8AC3E}">
        <p14:creationId xmlns:p14="http://schemas.microsoft.com/office/powerpoint/2010/main" val="75491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/>
              <a:t>Kliknite sem a 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23850" y="6381750"/>
            <a:ext cx="8496300" cy="360363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sk-SK"/>
              <a:t>UPJŠ v Košiciach, Prírodovedecká fakulta, Ústav informatiky, </a:t>
            </a:r>
            <a:br>
              <a:rPr lang="sk-SK"/>
            </a:br>
            <a:r>
              <a:rPr lang="sk-SK"/>
              <a:t>Oddelenie didaktiky informatiky a podporných technológií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63B1-A133-4FAA-8A08-9EA6ECA58E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7775-0277-43E7-AB7B-06524537CC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C69C-4DF1-4A73-AB45-1556B93DBA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B020-E481-4C04-9898-C538DCC8E9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24000" y="1484313"/>
            <a:ext cx="3619500" cy="5068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95900" y="1484313"/>
            <a:ext cx="3619500" cy="5068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D5DD5-69AC-42EF-A6FE-5C24C4A17DC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21AFA-9478-4C67-B074-86EF6C6A19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DBB6-4267-409F-BBB6-E62EA82551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9961-88E2-49E7-8D24-60E3388E86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F3C1-7954-4B2F-B5D2-6A26253969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88E2-238D-47B5-9B19-DB76C6FC10C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484313"/>
            <a:ext cx="739140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sem a upravte štýly predlohy textu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Tretia úroveň</a:t>
            </a:r>
          </a:p>
          <a:p>
            <a:pPr lvl="3"/>
            <a:r>
              <a:rPr lang="en-US" smtClean="0"/>
              <a:t>Štvrtá úroveň</a:t>
            </a:r>
          </a:p>
          <a:p>
            <a:pPr lvl="4"/>
            <a:r>
              <a:rPr lang="en-US" smtClean="0"/>
              <a:t>Piata úroveň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E58C3F8-0B08-4C6F-A47D-1CC0E136EF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cs.upjs.sk/~snajder/bovi/2_bi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raca_s_informaciami_ukazka_vyskumu_2015_09_25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lubomir.snajder@upjs.s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mailto:jan.gunis@upjs.s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earningcenter.nsta.org/product_detail.aspx?id=10.2505/4/sc08_046_02_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scs.org/sites/default/files/_media/about/downloads/BSCS_5E_Full_Repor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fv.science.upjs.sk/_projekty/vemi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ratch.mit.edu/projects/1801891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ratch.mit.edu/projects/1387237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k-SK" sz="1400" dirty="0" smtClean="0"/>
              <a:t>Konferencia </a:t>
            </a:r>
            <a:r>
              <a:rPr lang="sk-SK" sz="1400" dirty="0" err="1" smtClean="0"/>
              <a:t>DidInfo</a:t>
            </a:r>
            <a:r>
              <a:rPr lang="sk-SK" sz="1400" dirty="0" smtClean="0"/>
              <a:t> 2016, 31. 3. 2016, Banská Bystrica</a:t>
            </a:r>
            <a:endParaRPr lang="en-US" sz="1400" dirty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7504" y="4038699"/>
            <a:ext cx="892899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sk-SK" sz="3600" dirty="0"/>
              <a:t>Bádateľsky orientované vyučovanie </a:t>
            </a:r>
            <a:r>
              <a:rPr lang="sk-SK" sz="3600" dirty="0" smtClean="0"/>
              <a:t>informatiky – </a:t>
            </a:r>
            <a:r>
              <a:rPr lang="sk-SK" sz="3600" dirty="0"/>
              <a:t>priebežné výsledky pedagogického výskumu </a:t>
            </a:r>
            <a:endParaRPr kumimoji="1" lang="sk-SK" sz="3600" dirty="0">
              <a:latin typeface="Tahoma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14283" y="5589588"/>
            <a:ext cx="892971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k-SK" dirty="0" smtClean="0"/>
              <a:t>Ľubomír Šnajder, Ján Guniš</a:t>
            </a:r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/>
              <a:t>Odporúčaný priebeh bádateľského </a:t>
            </a:r>
            <a:r>
              <a:rPr lang="sk-SK" sz="2000" b="1" dirty="0" smtClean="0"/>
              <a:t>vyučovania (5E)</a:t>
            </a:r>
            <a:endParaRPr lang="sk-SK" sz="2000" dirty="0" smtClean="0"/>
          </a:p>
          <a:p>
            <a:r>
              <a:rPr lang="sk-SK" sz="2000" dirty="0" smtClean="0"/>
              <a:t>opis </a:t>
            </a:r>
            <a:r>
              <a:rPr lang="sk-SK" sz="2000" dirty="0"/>
              <a:t>hry Hádaj kartu (Zapoj) a hranie hry v dvojiciach (Skúmaj),</a:t>
            </a:r>
          </a:p>
          <a:p>
            <a:r>
              <a:rPr lang="sk-SK" sz="2000" dirty="0"/>
              <a:t>heuristický rozhovor zameraný na objavenie efektívneho spôsobu určenia myslenej karty (Skúmaj) so zavedením pojmu bit ako jednotky informácie (Vysvetli</a:t>
            </a:r>
            <a:r>
              <a:rPr lang="sk-SK" sz="2000" dirty="0" smtClean="0"/>
              <a:t>),</a:t>
            </a:r>
          </a:p>
          <a:p>
            <a:r>
              <a:rPr lang="sk-SK" sz="2000" dirty="0"/>
              <a:t>frontálna demonštrácia hry s paralelným hádaním kariet </a:t>
            </a:r>
            <a:r>
              <a:rPr lang="sk-SK" sz="2000" dirty="0" err="1" smtClean="0"/>
              <a:t>zame</a:t>
            </a:r>
            <a:r>
              <a:rPr lang="sk-SK" sz="2000" dirty="0" smtClean="0"/>
              <a:t>-raná </a:t>
            </a:r>
            <a:r>
              <a:rPr lang="sk-SK" sz="2000" dirty="0"/>
              <a:t>na binárne kódovanie kariet (Zapoj, Skúmaj, Vysvetli),</a:t>
            </a:r>
          </a:p>
          <a:p>
            <a:r>
              <a:rPr lang="sk-SK" sz="2000" dirty="0"/>
              <a:t>precvičovanie učiva s využitím binárneho stromu a zovšeobecňovanie učiva na N-</a:t>
            </a:r>
            <a:r>
              <a:rPr lang="sk-SK" sz="2000" dirty="0" err="1"/>
              <a:t>árne</a:t>
            </a:r>
            <a:r>
              <a:rPr lang="sk-SK" sz="2000" dirty="0"/>
              <a:t> hádanie čísel/kariet (Rozšír),</a:t>
            </a:r>
          </a:p>
          <a:p>
            <a:r>
              <a:rPr lang="sk-SK" sz="2000" dirty="0"/>
              <a:t>celkové zhrnutie a vyhodnotenie prebraného učiva (Vyhodnoť</a:t>
            </a:r>
            <a:r>
              <a:rPr lang="sk-SK" sz="2000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76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/>
              <a:t>Ukážka časti modelového heuristického rozhovoru</a:t>
            </a:r>
          </a:p>
          <a:p>
            <a:r>
              <a:rPr lang="sk-SK" sz="2000" dirty="0"/>
              <a:t>U: „Môžeme uhádnuť kartu na prvý pokus?“</a:t>
            </a:r>
          </a:p>
          <a:p>
            <a:r>
              <a:rPr lang="sk-SK" sz="2000" dirty="0"/>
              <a:t>Ž: „Áno, ale nie vždy sa nám to podarí.“</a:t>
            </a:r>
          </a:p>
          <a:p>
            <a:r>
              <a:rPr lang="sk-SK" sz="2000" dirty="0"/>
              <a:t>U: „Koľko najviac otázok potrebujeme, aby sme uhádli kartu?“</a:t>
            </a:r>
          </a:p>
          <a:p>
            <a:r>
              <a:rPr lang="sk-SK" sz="2000" dirty="0"/>
              <a:t>Ž1: „No, keď nemáme šťastie, tak na 32 pokusov.“</a:t>
            </a:r>
          </a:p>
          <a:p>
            <a:r>
              <a:rPr lang="sk-SK" sz="2000" dirty="0"/>
              <a:t>Ž2: „Môžeme hádať aj viac ako 32-krát, keď si nebudeme pamätať uvedené karty. Ale v najhoršom prípade by malo stačiť najviac 31 pokusov.“</a:t>
            </a:r>
          </a:p>
          <a:p>
            <a:r>
              <a:rPr lang="sk-SK" sz="2000" dirty="0"/>
              <a:t>U: „Ako sa po každej otázke zmení množina, ktorá obsahuje hľadanú kartu?“</a:t>
            </a:r>
          </a:p>
          <a:p>
            <a:r>
              <a:rPr lang="sk-SK" sz="2000" dirty="0"/>
              <a:t>Ž1: „Bude sa stále zmenšovať</a:t>
            </a:r>
            <a:r>
              <a:rPr lang="sk-SK" sz="2000" dirty="0" smtClean="0"/>
              <a:t>.“ ...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9789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0513" y="1239838"/>
            <a:ext cx="7620000" cy="5068887"/>
          </a:xfrm>
        </p:spPr>
        <p:txBody>
          <a:bodyPr/>
          <a:lstStyle/>
          <a:p>
            <a:pPr lvl="0"/>
            <a:r>
              <a:rPr lang="sk-SK" sz="2000" b="1" dirty="0" smtClean="0"/>
              <a:t>Obrázky, diagramy, tabuľky</a:t>
            </a:r>
            <a:endParaRPr lang="sk-SK" sz="2000" dirty="0" smtClean="0"/>
          </a:p>
          <a:p>
            <a:pPr marL="0" lvl="0" indent="0">
              <a:buNone/>
            </a:pPr>
            <a:endParaRPr lang="sk-SK" dirty="0" smtClean="0"/>
          </a:p>
        </p:txBody>
      </p:sp>
      <p:pic>
        <p:nvPicPr>
          <p:cNvPr id="7" name="Picture 2" descr="ca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4507903" cy="23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ok 4" descr="C:\__VEMIV\IBSE_metodiky\03_bit_jednotka_informacie_2014_09_30\32_kariet_paralelne_hadanie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18"/>
          <a:stretch/>
        </p:blipFill>
        <p:spPr bwMode="auto">
          <a:xfrm>
            <a:off x="107504" y="1751273"/>
            <a:ext cx="8856984" cy="2469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C:\Users\Šnajder\Desktop\binarny_strom_0_7_dek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168" y="4293096"/>
            <a:ext cx="4168320" cy="23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7806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/>
              <a:t>Otázky v pracovnom liste</a:t>
            </a:r>
          </a:p>
          <a:p>
            <a:r>
              <a:rPr lang="sk-SK" sz="1800" dirty="0" smtClean="0"/>
              <a:t>Uveďte koľko otázok typu áno/nie potrebujete položiť súperovi pri hádaní jeho myslenej karty</a:t>
            </a:r>
          </a:p>
          <a:p>
            <a:r>
              <a:rPr lang="sk-SK" sz="1800" dirty="0" smtClean="0"/>
              <a:t>Čo myslíte, dá sa pomocou rovnakej postupnosti otázok uhádnuť ľubovoľná myslená karta? Stručne zdôvodnite svoju odpoveď.</a:t>
            </a:r>
            <a:endParaRPr lang="sk-SK" sz="1800" dirty="0" smtClean="0"/>
          </a:p>
          <a:p>
            <a:pPr marL="0" indent="0">
              <a:buNone/>
            </a:pPr>
            <a:r>
              <a:rPr lang="sk-SK" sz="2000" b="1" dirty="0" err="1" smtClean="0"/>
              <a:t>Sebahodnotiaca</a:t>
            </a:r>
            <a:r>
              <a:rPr lang="sk-SK" sz="2000" b="1" dirty="0" smtClean="0"/>
              <a:t> </a:t>
            </a:r>
            <a:r>
              <a:rPr lang="sk-SK" sz="2000" b="1" dirty="0" smtClean="0"/>
              <a:t>karta</a:t>
            </a:r>
          </a:p>
          <a:p>
            <a:endParaRPr lang="sk-SK" sz="2000" dirty="0" smtClean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72"/>
          <a:stretch/>
        </p:blipFill>
        <p:spPr>
          <a:xfrm>
            <a:off x="179512" y="4005349"/>
            <a:ext cx="8867775" cy="266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/>
              <a:t>Ukážka úlohy </a:t>
            </a:r>
            <a:r>
              <a:rPr lang="sk-SK" sz="2000" b="1" dirty="0"/>
              <a:t>konceptuálneho </a:t>
            </a:r>
            <a:r>
              <a:rPr lang="sk-SK" sz="2000" b="1" dirty="0" smtClean="0"/>
              <a:t>testu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000" dirty="0"/>
              <a:t>Správa „Hodnota karty je desiatka (z balíka 32 nemeckých kariet</a:t>
            </a:r>
            <a:r>
              <a:rPr lang="sk-SK" sz="2000" dirty="0" smtClean="0"/>
              <a:t>).“:</a:t>
            </a:r>
            <a:br>
              <a:rPr lang="sk-SK" sz="2000" dirty="0" smtClean="0"/>
            </a:br>
            <a:r>
              <a:rPr lang="sk-SK" sz="2000" dirty="0" smtClean="0"/>
              <a:t>a</a:t>
            </a:r>
            <a:r>
              <a:rPr lang="sk-SK" sz="2000" dirty="0"/>
              <a:t>)	je 0-bitová, lebo nevieme určiť farbu </a:t>
            </a:r>
            <a:r>
              <a:rPr lang="sk-SK" sz="2000" dirty="0" smtClean="0"/>
              <a:t>karty,</a:t>
            </a:r>
            <a:br>
              <a:rPr lang="sk-SK" sz="2000" dirty="0" smtClean="0"/>
            </a:br>
            <a:r>
              <a:rPr lang="sk-SK" sz="2000" dirty="0" smtClean="0"/>
              <a:t>b</a:t>
            </a:r>
            <a:r>
              <a:rPr lang="sk-SK" sz="2000" dirty="0"/>
              <a:t>)	je 1-bitová, lebo máme informáciu o presnej </a:t>
            </a:r>
            <a:r>
              <a:rPr lang="sk-SK" sz="2000" dirty="0" smtClean="0"/>
              <a:t>hodnote	karty</a:t>
            </a:r>
            <a:r>
              <a:rPr lang="sk-SK" sz="2000" dirty="0"/>
              <a:t>, nie </a:t>
            </a:r>
            <a:r>
              <a:rPr lang="sk-SK" sz="2000" dirty="0" smtClean="0"/>
              <a:t>farby,</a:t>
            </a:r>
            <a:br>
              <a:rPr lang="sk-SK" sz="2000" dirty="0" smtClean="0"/>
            </a:br>
            <a:r>
              <a:rPr lang="sk-SK" sz="2000" dirty="0" smtClean="0"/>
              <a:t>c</a:t>
            </a:r>
            <a:r>
              <a:rPr lang="sk-SK" sz="2000" dirty="0"/>
              <a:t>)	je 2-bitová, lebo potrebujeme ešte zistiť hodnotu jednej </a:t>
            </a:r>
            <a:r>
              <a:rPr lang="sk-SK" sz="2000" dirty="0" smtClean="0"/>
              <a:t>	zo </a:t>
            </a:r>
            <a:r>
              <a:rPr lang="sk-SK" sz="2000" dirty="0"/>
              <a:t>4 čiže 2</a:t>
            </a:r>
            <a:r>
              <a:rPr lang="sk-SK" sz="2000" baseline="30000" dirty="0"/>
              <a:t>2</a:t>
            </a:r>
            <a:r>
              <a:rPr lang="sk-SK" sz="2000" dirty="0"/>
              <a:t> </a:t>
            </a:r>
            <a:r>
              <a:rPr lang="sk-SK" sz="2000" dirty="0" smtClean="0"/>
              <a:t>farieb,</a:t>
            </a:r>
            <a:br>
              <a:rPr lang="sk-SK" sz="2000" dirty="0" smtClean="0"/>
            </a:br>
            <a:r>
              <a:rPr lang="sk-SK" sz="2000" dirty="0" smtClean="0"/>
              <a:t>d</a:t>
            </a:r>
            <a:r>
              <a:rPr lang="sk-SK" sz="2000" dirty="0"/>
              <a:t>)	je 3-bitová, lebo uvedená hodnota karty je jednou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	z </a:t>
            </a:r>
            <a:r>
              <a:rPr lang="sk-SK" sz="2000" dirty="0"/>
              <a:t>8 </a:t>
            </a:r>
            <a:r>
              <a:rPr lang="sk-SK" sz="2000" dirty="0" smtClean="0"/>
              <a:t>čiže </a:t>
            </a:r>
            <a:r>
              <a:rPr lang="sk-SK" sz="2000" dirty="0"/>
              <a:t>2</a:t>
            </a:r>
            <a:r>
              <a:rPr lang="sk-SK" sz="2000" baseline="30000" dirty="0"/>
              <a:t>3</a:t>
            </a:r>
            <a:r>
              <a:rPr lang="sk-SK" sz="2000" dirty="0"/>
              <a:t> možností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5147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P</a:t>
            </a:r>
            <a:r>
              <a:rPr lang="pl-PL" sz="2000" b="1" dirty="0" smtClean="0"/>
              <a:t>ozorovania </a:t>
            </a:r>
            <a:r>
              <a:rPr lang="pl-PL" sz="2000" b="1" dirty="0"/>
              <a:t>a zistenia z </a:t>
            </a:r>
            <a:r>
              <a:rPr lang="pl-PL" sz="2000" b="1" dirty="0" smtClean="0"/>
              <a:t>vyučovania</a:t>
            </a:r>
            <a:endParaRPr lang="sk-SK" sz="2000" b="1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000" dirty="0" err="1" smtClean="0"/>
              <a:t>Autorov</a:t>
            </a:r>
            <a:r>
              <a:rPr lang="sk-SK" sz="2000" dirty="0" smtClean="0"/>
              <a:t>e skúsenosti z výučby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000" dirty="0" smtClean="0"/>
              <a:t>Skúsenosti a postrehy z vyučovania učiteľov s vyhodnotením žiackych pracovných listov </a:t>
            </a:r>
            <a:r>
              <a:rPr lang="sk-SK" sz="2000" dirty="0"/>
              <a:t>(úspešnosť riešenia jednotlivých úloh, typické </a:t>
            </a:r>
            <a:r>
              <a:rPr lang="sk-SK" sz="2000" dirty="0" smtClean="0"/>
              <a:t>žiacke </a:t>
            </a:r>
            <a:r>
              <a:rPr lang="sk-SK" sz="2000" dirty="0" err="1"/>
              <a:t>miskoncepcie</a:t>
            </a:r>
            <a:r>
              <a:rPr lang="sk-SK" sz="2000" dirty="0"/>
              <a:t>). </a:t>
            </a:r>
            <a:endParaRPr lang="sk-SK" sz="2000" dirty="0" smtClean="0"/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000" b="1" dirty="0" smtClean="0"/>
              <a:t>Alternatívy metodiky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000" dirty="0"/>
              <a:t>U</a:t>
            </a:r>
            <a:r>
              <a:rPr lang="sk-SK" sz="2000" dirty="0" smtClean="0"/>
              <a:t>čiteľ rozhoduje </a:t>
            </a:r>
            <a:r>
              <a:rPr lang="sk-SK" sz="2000" dirty="0"/>
              <a:t>o výbere úloh, miere podpory pre žiakov a miere objavovania poznatkov </a:t>
            </a:r>
            <a:r>
              <a:rPr lang="sk-SK" sz="2000" dirty="0" smtClean="0"/>
              <a:t>žiakmi –</a:t>
            </a:r>
            <a:r>
              <a:rPr lang="en-US" sz="2000" dirty="0" smtClean="0"/>
              <a:t>&gt;</a:t>
            </a:r>
            <a:r>
              <a:rPr lang="sk-SK" sz="2000" dirty="0" smtClean="0"/>
              <a:t> redukcie / rozšírenia</a:t>
            </a:r>
            <a:endParaRPr lang="sk-SK" sz="2000" dirty="0"/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sk-SK" sz="2000" dirty="0">
                <a:hlinkClick r:id="rId3"/>
              </a:rPr>
              <a:t>http://ics.upjs.sk/~snajder/bovi/2_bit/</a:t>
            </a:r>
            <a:r>
              <a:rPr lang="sk-SK" sz="2000" dirty="0"/>
              <a:t>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sk-SK" sz="20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1797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l-PL" sz="3600" dirty="0" smtClean="0"/>
              <a:t>Získavanie</a:t>
            </a:r>
            <a:r>
              <a:rPr lang="pl-PL" sz="3600" dirty="0"/>
              <a:t>, spracovanie a prezentácia informácií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2000" b="1" dirty="0" smtClean="0"/>
              <a:t>Východiská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/>
              <a:t>reálne žiaci riešia len „jednoduché“ úlohy (napr. tab. kalkulátor),</a:t>
            </a:r>
            <a:br>
              <a:rPr lang="sk-SK" sz="1600" dirty="0" smtClean="0"/>
            </a:br>
            <a:r>
              <a:rPr lang="sk-SK" sz="1600" b="1" dirty="0" smtClean="0"/>
              <a:t>skúsenosť z riešenia veľkého, komplexného problému,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/>
              <a:t>umelé, cudzie dáta,</a:t>
            </a:r>
            <a:br>
              <a:rPr lang="sk-SK" sz="1600" dirty="0" smtClean="0"/>
            </a:br>
            <a:r>
              <a:rPr lang="sk-SK" sz="1600" b="1" dirty="0" smtClean="0"/>
              <a:t>originálne, vlastné dáta,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/>
              <a:t>ľahká overiteľnosť záverov (tabuľka výsledkov),</a:t>
            </a:r>
            <a:br>
              <a:rPr lang="sk-SK" sz="1600" dirty="0" smtClean="0"/>
            </a:br>
            <a:r>
              <a:rPr lang="sk-SK" sz="1600" b="1" dirty="0" smtClean="0"/>
              <a:t>žiak musí „uveriť“, argumentami presvedčiť ostatných,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/>
              <a:t>cieľom nie sú len výsledné hodnoty,</a:t>
            </a:r>
            <a:br>
              <a:rPr lang="sk-SK" sz="1600" dirty="0" smtClean="0"/>
            </a:br>
            <a:r>
              <a:rPr lang="sk-SK" sz="1600" b="1" dirty="0" smtClean="0"/>
              <a:t>interpretácia záverov,  argumentácia,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b="1" dirty="0" smtClean="0"/>
              <a:t>súčasťou vedy sú nielen poznatky, ale aj metódy,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2000" b="1" dirty="0" smtClean="0"/>
              <a:t>Pomôcky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/>
              <a:t>ukážka fiktívneho výskumu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62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l-PL" sz="3600" dirty="0" smtClean="0"/>
              <a:t>Získavanie</a:t>
            </a:r>
            <a:r>
              <a:rPr lang="pl-PL" sz="3600" dirty="0"/>
              <a:t>, spracovanie a prezentácia informácií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Otvorené bádanie?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/>
              <a:t>vnútorná – vonkajšia motivácia?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Priebeh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samostatná práca žiakov, s učiteľom konzultuje jednotlivé etapy,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výskumná oblasť, výskumný problém,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otvorené výskumné otázky, premenné (závislé, nezávislé),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hypotézy, vzťah aspoň dvoch premenných,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dotazník pre zber dát, výber vhodnej vzorky,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spracovanie získaných dát, zisťovanie súvislostí,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záverečná správa, hypotézy platia alebo neplatia,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prezentácia výsledkov,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6498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l-PL" sz="3600" dirty="0" smtClean="0"/>
              <a:t>Získavanie</a:t>
            </a:r>
            <a:r>
              <a:rPr lang="pl-PL" sz="3600" dirty="0"/>
              <a:t>, spracovanie a prezentácia informácií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2000" b="1" dirty="0" smtClean="0"/>
              <a:t>Skúsenosti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žiaci majú </a:t>
            </a:r>
            <a:r>
              <a:rPr lang="sk-SK" sz="1600" dirty="0"/>
              <a:t>problém s definovaním </a:t>
            </a:r>
            <a:r>
              <a:rPr lang="sk-SK" sz="1600" dirty="0" smtClean="0"/>
              <a:t>výskumného problému,</a:t>
            </a:r>
            <a:r>
              <a:rPr lang="sk-SK" sz="1600" dirty="0"/>
              <a:t> </a:t>
            </a:r>
            <a:r>
              <a:rPr lang="sk-SK" sz="1600" dirty="0" smtClean="0"/>
              <a:t>premenných,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hypotézy sú vágne </a:t>
            </a:r>
            <a:r>
              <a:rPr lang="sk-SK" sz="1600" dirty="0"/>
              <a:t>a </a:t>
            </a:r>
            <a:r>
              <a:rPr lang="sk-SK" sz="1600" dirty="0" smtClean="0"/>
              <a:t>všeobecné alebo je už </a:t>
            </a:r>
            <a:r>
              <a:rPr lang="sk-SK" sz="1600" dirty="0"/>
              <a:t>vopred </a:t>
            </a:r>
            <a:r>
              <a:rPr lang="sk-SK" sz="1600" dirty="0" smtClean="0"/>
              <a:t>jasné či </a:t>
            </a:r>
            <a:r>
              <a:rPr lang="sk-SK" sz="1600" dirty="0"/>
              <a:t>platia alebo </a:t>
            </a:r>
            <a:r>
              <a:rPr lang="sk-SK" sz="1600" dirty="0" smtClean="0"/>
              <a:t>nie,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závery </a:t>
            </a:r>
            <a:r>
              <a:rPr lang="sk-SK" sz="1600" dirty="0"/>
              <a:t>výskumov sú často </a:t>
            </a:r>
            <a:r>
              <a:rPr lang="sk-SK" sz="1600" dirty="0" smtClean="0"/>
              <a:t>len „</a:t>
            </a:r>
            <a:r>
              <a:rPr lang="sk-SK" sz="1600" dirty="0"/>
              <a:t>prerozprávaním“ grafov, ktoré zobrazujú absolútne </a:t>
            </a:r>
            <a:r>
              <a:rPr lang="sk-SK" sz="1600" dirty="0" smtClean="0"/>
              <a:t>alebo relatívne </a:t>
            </a:r>
            <a:r>
              <a:rPr lang="sk-SK" sz="1600" dirty="0"/>
              <a:t>početnosti odpovedí na jednotlivé otázky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z dotazníkov,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2000" b="1" dirty="0" smtClean="0"/>
              <a:t>Zdôvodnenie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žiaci nie sú zvyknutí na takéto úlohy (náročné, netypicky zadané),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cieľom je metóda, jej pochopenie a osvojenie,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2000" b="1" dirty="0"/>
              <a:t>Úprava </a:t>
            </a:r>
            <a:r>
              <a:rPr lang="sk-SK" sz="2000" b="1" dirty="0" smtClean="0"/>
              <a:t>metodiky (2. úroveň)</a:t>
            </a:r>
            <a:endParaRPr lang="sk-SK" sz="2000" b="1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/>
              <a:t>„</a:t>
            </a:r>
            <a:r>
              <a:rPr lang="sk-SK" sz="1600" dirty="0">
                <a:hlinkClick r:id="rId3" action="ppaction://hlinkfile"/>
              </a:rPr>
              <a:t>demonštračný</a:t>
            </a:r>
            <a:r>
              <a:rPr lang="sk-SK" sz="1600" dirty="0"/>
              <a:t>“ príklad, </a:t>
            </a:r>
            <a:r>
              <a:rPr lang="sk-SK" sz="1600" dirty="0" smtClean="0"/>
              <a:t>zrealizovaný </a:t>
            </a:r>
            <a:r>
              <a:rPr lang="sk-SK" sz="1600" dirty="0"/>
              <a:t>fiktívny </a:t>
            </a:r>
            <a:r>
              <a:rPr lang="sk-SK" sz="1600" dirty="0" smtClean="0"/>
              <a:t>výskum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komentáre k dôležitým etapám a krokom výskumu,</a:t>
            </a:r>
            <a:endParaRPr lang="sk-SK" sz="16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2866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l-PL" sz="3600" dirty="0" smtClean="0"/>
              <a:t>Diskusia a záver</a:t>
            </a:r>
            <a:endParaRPr lang="en-GB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60513" y="1239838"/>
            <a:ext cx="7620000" cy="528550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000" dirty="0"/>
              <a:t>štruktúra </a:t>
            </a:r>
            <a:r>
              <a:rPr lang="sk-SK" sz="2000" dirty="0" smtClean="0"/>
              <a:t>bádateľskej </a:t>
            </a:r>
            <a:r>
              <a:rPr lang="sk-SK" sz="2000" dirty="0"/>
              <a:t>metodiky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sk-SK" sz="1800" dirty="0"/>
              <a:t>uľahčuje čítanie a použitie v praxi,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sk-SK" sz="1800" dirty="0"/>
              <a:t>NIE zväzujúca a kontraproduktívna,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000" dirty="0"/>
              <a:t>10 </a:t>
            </a:r>
            <a:r>
              <a:rPr lang="sk-SK" sz="2000" dirty="0" smtClean="0"/>
              <a:t>bádateľských </a:t>
            </a:r>
            <a:r>
              <a:rPr lang="sk-SK" sz="2000" dirty="0"/>
              <a:t>metodík pre školskú informatiku,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000" dirty="0"/>
              <a:t>implementácia BOV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sk-SK" sz="1800" dirty="0"/>
              <a:t>časová náročnosť realizácie vyučovania,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sk-SK" sz="1800" dirty="0"/>
              <a:t>učiteľ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vzťah </a:t>
            </a:r>
            <a:r>
              <a:rPr lang="sk-SK" sz="1600" dirty="0"/>
              <a:t>k BOV,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/>
              <a:t>nezvyk a nechuť študovať metodické </a:t>
            </a:r>
            <a:r>
              <a:rPr lang="sk-SK" sz="1600" dirty="0" smtClean="0"/>
              <a:t>materiály,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skôr </a:t>
            </a:r>
            <a:r>
              <a:rPr lang="sk-SK" sz="1600" dirty="0"/>
              <a:t>pracovné listy</a:t>
            </a:r>
            <a:r>
              <a:rPr lang="sk-SK" sz="1600" dirty="0" smtClean="0"/>
              <a:t>,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metodická podpora učiteľa: pomôcky, učené texty, pracovné súbory, metodiky, školenia, ...</a:t>
            </a:r>
            <a:endParaRPr lang="sk-SK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sk-SK" sz="1800" dirty="0" smtClean="0"/>
              <a:t>žiak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nezvyk vypĺňať pracovné listy,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skôr priama práca zameraná na cieľ,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sk-SK" sz="1600" dirty="0" smtClean="0"/>
              <a:t>nie potreba zdôvodňovať, argumentovať,</a:t>
            </a:r>
            <a:endParaRPr lang="sk-SK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67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Osnova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0" y="1340768"/>
            <a:ext cx="7512496" cy="5184576"/>
          </a:xfrm>
        </p:spPr>
        <p:txBody>
          <a:bodyPr/>
          <a:lstStyle/>
          <a:p>
            <a:r>
              <a:rPr lang="sk-SK" dirty="0" smtClean="0"/>
              <a:t>Bádateľsky orientované vyučovanie</a:t>
            </a:r>
          </a:p>
          <a:p>
            <a:r>
              <a:rPr lang="sk-SK" dirty="0" smtClean="0"/>
              <a:t>Vývoj metodík bádateľsky orientovaného vyučovania informatiky</a:t>
            </a:r>
          </a:p>
          <a:p>
            <a:r>
              <a:rPr lang="sk-SK" dirty="0" smtClean="0"/>
              <a:t>Ukážky </a:t>
            </a:r>
            <a:r>
              <a:rPr lang="sk-SK" dirty="0"/>
              <a:t>metodík bádateľsky orientovaného vyučovania informatiky</a:t>
            </a:r>
          </a:p>
          <a:p>
            <a:r>
              <a:rPr lang="sk-SK" dirty="0" smtClean="0"/>
              <a:t>Diskusia a záver</a:t>
            </a:r>
          </a:p>
        </p:txBody>
      </p:sp>
    </p:spTree>
    <p:extLst>
      <p:ext uri="{BB962C8B-B14F-4D97-AF65-F5344CB8AC3E}">
        <p14:creationId xmlns:p14="http://schemas.microsoft.com/office/powerpoint/2010/main" val="6379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Poďakovanie</a:t>
            </a:r>
            <a:endParaRPr lang="en-US" sz="36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268760"/>
            <a:ext cx="7620000" cy="5373688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 smtClean="0"/>
              <a:t>Prezentované výsledky boli dosiahnuté s podporou projektu </a:t>
            </a:r>
            <a:br>
              <a:rPr lang="sk-SK" sz="2000" dirty="0" smtClean="0"/>
            </a:br>
            <a:r>
              <a:rPr lang="sk-SK" sz="2000" b="1" dirty="0" smtClean="0"/>
              <a:t>LPP-APVV 0715-12 </a:t>
            </a:r>
            <a:br>
              <a:rPr lang="sk-SK" sz="2000" b="1" dirty="0" smtClean="0"/>
            </a:br>
            <a:r>
              <a:rPr lang="sk-SK" sz="2000" b="1" dirty="0" smtClean="0"/>
              <a:t>Výskum efektívnosti metód inovácie výučby matematiky, fyziky a informatiky (2013 – 2016) </a:t>
            </a:r>
            <a:br>
              <a:rPr lang="sk-SK" sz="2000" b="1" dirty="0" smtClean="0"/>
            </a:b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1567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Kontakt</a:t>
            </a:r>
            <a:endParaRPr lang="en-US" sz="36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60512" y="1384920"/>
            <a:ext cx="7620000" cy="5212432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 err="1" smtClean="0"/>
              <a:t>RNDr</a:t>
            </a:r>
            <a:r>
              <a:rPr lang="en-US" sz="2000" dirty="0" smtClean="0"/>
              <a:t>. </a:t>
            </a:r>
            <a:r>
              <a:rPr lang="en-US" sz="2000" dirty="0" err="1" smtClean="0"/>
              <a:t>Ľubomír</a:t>
            </a:r>
            <a:r>
              <a:rPr lang="en-US" sz="2000" dirty="0" smtClean="0"/>
              <a:t> ŠNAJDER, PhD. 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lubomir.snajder@upjs.sk</a:t>
            </a:r>
            <a:r>
              <a:rPr lang="en-US" sz="2000" dirty="0" smtClean="0"/>
              <a:t>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en-US" sz="2000" dirty="0" err="1"/>
              <a:t>PaedDr</a:t>
            </a:r>
            <a:r>
              <a:rPr lang="en-US" sz="2000" dirty="0"/>
              <a:t>. </a:t>
            </a:r>
            <a:r>
              <a:rPr lang="en-US" sz="2000" dirty="0" err="1"/>
              <a:t>Ján</a:t>
            </a:r>
            <a:r>
              <a:rPr lang="en-US" sz="2000" dirty="0"/>
              <a:t> Guniš, PhD.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jan.gunis@upjs.sk</a:t>
            </a:r>
            <a:r>
              <a:rPr lang="en-US" sz="20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sz="1400" dirty="0" smtClean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k-SK" sz="1600" dirty="0" smtClean="0"/>
              <a:t/>
            </a:r>
            <a:br>
              <a:rPr lang="sk-SK" sz="1600" dirty="0" smtClean="0"/>
            </a:br>
            <a:endParaRPr lang="sk-SK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sk-SK" sz="2000" dirty="0" smtClean="0"/>
              <a:t>Univerzita </a:t>
            </a:r>
            <a:r>
              <a:rPr lang="en-US" sz="2000" dirty="0" err="1" smtClean="0"/>
              <a:t>Pavl</a:t>
            </a:r>
            <a:r>
              <a:rPr lang="sk-SK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Jozef</a:t>
            </a:r>
            <a:r>
              <a:rPr lang="sk-SK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Šafárik</a:t>
            </a:r>
            <a:r>
              <a:rPr lang="sk-SK" sz="2000" dirty="0" smtClean="0"/>
              <a:t>a</a:t>
            </a:r>
            <a:r>
              <a:rPr lang="en-US" sz="2000" dirty="0" smtClean="0"/>
              <a:t> </a:t>
            </a:r>
            <a:r>
              <a:rPr lang="sk-SK" sz="2000" dirty="0" smtClean="0"/>
              <a:t>v </a:t>
            </a:r>
            <a:r>
              <a:rPr lang="en-US" sz="2000" dirty="0" err="1" smtClean="0"/>
              <a:t>Košic</a:t>
            </a:r>
            <a:r>
              <a:rPr lang="sk-SK" sz="2000" dirty="0" err="1" smtClean="0"/>
              <a:t>iach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k-SK" sz="2000" dirty="0" smtClean="0"/>
              <a:t>Prírodovedecká fakulta, Ústav informatiky</a:t>
            </a:r>
            <a:br>
              <a:rPr lang="sk-SK" sz="2000" dirty="0" smtClean="0"/>
            </a:br>
            <a:r>
              <a:rPr lang="sk-SK" sz="2000" dirty="0" smtClean="0"/>
              <a:t>Oddelenie didaktiky informatiky a podporných technológií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Park </a:t>
            </a:r>
            <a:r>
              <a:rPr lang="en-US" sz="1800" dirty="0" err="1" smtClean="0"/>
              <a:t>Angelinum</a:t>
            </a:r>
            <a:r>
              <a:rPr lang="en-US" sz="1800" dirty="0" smtClean="0"/>
              <a:t> 9, 041 54 </a:t>
            </a:r>
            <a:r>
              <a:rPr lang="en-US" sz="1800" dirty="0" err="1" smtClean="0"/>
              <a:t>Košice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sk-SK" sz="1800" dirty="0"/>
              <a:t>T</a:t>
            </a:r>
            <a:r>
              <a:rPr lang="sk-SK" sz="1800" dirty="0" smtClean="0"/>
              <a:t>el </a:t>
            </a:r>
            <a:r>
              <a:rPr lang="en-US" sz="1800" dirty="0" smtClean="0"/>
              <a:t>(</a:t>
            </a:r>
            <a:r>
              <a:rPr lang="sk-SK" sz="1800" dirty="0" smtClean="0"/>
              <a:t>pracovňa</a:t>
            </a:r>
            <a:r>
              <a:rPr lang="en-US" sz="1800" dirty="0" smtClean="0"/>
              <a:t>):  00421 55 234 2539</a:t>
            </a:r>
            <a:r>
              <a:rPr lang="sk-SK" sz="1800" dirty="0"/>
              <a:t/>
            </a:r>
            <a:br>
              <a:rPr lang="sk-SK" sz="1800" dirty="0"/>
            </a:br>
            <a:r>
              <a:rPr lang="en-US" sz="1800" dirty="0" smtClean="0"/>
              <a:t>GPS: 48.728888 N, 21.248232 E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</p:txBody>
      </p:sp>
      <p:pic>
        <p:nvPicPr>
          <p:cNvPr id="1026" name="Picture 2" descr="C:\Users\Šnajder\Desktop\qrcode(26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864" y="1340768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098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/>
              <a:t>Bádateľsky orientované </a:t>
            </a:r>
            <a:r>
              <a:rPr lang="sk-SK" sz="3600" dirty="0" smtClean="0"/>
              <a:t>vyučovanie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268760"/>
            <a:ext cx="7620000" cy="5328592"/>
          </a:xfrm>
        </p:spPr>
        <p:txBody>
          <a:bodyPr/>
          <a:lstStyle/>
          <a:p>
            <a:r>
              <a:rPr lang="sk-SK" sz="2000" dirty="0" smtClean="0"/>
              <a:t>induktívny prístup vyučovania (konštruktivizmus) </a:t>
            </a:r>
          </a:p>
          <a:p>
            <a:r>
              <a:rPr lang="sk-SK" sz="2000" dirty="0" smtClean="0"/>
              <a:t>U </a:t>
            </a:r>
            <a:r>
              <a:rPr lang="sk-SK" sz="2000" dirty="0"/>
              <a:t>neposkytuje hotové poznatky, ale podporu učenia</a:t>
            </a:r>
          </a:p>
          <a:p>
            <a:pPr lvl="1"/>
            <a:r>
              <a:rPr lang="sk-SK" sz="1800" dirty="0"/>
              <a:t>predkladá problémy, usmerňuje myslenie otázkami</a:t>
            </a:r>
          </a:p>
          <a:p>
            <a:pPr lvl="0"/>
            <a:r>
              <a:rPr lang="sk-SK" sz="2000" dirty="0"/>
              <a:t>Ž v roli vedca – </a:t>
            </a:r>
            <a:r>
              <a:rPr lang="sk-SK" sz="2000" dirty="0" smtClean="0"/>
              <a:t>používa postupy </a:t>
            </a:r>
            <a:r>
              <a:rPr lang="sk-SK" sz="2000" dirty="0"/>
              <a:t>ako pri reálnom </a:t>
            </a:r>
            <a:r>
              <a:rPr lang="sk-SK" sz="2000" dirty="0" smtClean="0"/>
              <a:t>výskume a rozvíja svoje </a:t>
            </a:r>
            <a:r>
              <a:rPr lang="sk-SK" sz="2000" b="1" dirty="0" smtClean="0"/>
              <a:t>bádateľské zručností</a:t>
            </a:r>
            <a:r>
              <a:rPr lang="sk-SK" sz="2000" dirty="0" smtClean="0"/>
              <a:t>:</a:t>
            </a:r>
          </a:p>
          <a:p>
            <a:pPr lvl="1"/>
            <a:r>
              <a:rPr lang="sk-SK" sz="1800" dirty="0" smtClean="0"/>
              <a:t>Formulácia </a:t>
            </a:r>
            <a:r>
              <a:rPr lang="sk-SK" sz="1800" dirty="0"/>
              <a:t>problému a plánovanie </a:t>
            </a:r>
            <a:r>
              <a:rPr lang="sk-SK" sz="1800" dirty="0" smtClean="0"/>
              <a:t>experimentu/modelu</a:t>
            </a:r>
          </a:p>
          <a:p>
            <a:pPr lvl="1"/>
            <a:r>
              <a:rPr lang="sk-SK" sz="1800" dirty="0"/>
              <a:t>Realizácia </a:t>
            </a:r>
            <a:r>
              <a:rPr lang="sk-SK" sz="1800" dirty="0" smtClean="0"/>
              <a:t>experimentu/implementácia modelu</a:t>
            </a:r>
          </a:p>
          <a:p>
            <a:pPr lvl="1"/>
            <a:r>
              <a:rPr lang="sk-SK" sz="1800" dirty="0"/>
              <a:t>Analýza a interpretácia experimentu/modelu</a:t>
            </a:r>
          </a:p>
          <a:p>
            <a:pPr lvl="1"/>
            <a:r>
              <a:rPr lang="sk-SK" sz="1800" dirty="0" err="1"/>
              <a:t>Zdieľanie</a:t>
            </a:r>
            <a:r>
              <a:rPr lang="sk-SK" sz="1800" dirty="0"/>
              <a:t> a prezentácia výsledkov </a:t>
            </a:r>
          </a:p>
          <a:p>
            <a:pPr lvl="1"/>
            <a:r>
              <a:rPr lang="sk-SK" sz="1800" dirty="0"/>
              <a:t>Aplikácia a ďalšie využitie </a:t>
            </a:r>
            <a:r>
              <a:rPr lang="sk-SK" sz="1800" dirty="0" smtClean="0"/>
              <a:t>výsledkov 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47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/>
              <a:t>Bádateľsky orientované vyučovanie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0512" y="1268760"/>
            <a:ext cx="7620000" cy="5256584"/>
          </a:xfrm>
        </p:spPr>
        <p:txBody>
          <a:bodyPr/>
          <a:lstStyle/>
          <a:p>
            <a:r>
              <a:rPr lang="sk-SK" sz="2000" b="1" dirty="0" smtClean="0"/>
              <a:t>Úrovne bádania </a:t>
            </a:r>
            <a:r>
              <a:rPr lang="sk-SK" sz="2000" dirty="0"/>
              <a:t>(</a:t>
            </a:r>
            <a:r>
              <a:rPr lang="sk-SK" sz="2000" dirty="0">
                <a:hlinkClick r:id="rId2"/>
              </a:rPr>
              <a:t>BANCHI-BELL, 2008</a:t>
            </a:r>
            <a:r>
              <a:rPr lang="sk-SK" sz="2000" dirty="0" smtClean="0"/>
              <a:t>):</a:t>
            </a:r>
            <a:endParaRPr lang="sk-SK" sz="2000" dirty="0"/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134" y="1916832"/>
            <a:ext cx="7399362" cy="356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/>
              <a:t>Bádateľsky orientované vyučovanie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0" y="1268760"/>
            <a:ext cx="7620000" cy="5472608"/>
          </a:xfrm>
        </p:spPr>
        <p:txBody>
          <a:bodyPr/>
          <a:lstStyle/>
          <a:p>
            <a:r>
              <a:rPr lang="sk-SK" sz="2000" b="1" dirty="0" smtClean="0"/>
              <a:t>Model učebného cyklu 5E </a:t>
            </a:r>
            <a:r>
              <a:rPr lang="sk-SK" sz="2000" dirty="0" smtClean="0"/>
              <a:t>(</a:t>
            </a:r>
            <a:r>
              <a:rPr lang="sk-SK" sz="2000" dirty="0">
                <a:hlinkClick r:id="rId2"/>
              </a:rPr>
              <a:t>BSCS, 2006</a:t>
            </a:r>
            <a:r>
              <a:rPr lang="sk-SK" sz="2000" dirty="0" smtClean="0"/>
              <a:t>):</a:t>
            </a:r>
          </a:p>
        </p:txBody>
      </p:sp>
      <p:pic>
        <p:nvPicPr>
          <p:cNvPr id="4" name="Obrázok 3" descr="C:\Users\Šnajder\Desktop\5E_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6472342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r>
              <a:rPr lang="sk-SK" sz="3600" dirty="0" smtClean="0"/>
              <a:t>Projekt Výskum </a:t>
            </a:r>
            <a:r>
              <a:rPr lang="sk-SK" sz="3600" dirty="0"/>
              <a:t>efektívnosti metód inovácie vyučovania </a:t>
            </a:r>
            <a:r>
              <a:rPr lang="sk-SK" sz="3600" dirty="0" smtClean="0"/>
              <a:t>M, F, I (VEMIV) 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0" y="1340768"/>
            <a:ext cx="7620000" cy="5328592"/>
          </a:xfrm>
        </p:spPr>
        <p:txBody>
          <a:bodyPr/>
          <a:lstStyle/>
          <a:p>
            <a:pPr lvl="0"/>
            <a:r>
              <a:rPr lang="sk-SK" dirty="0" smtClean="0"/>
              <a:t>obdobie: 2013 – 2016 </a:t>
            </a:r>
          </a:p>
          <a:p>
            <a:pPr lvl="0"/>
            <a:r>
              <a:rPr lang="sk-SK" dirty="0"/>
              <a:t>h</a:t>
            </a:r>
            <a:r>
              <a:rPr lang="sk-SK" dirty="0" smtClean="0"/>
              <a:t>lavné ciele projektu </a:t>
            </a:r>
            <a:r>
              <a:rPr lang="sk-SK" dirty="0" smtClean="0">
                <a:hlinkClick r:id="rId2"/>
              </a:rPr>
              <a:t>VEMIV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vypracovať metodické materiály a učebné pomôcky </a:t>
            </a:r>
            <a:br>
              <a:rPr lang="sk-SK" dirty="0" smtClean="0"/>
            </a:br>
            <a:r>
              <a:rPr lang="sk-SK" dirty="0" smtClean="0"/>
              <a:t>pre </a:t>
            </a:r>
            <a:r>
              <a:rPr lang="sk-SK" dirty="0"/>
              <a:t>bádateľské vyučovanie matematiky, fyziky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/>
              <a:t>informatiky na </a:t>
            </a:r>
            <a:r>
              <a:rPr lang="sk-SK" dirty="0" smtClean="0"/>
              <a:t>gymnáziu,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ripraviť, uskutočniť, analyzovať </a:t>
            </a:r>
            <a:r>
              <a:rPr lang="sk-SK" dirty="0"/>
              <a:t>a vyhodnotiť pedagogické experimenty v reálnych školských </a:t>
            </a:r>
            <a:r>
              <a:rPr lang="sk-SK" dirty="0" smtClean="0"/>
              <a:t>podmienkach zamerané na rozvíjanie vedeckej gramotnosti a zvýšenia miery konceptuálneho porozumenia,</a:t>
            </a:r>
          </a:p>
          <a:p>
            <a:pPr lvl="1"/>
            <a:r>
              <a:rPr lang="sk-SK" dirty="0"/>
              <a:t>z</a:t>
            </a:r>
            <a:r>
              <a:rPr lang="sk-SK" dirty="0" smtClean="0"/>
              <a:t>ískané výsledky a skúsenosti implementovať </a:t>
            </a:r>
            <a:br>
              <a:rPr lang="sk-SK" dirty="0" smtClean="0"/>
            </a:br>
            <a:r>
              <a:rPr lang="sk-SK" dirty="0" smtClean="0"/>
              <a:t>do inovovaných </a:t>
            </a:r>
            <a:r>
              <a:rPr lang="sk-SK" dirty="0" err="1" smtClean="0"/>
              <a:t>ŠkVP</a:t>
            </a:r>
            <a:r>
              <a:rPr lang="sk-SK" dirty="0" smtClean="0"/>
              <a:t> a do prípravy budúcich </a:t>
            </a:r>
            <a:r>
              <a:rPr lang="sk-SK" dirty="0"/>
              <a:t>učiteľov matematiky, fyziky a </a:t>
            </a:r>
            <a:r>
              <a:rPr lang="sk-SK" dirty="0" smtClean="0"/>
              <a:t>informatiky. </a:t>
            </a:r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93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/>
              <a:t>Životný cyklus vývoja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bádateľských </a:t>
            </a:r>
            <a:r>
              <a:rPr lang="sk-SK" sz="3600" dirty="0"/>
              <a:t>metodík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0" y="1340768"/>
            <a:ext cx="7620000" cy="5068887"/>
          </a:xfrm>
        </p:spPr>
        <p:txBody>
          <a:bodyPr/>
          <a:lstStyle/>
          <a:p>
            <a:pPr lvl="0"/>
            <a:r>
              <a:rPr lang="sk-SK" sz="2000" b="1" dirty="0" err="1">
                <a:sym typeface="Symbol"/>
              </a:rPr>
              <a:t></a:t>
            </a:r>
            <a:r>
              <a:rPr lang="sk-SK" sz="2000" b="1" dirty="0" err="1"/>
              <a:t>-úroveň</a:t>
            </a:r>
            <a:r>
              <a:rPr lang="sk-SK" sz="2000" dirty="0"/>
              <a:t> – prvotná, vytvorená pred vlastným overením v pedagogickej praxi</a:t>
            </a:r>
            <a:r>
              <a:rPr lang="sk-SK" sz="2000" dirty="0" smtClean="0"/>
              <a:t>,</a:t>
            </a:r>
            <a:endParaRPr lang="sk-SK" sz="2000" dirty="0"/>
          </a:p>
          <a:p>
            <a:pPr lvl="0"/>
            <a:r>
              <a:rPr lang="sk-SK" sz="2000" b="1" dirty="0" err="1">
                <a:sym typeface="Symbol"/>
              </a:rPr>
              <a:t></a:t>
            </a:r>
            <a:r>
              <a:rPr lang="sk-SK" sz="2000" b="1" dirty="0" err="1"/>
              <a:t>-úroveň</a:t>
            </a:r>
            <a:r>
              <a:rPr lang="sk-SK" sz="2000" dirty="0"/>
              <a:t> – vytvorená po vlastnom overení v pedagogickej praxi, publikovaná učiteľskej </a:t>
            </a:r>
            <a:r>
              <a:rPr lang="sk-SK" sz="2000" dirty="0" smtClean="0"/>
              <a:t>verejnosti,</a:t>
            </a:r>
            <a:endParaRPr lang="sk-SK" sz="2000" dirty="0"/>
          </a:p>
          <a:p>
            <a:pPr lvl="0"/>
            <a:r>
              <a:rPr lang="sk-SK" sz="2000" b="1" dirty="0"/>
              <a:t>1. úroveň</a:t>
            </a:r>
            <a:r>
              <a:rPr lang="sk-SK" sz="2000" dirty="0"/>
              <a:t> – vytvorená po overení v pedagogickej praxi viacerými učiteľmi, publikovateľná v odborných časopisoch (spolutvorcami metodiky sú učitelia z </a:t>
            </a:r>
            <a:r>
              <a:rPr lang="sk-SK" sz="2000" dirty="0" smtClean="0"/>
              <a:t>praxe),</a:t>
            </a:r>
            <a:endParaRPr lang="sk-SK" sz="2000" dirty="0"/>
          </a:p>
          <a:p>
            <a:pPr lvl="0"/>
            <a:r>
              <a:rPr lang="sk-SK" sz="2000" b="1" dirty="0"/>
              <a:t>2. úroveň</a:t>
            </a:r>
            <a:r>
              <a:rPr lang="sk-SK" sz="2000" dirty="0"/>
              <a:t> – vytvorená po doplnení diagnostických nástrojov na meranie úrovne </a:t>
            </a:r>
            <a:r>
              <a:rPr lang="sk-SK" sz="2000" dirty="0" smtClean="0"/>
              <a:t>bádateľských zručností </a:t>
            </a:r>
            <a:r>
              <a:rPr lang="sk-SK" sz="2000" dirty="0"/>
              <a:t>a úrovne konceptuálneho porozumenia učiva po overení v pedagogickej praxi viacerými učiteľmi, publikovateľná vo vedeckých časopisoch (spolutvorcami metodiky sú učitelia z </a:t>
            </a:r>
            <a:r>
              <a:rPr lang="sk-SK" sz="2000" dirty="0" smtClean="0"/>
              <a:t>praxe).</a:t>
            </a:r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17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r>
              <a:rPr lang="sk-SK" sz="3600" dirty="0">
                <a:sym typeface="Symbol"/>
              </a:rPr>
              <a:t>Vyvinuté bádateľské metodiky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0" y="1340768"/>
            <a:ext cx="7620000" cy="5068887"/>
          </a:xfrm>
        </p:spPr>
        <p:txBody>
          <a:bodyPr/>
          <a:lstStyle/>
          <a:p>
            <a:pPr lvl="0"/>
            <a:r>
              <a:rPr lang="sk-SK" sz="2000" dirty="0" smtClean="0"/>
              <a:t>Programovanie </a:t>
            </a:r>
            <a:r>
              <a:rPr lang="sk-SK" sz="2000" dirty="0"/>
              <a:t>kresliaceho editora v prostredí </a:t>
            </a:r>
            <a:r>
              <a:rPr lang="sk-SK" sz="2000" dirty="0" err="1"/>
              <a:t>App</a:t>
            </a:r>
            <a:r>
              <a:rPr lang="sk-SK" sz="2000" dirty="0"/>
              <a:t> </a:t>
            </a:r>
            <a:r>
              <a:rPr lang="sk-SK" sz="2000" dirty="0" err="1"/>
              <a:t>Inventor</a:t>
            </a:r>
            <a:r>
              <a:rPr lang="sk-SK" sz="2000" dirty="0"/>
              <a:t> 2 </a:t>
            </a:r>
          </a:p>
          <a:p>
            <a:pPr lvl="0"/>
            <a:r>
              <a:rPr lang="sk-SK" sz="2000" dirty="0"/>
              <a:t>Programovanie hry Postreh v prostredí </a:t>
            </a:r>
            <a:r>
              <a:rPr lang="sk-SK" sz="2000" dirty="0" err="1"/>
              <a:t>App</a:t>
            </a:r>
            <a:r>
              <a:rPr lang="sk-SK" sz="2000" dirty="0"/>
              <a:t> </a:t>
            </a:r>
            <a:r>
              <a:rPr lang="sk-SK" sz="2000" dirty="0" err="1"/>
              <a:t>Inventor</a:t>
            </a:r>
            <a:r>
              <a:rPr lang="sk-SK" sz="2000" dirty="0"/>
              <a:t> 2 </a:t>
            </a:r>
            <a:endParaRPr lang="sk-SK" sz="2000" dirty="0" smtClean="0"/>
          </a:p>
          <a:p>
            <a:pPr lvl="0"/>
            <a:r>
              <a:rPr lang="sk-SK" sz="2000" b="1" dirty="0" smtClean="0"/>
              <a:t>Bit </a:t>
            </a:r>
            <a:r>
              <a:rPr lang="sk-SK" sz="2000" b="1" dirty="0"/>
              <a:t>– jednotka informácie</a:t>
            </a:r>
            <a:r>
              <a:rPr lang="sk-SK" sz="2000" dirty="0"/>
              <a:t>; výpočet množstva </a:t>
            </a:r>
            <a:r>
              <a:rPr lang="sk-SK" sz="2000" dirty="0" err="1" smtClean="0"/>
              <a:t>inf</a:t>
            </a:r>
            <a:r>
              <a:rPr lang="sk-SK" sz="2000" dirty="0" smtClean="0"/>
              <a:t>. v</a:t>
            </a:r>
            <a:r>
              <a:rPr lang="sk-SK" sz="2000" dirty="0"/>
              <a:t> </a:t>
            </a:r>
            <a:r>
              <a:rPr lang="sk-SK" sz="2000" dirty="0" smtClean="0"/>
              <a:t>správe</a:t>
            </a:r>
          </a:p>
          <a:p>
            <a:pPr lvl="0"/>
            <a:r>
              <a:rPr lang="sk-SK" sz="2000" dirty="0" smtClean="0"/>
              <a:t>Kompresia </a:t>
            </a:r>
            <a:r>
              <a:rPr lang="sk-SK" sz="2000" dirty="0"/>
              <a:t>dát, kompresia obrázkov </a:t>
            </a:r>
            <a:endParaRPr lang="sk-SK" sz="2000" dirty="0" smtClean="0"/>
          </a:p>
          <a:p>
            <a:pPr lvl="0"/>
            <a:r>
              <a:rPr lang="sk-SK" sz="2000" dirty="0" smtClean="0"/>
              <a:t>Kódovanie </a:t>
            </a:r>
            <a:r>
              <a:rPr lang="sk-SK" sz="2000" dirty="0"/>
              <a:t>znakov, kódovacie tabuľky </a:t>
            </a:r>
            <a:endParaRPr lang="sk-SK" sz="2000" dirty="0" smtClean="0"/>
          </a:p>
          <a:p>
            <a:pPr lvl="0"/>
            <a:r>
              <a:rPr lang="sk-SK" sz="2000" b="1" dirty="0" smtClean="0"/>
              <a:t>Získavanie</a:t>
            </a:r>
            <a:r>
              <a:rPr lang="sk-SK" sz="2000" b="1" dirty="0"/>
              <a:t>, spracovanie a prezentácia </a:t>
            </a:r>
            <a:r>
              <a:rPr lang="sk-SK" sz="2000" b="1" dirty="0" smtClean="0"/>
              <a:t>informácií</a:t>
            </a:r>
          </a:p>
          <a:p>
            <a:pPr lvl="0"/>
            <a:r>
              <a:rPr lang="sk-SK" sz="2000" dirty="0" smtClean="0"/>
              <a:t>Odhaľovanie </a:t>
            </a:r>
            <a:r>
              <a:rPr lang="sk-SK" sz="2000" dirty="0"/>
              <a:t>princípov fungovania čiernych skriniek </a:t>
            </a:r>
            <a:endParaRPr lang="sk-SK" sz="2000" dirty="0" smtClean="0"/>
          </a:p>
          <a:p>
            <a:pPr lvl="0"/>
            <a:r>
              <a:rPr lang="sk-SK" sz="2000" dirty="0" smtClean="0"/>
              <a:t>Vytváranie </a:t>
            </a:r>
            <a:r>
              <a:rPr lang="sk-SK" sz="2000" dirty="0"/>
              <a:t>humorných kódov</a:t>
            </a:r>
            <a:r>
              <a:rPr lang="en-US" sz="2000" dirty="0"/>
              <a:t>,</a:t>
            </a:r>
            <a:r>
              <a:rPr lang="sk-SK" sz="2000" dirty="0"/>
              <a:t> jednoznačnosť </a:t>
            </a:r>
            <a:r>
              <a:rPr lang="sk-SK" sz="2000" dirty="0" smtClean="0"/>
              <a:t>(</a:t>
            </a:r>
            <a:r>
              <a:rPr lang="sk-SK" sz="2000" dirty="0" err="1" smtClean="0"/>
              <a:t>de</a:t>
            </a:r>
            <a:r>
              <a:rPr lang="sk-SK" sz="2000" dirty="0" smtClean="0"/>
              <a:t>)kódovania</a:t>
            </a:r>
          </a:p>
          <a:p>
            <a:pPr lvl="0"/>
            <a:r>
              <a:rPr lang="sk-SK" sz="2000" dirty="0" smtClean="0"/>
              <a:t>Komunikačné </a:t>
            </a:r>
            <a:r>
              <a:rPr lang="sk-SK" sz="2000" dirty="0"/>
              <a:t>protokoly – </a:t>
            </a:r>
            <a:r>
              <a:rPr lang="sk-SK" sz="2000" dirty="0" err="1"/>
              <a:t>papieriková</a:t>
            </a:r>
            <a:r>
              <a:rPr lang="sk-SK" sz="2000" dirty="0"/>
              <a:t> komunikácia </a:t>
            </a:r>
            <a:endParaRPr lang="sk-SK" sz="2000" dirty="0" smtClean="0"/>
          </a:p>
          <a:p>
            <a:pPr lvl="0"/>
            <a:r>
              <a:rPr lang="sk-SK" sz="2000" dirty="0" smtClean="0"/>
              <a:t>Odhaľovanie </a:t>
            </a:r>
            <a:r>
              <a:rPr lang="sk-SK" sz="2000" dirty="0"/>
              <a:t>tajomstiev textových </a:t>
            </a:r>
            <a:r>
              <a:rPr lang="sk-SK" sz="2000" dirty="0" smtClean="0"/>
              <a:t>súborov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301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0513" y="1239838"/>
            <a:ext cx="7620000" cy="5068887"/>
          </a:xfrm>
        </p:spPr>
        <p:txBody>
          <a:bodyPr/>
          <a:lstStyle/>
          <a:p>
            <a:r>
              <a:rPr lang="sk-SK" sz="2000" b="1" dirty="0" smtClean="0"/>
              <a:t>Východisko</a:t>
            </a:r>
            <a:r>
              <a:rPr lang="sk-SK" sz="2000" dirty="0" smtClean="0"/>
              <a:t> – vyučovanie sa redukuje </a:t>
            </a:r>
            <a:r>
              <a:rPr lang="sk-SK" sz="2000" dirty="0"/>
              <a:t>na dve vety: „Najmenšou jednotkou informácie je bit, ktorý popisuje dva rôzne stavy (nejakého systému). </a:t>
            </a:r>
            <a:r>
              <a:rPr lang="sk-SK" sz="2000" dirty="0" smtClean="0"/>
              <a:t>Osem </a:t>
            </a:r>
            <a:r>
              <a:rPr lang="sk-SK" sz="2000" dirty="0"/>
              <a:t>bitov tvorí bajt.“</a:t>
            </a:r>
          </a:p>
          <a:p>
            <a:pPr lvl="0"/>
            <a:r>
              <a:rPr lang="sk-SK" sz="2000" b="1" dirty="0" smtClean="0"/>
              <a:t>Metódy</a:t>
            </a:r>
            <a:r>
              <a:rPr lang="sk-SK" sz="2000" dirty="0" smtClean="0"/>
              <a:t> – experimentovanie</a:t>
            </a:r>
            <a:r>
              <a:rPr lang="sk-SK" sz="2000" dirty="0"/>
              <a:t>, heuristický </a:t>
            </a:r>
            <a:r>
              <a:rPr lang="sk-SK" sz="2000" dirty="0" smtClean="0"/>
              <a:t>rozhovor, didaktická hra, kúzlo</a:t>
            </a:r>
          </a:p>
          <a:p>
            <a:pPr lvl="0"/>
            <a:r>
              <a:rPr lang="sk-SK" sz="2000" b="1" dirty="0" smtClean="0"/>
              <a:t>Pomôcky </a:t>
            </a:r>
          </a:p>
          <a:p>
            <a:pPr lvl="1"/>
            <a:r>
              <a:rPr lang="sk-SK" sz="1800" dirty="0" smtClean="0"/>
              <a:t>Pracovný list</a:t>
            </a:r>
          </a:p>
          <a:p>
            <a:pPr lvl="2"/>
            <a:r>
              <a:rPr lang="sk-SK" sz="1600" dirty="0"/>
              <a:t>z</a:t>
            </a:r>
            <a:r>
              <a:rPr lang="sk-SK" sz="1600" dirty="0" smtClean="0"/>
              <a:t>adanie úlohy, séria pokynov a otázok </a:t>
            </a:r>
            <a:br>
              <a:rPr lang="sk-SK" sz="1600" dirty="0" smtClean="0"/>
            </a:br>
            <a:r>
              <a:rPr lang="sk-SK" sz="1600" dirty="0" smtClean="0"/>
              <a:t>(predpoklady, riešenie, argumenty)</a:t>
            </a:r>
          </a:p>
          <a:p>
            <a:pPr lvl="2"/>
            <a:r>
              <a:rPr lang="sk-SK" sz="1600" dirty="0" smtClean="0"/>
              <a:t>obrázky, diagramy, tabuľky</a:t>
            </a:r>
          </a:p>
          <a:p>
            <a:pPr lvl="2"/>
            <a:r>
              <a:rPr lang="sk-SK" sz="1600" dirty="0" smtClean="0"/>
              <a:t>formatívne </a:t>
            </a:r>
            <a:r>
              <a:rPr lang="sk-SK" sz="1600" dirty="0" smtClean="0"/>
              <a:t>hodnotenie – </a:t>
            </a:r>
            <a:r>
              <a:rPr lang="sk-SK" sz="1600" dirty="0" err="1" smtClean="0"/>
              <a:t>sebahodnotiaca</a:t>
            </a:r>
            <a:r>
              <a:rPr lang="sk-SK" sz="1600" dirty="0" smtClean="0"/>
              <a:t> </a:t>
            </a:r>
            <a:r>
              <a:rPr lang="sk-SK" sz="1600" dirty="0" smtClean="0"/>
              <a:t>karta, konceptuálny test </a:t>
            </a:r>
            <a:endParaRPr lang="sk-SK" sz="1600" dirty="0" smtClean="0"/>
          </a:p>
          <a:p>
            <a:pPr lvl="1"/>
            <a:r>
              <a:rPr lang="sk-SK" sz="1800" dirty="0"/>
              <a:t>Applety (</a:t>
            </a:r>
            <a:r>
              <a:rPr lang="sk-SK" sz="1800" dirty="0">
                <a:hlinkClick r:id="rId3"/>
              </a:rPr>
              <a:t>Hádam </a:t>
            </a:r>
            <a:r>
              <a:rPr lang="sk-SK" sz="1800" dirty="0" smtClean="0">
                <a:hlinkClick r:id="rId3"/>
              </a:rPr>
              <a:t>kartu</a:t>
            </a:r>
            <a:r>
              <a:rPr lang="sk-SK" sz="1800" dirty="0" smtClean="0"/>
              <a:t>, </a:t>
            </a:r>
            <a:r>
              <a:rPr lang="sk-SK" sz="1800" dirty="0">
                <a:hlinkClick r:id="rId4"/>
              </a:rPr>
              <a:t>Hádam </a:t>
            </a:r>
            <a:r>
              <a:rPr lang="sk-SK" sz="1800" dirty="0" smtClean="0">
                <a:hlinkClick r:id="rId4"/>
              </a:rPr>
              <a:t>číslo</a:t>
            </a:r>
            <a:r>
              <a:rPr lang="sk-SK" sz="1800" dirty="0" smtClean="0"/>
              <a:t>)</a:t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endParaRPr lang="sk-SK" sz="18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620000" cy="106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k-SK" sz="3600" dirty="0"/>
              <a:t>Bit – jednotka informácie, výpočet množstva informácie v správe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5466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óna návrhu – bity a bajty">
  <a:themeElements>
    <a:clrScheme name="Šablóna návrhu – bity a bajty 1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377B89"/>
      </a:hlink>
      <a:folHlink>
        <a:srgbClr val="1A4E54"/>
      </a:folHlink>
    </a:clrScheme>
    <a:fontScheme name="Šablóna návrhu – bity a bajt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óna návrhu – bity a bajty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2259</Words>
  <Application>Microsoft Office PowerPoint</Application>
  <PresentationFormat>Prezentácia na obrazovke (4:3)</PresentationFormat>
  <Paragraphs>166</Paragraphs>
  <Slides>21</Slides>
  <Notes>14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Šablóna návrhu – bity a bajty</vt:lpstr>
      <vt:lpstr>Prezentácia programu PowerPoint</vt:lpstr>
      <vt:lpstr>Osnova</vt:lpstr>
      <vt:lpstr>Bádateľsky orientované vyučovanie</vt:lpstr>
      <vt:lpstr>Bádateľsky orientované vyučovanie</vt:lpstr>
      <vt:lpstr>Bádateľsky orientované vyučovanie</vt:lpstr>
      <vt:lpstr>Projekt Výskum efektívnosti metód inovácie vyučovania M, F, I (VEMIV) </vt:lpstr>
      <vt:lpstr>Životný cyklus vývoja  bádateľských metodík</vt:lpstr>
      <vt:lpstr>Vyvinuté bádateľské metodiky</vt:lpstr>
      <vt:lpstr>Bit – jednotka informácie, výpočet množstva informácie v správe</vt:lpstr>
      <vt:lpstr>Bit – jednotka informácie, výpočet množstva informácie v správe</vt:lpstr>
      <vt:lpstr>Bit – jednotka informácie, výpočet množstva informácie v správe</vt:lpstr>
      <vt:lpstr>Bit – jednotka informácie, výpočet množstva informácie v správe</vt:lpstr>
      <vt:lpstr>Bit – jednotka informácie, výpočet množstva informácie v správe</vt:lpstr>
      <vt:lpstr>Bit – jednotka informácie, výpočet množstva informácie v správe</vt:lpstr>
      <vt:lpstr>Bit – jednotka informácie, výpočet množstva informácie v správe</vt:lpstr>
      <vt:lpstr>Získavanie, spracovanie a prezentácia informácií</vt:lpstr>
      <vt:lpstr>Získavanie, spracovanie a prezentácia informácií</vt:lpstr>
      <vt:lpstr>Získavanie, spracovanie a prezentácia informácií</vt:lpstr>
      <vt:lpstr>Diskusia a záver</vt:lpstr>
      <vt:lpstr>Poďakovanie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 didaktiky informatiky. Ciele a obsah školskej informatiky, osnovy, štandardy, maturita, učebnice ...</dc:title>
  <dc:creator>Šnajder</dc:creator>
  <cp:lastModifiedBy>Lubomir Snajder</cp:lastModifiedBy>
  <cp:revision>403</cp:revision>
  <cp:lastPrinted>1601-01-01T00:00:00Z</cp:lastPrinted>
  <dcterms:created xsi:type="dcterms:W3CDTF">2003-09-25T07:32:38Z</dcterms:created>
  <dcterms:modified xsi:type="dcterms:W3CDTF">2016-03-30T12:43:36Z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