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6.3.2012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6.3.2012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6.3.2012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6.3.2012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6.3.2012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6.3.2012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6.3.2012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6.3.2012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6.3.2012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6.3.2012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6.3.2012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6.3.2012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6.3.2012</a:t>
            </a:r>
            <a:br>
              <a:rPr lang="sk-SK" dirty="0" smtClean="0"/>
            </a:br>
            <a:r>
              <a:rPr lang="en-GB" dirty="0" smtClean="0"/>
              <a:t>Single Sign-On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Miroslav</a:t>
            </a:r>
            <a:r>
              <a:rPr lang="en-GB" dirty="0" smtClean="0"/>
              <a:t> </a:t>
            </a:r>
            <a:r>
              <a:rPr lang="en-GB" dirty="0" err="1" smtClean="0"/>
              <a:t>Sajko</a:t>
            </a:r>
            <a:r>
              <a:rPr lang="en-GB" dirty="0" smtClean="0"/>
              <a:t> </a:t>
            </a:r>
          </a:p>
          <a:p>
            <a:r>
              <a:rPr lang="en-GB" dirty="0" smtClean="0"/>
              <a:t>Martin </a:t>
            </a:r>
            <a:r>
              <a:rPr lang="en-GB" dirty="0" err="1" smtClean="0"/>
              <a:t>Petru</a:t>
            </a:r>
            <a:r>
              <a:rPr lang="sk-SK" dirty="0" err="1" smtClean="0"/>
              <a:t>ňa</a:t>
            </a:r>
            <a:endParaRPr lang="en-US" dirty="0"/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685800" y="6172200"/>
            <a:ext cx="7772400" cy="1199704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sk-SK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Architektúry</a:t>
            </a:r>
            <a:r>
              <a:rPr kumimoji="0" lang="sk-SK" sz="27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informačných systémov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kerbero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0"/>
            <a:ext cx="8153400" cy="6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Prístup použiteľný pre webové aplikácie</a:t>
            </a:r>
          </a:p>
          <a:p>
            <a:r>
              <a:rPr lang="sk-SK" dirty="0" smtClean="0"/>
              <a:t>Využíva </a:t>
            </a:r>
            <a:r>
              <a:rPr lang="sk-SK" dirty="0" smtClean="0">
                <a:solidFill>
                  <a:srgbClr val="FF0000"/>
                </a:solidFill>
              </a:rPr>
              <a:t>protokoly</a:t>
            </a:r>
            <a:r>
              <a:rPr lang="sk-SK" dirty="0" smtClean="0"/>
              <a:t> založené na štandardoch (SAML , </a:t>
            </a:r>
            <a:r>
              <a:rPr lang="sk-SK" dirty="0" err="1" smtClean="0"/>
              <a:t>WE-Security</a:t>
            </a:r>
            <a:r>
              <a:rPr lang="sk-SK" dirty="0" smtClean="0"/>
              <a:t>).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Jedna aplikácia </a:t>
            </a:r>
            <a:r>
              <a:rPr lang="sk-SK" dirty="0" smtClean="0"/>
              <a:t>môže </a:t>
            </a:r>
            <a:r>
              <a:rPr lang="sk-SK" dirty="0" smtClean="0">
                <a:solidFill>
                  <a:srgbClr val="FF0000"/>
                </a:solidFill>
              </a:rPr>
              <a:t>potvrdiť identitu </a:t>
            </a:r>
            <a:r>
              <a:rPr lang="sk-SK" dirty="0" smtClean="0"/>
              <a:t>používateľa </a:t>
            </a:r>
            <a:r>
              <a:rPr lang="sk-SK" dirty="0" smtClean="0">
                <a:solidFill>
                  <a:srgbClr val="FF0000"/>
                </a:solidFill>
              </a:rPr>
              <a:t>druhej</a:t>
            </a:r>
            <a:r>
              <a:rPr lang="sk-SK" dirty="0" smtClean="0"/>
              <a:t> aplikácii.</a:t>
            </a:r>
          </a:p>
          <a:p>
            <a:r>
              <a:rPr lang="sk-SK" dirty="0" smtClean="0"/>
              <a:t>Odpadá nutnosť redundantnej autentifikácie (nie z pohľadu užívateľa, ale na pozadí).</a:t>
            </a:r>
          </a:p>
          <a:p>
            <a:r>
              <a:rPr lang="sk-SK" dirty="0" smtClean="0"/>
              <a:t>Vhodné pre rozsiahle systémy (viacero </a:t>
            </a:r>
            <a:r>
              <a:rPr lang="sk-SK" dirty="0" err="1" smtClean="0"/>
              <a:t>enterprise</a:t>
            </a:r>
            <a:r>
              <a:rPr lang="sk-SK" dirty="0" smtClean="0"/>
              <a:t> systémov, obchodných jednotiek , systémy patriace </a:t>
            </a:r>
            <a:r>
              <a:rPr lang="sk-SK" dirty="0" smtClean="0">
                <a:solidFill>
                  <a:srgbClr val="FF0000"/>
                </a:solidFill>
              </a:rPr>
              <a:t>rôznym</a:t>
            </a:r>
            <a:r>
              <a:rPr lang="sk-SK" dirty="0" smtClean="0"/>
              <a:t> organizáciám).</a:t>
            </a:r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4. Federácia SSO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f-sso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630" y="609600"/>
            <a:ext cx="8476770" cy="6397900"/>
          </a:xfrm>
          <a:prstGeom prst="rect">
            <a:avLst/>
          </a:prstGeom>
        </p:spPr>
      </p:pic>
      <p:sp>
        <p:nvSpPr>
          <p:cNvPr id="5" name="Nadpis 2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944562"/>
          </a:xfrm>
          <a:solidFill>
            <a:schemeClr val="bg1"/>
          </a:solidFill>
        </p:spPr>
        <p:txBody>
          <a:bodyPr/>
          <a:lstStyle/>
          <a:p>
            <a:r>
              <a:rPr lang="sk-SK" dirty="0" smtClean="0"/>
              <a:t>Bez federácie</a:t>
            </a:r>
            <a:endParaRPr lang="en-US" dirty="0"/>
          </a:p>
        </p:txBody>
      </p:sp>
      <p:sp>
        <p:nvSpPr>
          <p:cNvPr id="6" name="Nadpis 2"/>
          <p:cNvSpPr txBox="1">
            <a:spLocks/>
          </p:cNvSpPr>
          <p:nvPr/>
        </p:nvSpPr>
        <p:spPr>
          <a:xfrm>
            <a:off x="3886200" y="5638800"/>
            <a:ext cx="1600200" cy="838200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spcBef>
                <a:spcPct val="0"/>
              </a:spcBef>
            </a:pPr>
            <a:r>
              <a:rPr lang="sk-SK" sz="4100" b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LDAP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Rovná spojovacia šípka 7"/>
          <p:cNvCxnSpPr/>
          <p:nvPr/>
        </p:nvCxnSpPr>
        <p:spPr>
          <a:xfrm rot="16200000" flipV="1">
            <a:off x="3124200" y="4876800"/>
            <a:ext cx="762000" cy="7620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ovacia šípka 9"/>
          <p:cNvCxnSpPr/>
          <p:nvPr/>
        </p:nvCxnSpPr>
        <p:spPr>
          <a:xfrm flipV="1">
            <a:off x="5486400" y="4953000"/>
            <a:ext cx="1371600" cy="6858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IC19751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706" y="1219200"/>
            <a:ext cx="7267387" cy="4876800"/>
          </a:xfrm>
          <a:prstGeom prst="rect">
            <a:avLst/>
          </a:prstGeom>
        </p:spPr>
      </p:pic>
      <p:sp>
        <p:nvSpPr>
          <p:cNvPr id="5" name="Nadpis 2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944562"/>
          </a:xfrm>
        </p:spPr>
        <p:txBody>
          <a:bodyPr/>
          <a:lstStyle/>
          <a:p>
            <a:r>
              <a:rPr lang="sk-SK" dirty="0" smtClean="0"/>
              <a:t>Federácia SSO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Distribuovaný a </a:t>
            </a:r>
            <a:r>
              <a:rPr lang="sk-SK" dirty="0" smtClean="0">
                <a:solidFill>
                  <a:srgbClr val="FF0000"/>
                </a:solidFill>
              </a:rPr>
              <a:t>decentralizovaný</a:t>
            </a:r>
            <a:r>
              <a:rPr lang="sk-SK" dirty="0" smtClean="0"/>
              <a:t> proces</a:t>
            </a:r>
          </a:p>
          <a:p>
            <a:r>
              <a:rPr lang="sk-SK" dirty="0" smtClean="0"/>
              <a:t>Jednoduchý mechanizmus reprezentuje identitu užívateľa ako </a:t>
            </a:r>
            <a:r>
              <a:rPr lang="sk-SK" dirty="0" err="1" smtClean="0">
                <a:solidFill>
                  <a:srgbClr val="FF0000"/>
                </a:solidFill>
              </a:rPr>
              <a:t>url</a:t>
            </a:r>
            <a:r>
              <a:rPr lang="sk-SK" dirty="0" smtClean="0"/>
              <a:t> </a:t>
            </a:r>
            <a:r>
              <a:rPr lang="sk-SK" dirty="0" err="1" smtClean="0"/>
              <a:t>verifikovateľné</a:t>
            </a:r>
            <a:r>
              <a:rPr lang="sk-SK" dirty="0" smtClean="0"/>
              <a:t> serverom podporujúcim tento protokol</a:t>
            </a:r>
          </a:p>
          <a:p>
            <a:r>
              <a:rPr lang="sk-SK" dirty="0" smtClean="0"/>
              <a:t>Stránky, ktoré ho podporujú, </a:t>
            </a:r>
            <a:r>
              <a:rPr lang="sk-SK" dirty="0" smtClean="0">
                <a:solidFill>
                  <a:srgbClr val="FF0000"/>
                </a:solidFill>
              </a:rPr>
              <a:t>nevyžadujú</a:t>
            </a:r>
            <a:r>
              <a:rPr lang="sk-SK" dirty="0" smtClean="0"/>
              <a:t> vytváranie nových </a:t>
            </a:r>
            <a:r>
              <a:rPr lang="sk-SK" dirty="0" smtClean="0"/>
              <a:t>kont</a:t>
            </a:r>
            <a:r>
              <a:rPr lang="en-GB" dirty="0" smtClean="0"/>
              <a:t>.</a:t>
            </a:r>
            <a:endParaRPr lang="sk-SK" dirty="0" smtClean="0"/>
          </a:p>
          <a:p>
            <a:r>
              <a:rPr lang="sk-SK" dirty="0" smtClean="0"/>
              <a:t>Odlišná </a:t>
            </a:r>
            <a:r>
              <a:rPr lang="sk-SK" dirty="0" smtClean="0"/>
              <a:t>filozofia</a:t>
            </a:r>
            <a:r>
              <a:rPr lang="en-GB" dirty="0" smtClean="0"/>
              <a:t>.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5. </a:t>
            </a:r>
            <a:r>
              <a:rPr lang="sk-SK" dirty="0" err="1" smtClean="0"/>
              <a:t>OpenID</a:t>
            </a:r>
            <a:r>
              <a:rPr lang="sk-SK" dirty="0" smtClean="0"/>
              <a:t> SSO</a:t>
            </a:r>
            <a:endParaRPr lang="en-US" dirty="0"/>
          </a:p>
        </p:txBody>
      </p:sp>
      <p:pic>
        <p:nvPicPr>
          <p:cNvPr id="4" name="Obrázok 3" descr="320px-OpenID_logo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4495800"/>
            <a:ext cx="30480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sso_diag_openi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228600"/>
            <a:ext cx="7924800" cy="580429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icon_-_Product_Features_-_Loc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276600"/>
            <a:ext cx="1905000" cy="1905000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371600" y="2895600"/>
            <a:ext cx="8229600" cy="1143000"/>
          </a:xfrm>
        </p:spPr>
        <p:txBody>
          <a:bodyPr/>
          <a:lstStyle/>
          <a:p>
            <a:r>
              <a:rPr lang="sk-SK" dirty="0" smtClean="0"/>
              <a:t>Ďakujeme za pozornosť!</a:t>
            </a:r>
            <a:endParaRPr lang="en-US" dirty="0"/>
          </a:p>
        </p:txBody>
      </p:sp>
      <p:sp>
        <p:nvSpPr>
          <p:cNvPr id="5" name="Nadpis 2"/>
          <p:cNvSpPr txBox="1">
            <a:spLocks/>
          </p:cNvSpPr>
          <p:nvPr/>
        </p:nvSpPr>
        <p:spPr>
          <a:xfrm>
            <a:off x="6705600" y="5715000"/>
            <a:ext cx="26670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Otázky?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Enterprise</a:t>
            </a:r>
            <a:r>
              <a:rPr lang="sk-SK" dirty="0" smtClean="0"/>
              <a:t> aplikácie, portály, </a:t>
            </a:r>
            <a:r>
              <a:rPr lang="sk-SK" dirty="0" err="1" smtClean="0"/>
              <a:t>cloud</a:t>
            </a:r>
            <a:endParaRPr lang="sk-SK" dirty="0" smtClean="0"/>
          </a:p>
          <a:p>
            <a:r>
              <a:rPr lang="sk-SK" dirty="0" smtClean="0"/>
              <a:t>Cenné a citlivé </a:t>
            </a:r>
            <a:r>
              <a:rPr lang="sk-SK" dirty="0" err="1" smtClean="0"/>
              <a:t>korporátne</a:t>
            </a:r>
            <a:r>
              <a:rPr lang="sk-SK" dirty="0" smtClean="0"/>
              <a:t> dáta</a:t>
            </a:r>
          </a:p>
          <a:p>
            <a:r>
              <a:rPr lang="sk-SK" dirty="0" smtClean="0"/>
              <a:t>Z toho plynúce </a:t>
            </a:r>
            <a:r>
              <a:rPr lang="sk-SK" dirty="0" err="1" smtClean="0"/>
              <a:t>security</a:t>
            </a:r>
            <a:r>
              <a:rPr lang="sk-SK" dirty="0" smtClean="0"/>
              <a:t> problémy a výzvy</a:t>
            </a:r>
          </a:p>
          <a:p>
            <a:r>
              <a:rPr lang="sk-SK" dirty="0" smtClean="0"/>
              <a:t>Zvyšujúce sa požiadavky na užívateľa (množstvo hesiel, častá zmena, komplikované </a:t>
            </a:r>
            <a:r>
              <a:rPr lang="sk-SK" dirty="0" err="1" smtClean="0"/>
              <a:t>security</a:t>
            </a:r>
            <a:r>
              <a:rPr lang="sk-SK" dirty="0" smtClean="0"/>
              <a:t> </a:t>
            </a:r>
            <a:r>
              <a:rPr lang="sk-SK" dirty="0" err="1" smtClean="0"/>
              <a:t>policies</a:t>
            </a:r>
            <a:r>
              <a:rPr lang="sk-SK" dirty="0" smtClean="0"/>
              <a:t>, zložitý </a:t>
            </a:r>
            <a:r>
              <a:rPr lang="sk-SK" dirty="0" err="1" smtClean="0"/>
              <a:t>support</a:t>
            </a:r>
            <a:r>
              <a:rPr lang="sk-SK" dirty="0" smtClean="0"/>
              <a:t>)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Problém</a:t>
            </a:r>
            <a:endParaRPr lang="en-US" dirty="0"/>
          </a:p>
        </p:txBody>
      </p:sp>
      <p:pic>
        <p:nvPicPr>
          <p:cNvPr id="7" name="Obrázok 6" descr="login_dialog_box_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4267200"/>
            <a:ext cx="4086225" cy="3114675"/>
          </a:xfrm>
          <a:prstGeom prst="rect">
            <a:avLst/>
          </a:prstGeom>
        </p:spPr>
      </p:pic>
      <p:pic>
        <p:nvPicPr>
          <p:cNvPr id="6" name="Obrázok 5" descr="logi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8850" y="3962400"/>
            <a:ext cx="3105150" cy="2686050"/>
          </a:xfrm>
          <a:prstGeom prst="rect">
            <a:avLst/>
          </a:prstGeom>
        </p:spPr>
      </p:pic>
      <p:pic>
        <p:nvPicPr>
          <p:cNvPr id="8" name="Obrázok 7" descr="download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1800" y="533400"/>
            <a:ext cx="2590800" cy="1771650"/>
          </a:xfrm>
          <a:prstGeom prst="rect">
            <a:avLst/>
          </a:prstGeom>
        </p:spPr>
      </p:pic>
      <p:pic>
        <p:nvPicPr>
          <p:cNvPr id="10" name="Obrázok 9" descr="vv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9400" y="2362200"/>
            <a:ext cx="3276600" cy="673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Zjednodušenie</a:t>
            </a:r>
            <a:r>
              <a:rPr lang="sk-SK" dirty="0" smtClean="0"/>
              <a:t> autentifikačného a prihlasovacieho procesu pomocou konsolidácie rozličných bezpečnostných schém pod </a:t>
            </a:r>
            <a:r>
              <a:rPr lang="sk-SK" dirty="0" smtClean="0">
                <a:solidFill>
                  <a:srgbClr val="FF0000"/>
                </a:solidFill>
              </a:rPr>
              <a:t>jeden proces </a:t>
            </a:r>
            <a:r>
              <a:rPr lang="sk-SK" dirty="0" smtClean="0"/>
              <a:t>(užívateľ sa prihlási raz a má garantovaný bezpečný a chránený prístup k viacerým aplikáciám).</a:t>
            </a:r>
          </a:p>
          <a:p>
            <a:endParaRPr lang="sk-SK" dirty="0" smtClean="0"/>
          </a:p>
          <a:p>
            <a:r>
              <a:rPr lang="sk-SK" dirty="0" smtClean="0"/>
              <a:t>Uloženie identít a hesiel do </a:t>
            </a:r>
            <a:r>
              <a:rPr lang="sk-SK" dirty="0" smtClean="0">
                <a:solidFill>
                  <a:srgbClr val="FF0000"/>
                </a:solidFill>
              </a:rPr>
              <a:t>jedného úložiska </a:t>
            </a:r>
            <a:r>
              <a:rPr lang="sk-SK" dirty="0" smtClean="0"/>
              <a:t>ktoré je prístupné zúčastneným aplikáciám (teda stačí jedno meno a heslo).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Definícia Single </a:t>
            </a:r>
            <a:r>
              <a:rPr lang="sk-SK" dirty="0" err="1" smtClean="0"/>
              <a:t>Sign-On</a:t>
            </a:r>
            <a:r>
              <a:rPr lang="sk-SK" dirty="0" smtClean="0"/>
              <a:t>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4767072"/>
          </a:xfrm>
        </p:spPr>
        <p:txBody>
          <a:bodyPr>
            <a:normAutofit lnSpcReduction="10000"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Autentifikácia</a:t>
            </a:r>
            <a:r>
              <a:rPr lang="sk-SK" dirty="0" smtClean="0"/>
              <a:t> je proces, v ktorom sa A snaží zistiť, že B, ktoré sa s ním snaží komunikovať, je naozaj to B, za ktoré sa vydáva (alebo nie je).</a:t>
            </a:r>
          </a:p>
          <a:p>
            <a:r>
              <a:rPr lang="sk-SK" dirty="0" smtClean="0"/>
              <a:t>Overenie </a:t>
            </a:r>
            <a:r>
              <a:rPr lang="sk-SK" dirty="0" smtClean="0">
                <a:solidFill>
                  <a:srgbClr val="FF0000"/>
                </a:solidFill>
              </a:rPr>
              <a:t>identity.</a:t>
            </a:r>
          </a:p>
          <a:p>
            <a:endParaRPr lang="sk-SK" dirty="0" smtClean="0"/>
          </a:p>
          <a:p>
            <a:r>
              <a:rPr lang="sk-SK" dirty="0" smtClean="0"/>
              <a:t>SSO je automatická autentifikácia do ostatných systémov </a:t>
            </a:r>
            <a:r>
              <a:rPr lang="sk-SK" dirty="0" smtClean="0">
                <a:solidFill>
                  <a:srgbClr val="FF0000"/>
                </a:solidFill>
              </a:rPr>
              <a:t>po tom</a:t>
            </a:r>
            <a:r>
              <a:rPr lang="sk-SK" dirty="0" smtClean="0"/>
              <a:t>, čo sa užívateľ </a:t>
            </a:r>
            <a:r>
              <a:rPr lang="sk-SK" dirty="0" smtClean="0">
                <a:solidFill>
                  <a:srgbClr val="FF0000"/>
                </a:solidFill>
              </a:rPr>
              <a:t>prvý raz </a:t>
            </a:r>
            <a:r>
              <a:rPr lang="sk-SK" dirty="0" smtClean="0"/>
              <a:t>prihlásil.</a:t>
            </a:r>
          </a:p>
          <a:p>
            <a:r>
              <a:rPr lang="sk-SK" dirty="0" smtClean="0"/>
              <a:t>Autentifikačný mechanizmus posúva </a:t>
            </a:r>
            <a:r>
              <a:rPr lang="sk-SK" dirty="0" err="1" smtClean="0"/>
              <a:t>info</a:t>
            </a:r>
            <a:r>
              <a:rPr lang="sk-SK" dirty="0" smtClean="0"/>
              <a:t> o užívateľovi do ďalších systémov </a:t>
            </a:r>
            <a:r>
              <a:rPr lang="sk-SK" dirty="0" smtClean="0">
                <a:solidFill>
                  <a:srgbClr val="FF0000"/>
                </a:solidFill>
              </a:rPr>
              <a:t>na pozadí.</a:t>
            </a:r>
          </a:p>
          <a:p>
            <a:endParaRPr lang="sk-SK" dirty="0" smtClean="0"/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Definícia Single </a:t>
            </a:r>
            <a:r>
              <a:rPr lang="sk-SK" dirty="0" err="1" smtClean="0"/>
              <a:t>Sign-On</a:t>
            </a:r>
            <a:r>
              <a:rPr lang="sk-SK" dirty="0" smtClean="0"/>
              <a:t> (2)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inventosabsurdos.com.wp-content.uploads.password-notepad-thum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1" y="3124201"/>
            <a:ext cx="2133600" cy="2106931"/>
          </a:xfrm>
          <a:prstGeom prst="rect">
            <a:avLst/>
          </a:prstGeom>
        </p:spPr>
      </p:pic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Koncový užívateľ si musí pamätať iba </a:t>
            </a:r>
            <a:r>
              <a:rPr lang="sk-SK" dirty="0" smtClean="0">
                <a:solidFill>
                  <a:srgbClr val="FF0000"/>
                </a:solidFill>
              </a:rPr>
              <a:t>jedno</a:t>
            </a:r>
            <a:r>
              <a:rPr lang="sk-SK" dirty="0" smtClean="0"/>
              <a:t> heslo a zadať ho len </a:t>
            </a:r>
            <a:r>
              <a:rPr lang="sk-SK" dirty="0" smtClean="0">
                <a:solidFill>
                  <a:srgbClr val="FF0000"/>
                </a:solidFill>
              </a:rPr>
              <a:t>raz</a:t>
            </a:r>
          </a:p>
          <a:p>
            <a:r>
              <a:rPr lang="sk-SK" dirty="0" smtClean="0"/>
              <a:t>Odľahčenie manažmentu kont a hesiel (IT </a:t>
            </a:r>
            <a:r>
              <a:rPr lang="sk-SK" dirty="0" err="1" smtClean="0"/>
              <a:t>desk</a:t>
            </a:r>
            <a:r>
              <a:rPr lang="sk-SK" dirty="0" smtClean="0"/>
              <a:t>), možnosť </a:t>
            </a:r>
            <a:r>
              <a:rPr lang="sk-SK" dirty="0" smtClean="0">
                <a:solidFill>
                  <a:srgbClr val="FF0000"/>
                </a:solidFill>
              </a:rPr>
              <a:t>využiť zdroje inde.</a:t>
            </a:r>
          </a:p>
          <a:p>
            <a:endParaRPr lang="sk-SK" dirty="0" smtClean="0">
              <a:solidFill>
                <a:srgbClr val="FF0000"/>
              </a:solidFill>
            </a:endParaRPr>
          </a:p>
          <a:p>
            <a:r>
              <a:rPr lang="sk-SK" dirty="0" smtClean="0">
                <a:solidFill>
                  <a:srgbClr val="FF0000"/>
                </a:solidFill>
              </a:rPr>
              <a:t>Zvýšenie</a:t>
            </a:r>
            <a:r>
              <a:rPr lang="sk-SK" dirty="0" smtClean="0"/>
              <a:t> bezpečnosti a ochrany dát (kvalitnejšie heslo, žiadne papieriky).</a:t>
            </a:r>
          </a:p>
          <a:p>
            <a:endParaRPr lang="sk-SK" dirty="0" smtClean="0"/>
          </a:p>
          <a:p>
            <a:r>
              <a:rPr lang="sk-SK" dirty="0" smtClean="0"/>
              <a:t>Umožňuje organizáciám splniť nariadenia a normy (vládne alebo interné).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Prínos Single </a:t>
            </a:r>
            <a:r>
              <a:rPr lang="sk-SK" dirty="0" err="1" smtClean="0"/>
              <a:t>Sign-On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Hlavné typy Single </a:t>
            </a:r>
            <a:r>
              <a:rPr lang="sk-SK" dirty="0" err="1" smtClean="0"/>
              <a:t>Sign-On</a:t>
            </a:r>
            <a:endParaRPr lang="en-US" dirty="0"/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13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b="1" dirty="0" smtClean="0"/>
              <a:t>Obecné rozdelenie:</a:t>
            </a:r>
            <a:endParaRPr lang="sk-SK" u="sng" dirty="0" smtClean="0"/>
          </a:p>
          <a:p>
            <a:r>
              <a:rPr lang="sk-SK" dirty="0" smtClean="0"/>
              <a:t>Webové SSO (</a:t>
            </a:r>
            <a:r>
              <a:rPr lang="sk-SK" dirty="0" smtClean="0">
                <a:solidFill>
                  <a:srgbClr val="FF0000"/>
                </a:solidFill>
              </a:rPr>
              <a:t>hlavné</a:t>
            </a:r>
            <a:r>
              <a:rPr lang="sk-SK" dirty="0" smtClean="0"/>
              <a:t>)</a:t>
            </a:r>
          </a:p>
          <a:p>
            <a:r>
              <a:rPr lang="sk-SK" dirty="0" smtClean="0"/>
              <a:t>Newebové SSO (</a:t>
            </a:r>
            <a:r>
              <a:rPr lang="sk-SK" dirty="0" err="1" smtClean="0"/>
              <a:t>legacy</a:t>
            </a:r>
            <a:r>
              <a:rPr lang="sk-SK" dirty="0" smtClean="0"/>
              <a:t>)</a:t>
            </a:r>
          </a:p>
          <a:p>
            <a:r>
              <a:rPr lang="sk-SK" dirty="0" smtClean="0"/>
              <a:t>Rôzne iné varianty SSO</a:t>
            </a:r>
          </a:p>
          <a:p>
            <a:pPr>
              <a:buNone/>
            </a:pPr>
            <a:endParaRPr lang="sk-SK" dirty="0" smtClean="0"/>
          </a:p>
        </p:txBody>
      </p:sp>
      <p:sp>
        <p:nvSpPr>
          <p:cNvPr id="5" name="Zástupný symbol obsahu 1"/>
          <p:cNvSpPr txBox="1">
            <a:spLocks/>
          </p:cNvSpPr>
          <p:nvPr/>
        </p:nvSpPr>
        <p:spPr>
          <a:xfrm>
            <a:off x="457200" y="3581400"/>
            <a:ext cx="8229600" cy="3276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sk-SK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Hlavné typy </a:t>
            </a:r>
            <a:r>
              <a:rPr kumimoji="0" lang="sk-SK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používané v </a:t>
            </a:r>
            <a:r>
              <a:rPr kumimoji="0" lang="sk-SK" sz="2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súčastnosti</a:t>
            </a:r>
            <a:r>
              <a:rPr kumimoji="0" lang="sk-SK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4023360" lvl="8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sk-SK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sk-SK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Enterprise</a:t>
            </a:r>
            <a:r>
              <a:rPr kumimoji="0" lang="sk-SK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4023360" lvl="8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sk-SK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Web</a:t>
            </a:r>
          </a:p>
          <a:p>
            <a:pPr marL="4023360" lvl="8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sk-SK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</a:t>
            </a:r>
            <a:r>
              <a:rPr kumimoji="0" lang="sk-SK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Kerberos</a:t>
            </a:r>
            <a:endParaRPr kumimoji="0" lang="sk-SK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023360" lvl="8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sk-SK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Federácia</a:t>
            </a:r>
          </a:p>
          <a:p>
            <a:pPr marL="4023360" lvl="8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sk-SK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</a:t>
            </a:r>
            <a:r>
              <a:rPr kumimoji="0" lang="sk-SK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OpenID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1"/>
          </a:xfrm>
        </p:spPr>
        <p:txBody>
          <a:bodyPr>
            <a:normAutofit/>
          </a:bodyPr>
          <a:lstStyle/>
          <a:p>
            <a:r>
              <a:rPr lang="sk-SK" dirty="0" smtClean="0"/>
              <a:t>Známe aj ako typ „</a:t>
            </a:r>
            <a:r>
              <a:rPr lang="sk-SK" dirty="0" smtClean="0">
                <a:solidFill>
                  <a:srgbClr val="FF0000"/>
                </a:solidFill>
              </a:rPr>
              <a:t>dedičstvo</a:t>
            </a:r>
            <a:r>
              <a:rPr lang="sk-SK" dirty="0" smtClean="0"/>
              <a:t>“ (</a:t>
            </a:r>
            <a:r>
              <a:rPr lang="sk-SK" dirty="0" err="1" smtClean="0"/>
              <a:t>legacy</a:t>
            </a:r>
            <a:r>
              <a:rPr lang="sk-SK" dirty="0" smtClean="0"/>
              <a:t>).</a:t>
            </a:r>
          </a:p>
          <a:p>
            <a:r>
              <a:rPr lang="sk-SK" dirty="0" smtClean="0"/>
              <a:t>Ide o newebový typ SSO.</a:t>
            </a:r>
          </a:p>
          <a:p>
            <a:r>
              <a:rPr lang="sk-SK" dirty="0" smtClean="0"/>
              <a:t>Aplikácia SSO na rôzne existujúce a staršie systémy.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Odchytávanie</a:t>
            </a:r>
            <a:r>
              <a:rPr lang="sk-SK" dirty="0" smtClean="0"/>
              <a:t> výziev na prihlásenie od sekundárnych aplikácií a automatické prihlasovanie.</a:t>
            </a:r>
          </a:p>
          <a:p>
            <a:r>
              <a:rPr lang="sk-SK" dirty="0" smtClean="0"/>
              <a:t>Ak to nie je možné, automatizovaná interakcia </a:t>
            </a:r>
            <a:r>
              <a:rPr lang="sk-SK" dirty="0" smtClean="0">
                <a:solidFill>
                  <a:srgbClr val="FF0000"/>
                </a:solidFill>
              </a:rPr>
              <a:t>priamo s prihlasovacím oknom.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1.Enterprise SSO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Umožňuje užívateľom prístup k aplikáciám a zdrojom prístupným </a:t>
            </a:r>
            <a:r>
              <a:rPr lang="sk-SK" dirty="0" smtClean="0">
                <a:solidFill>
                  <a:srgbClr val="FF0000"/>
                </a:solidFill>
              </a:rPr>
              <a:t>cez</a:t>
            </a:r>
            <a:r>
              <a:rPr lang="sk-SK" dirty="0" smtClean="0"/>
              <a:t> </a:t>
            </a:r>
            <a:r>
              <a:rPr lang="sk-SK" dirty="0" smtClean="0">
                <a:solidFill>
                  <a:srgbClr val="FF0000"/>
                </a:solidFill>
              </a:rPr>
              <a:t>webový prehliadač.</a:t>
            </a:r>
          </a:p>
          <a:p>
            <a:r>
              <a:rPr lang="sk-SK" dirty="0" smtClean="0"/>
              <a:t>Autentifikácia je realizovaná tak, že </a:t>
            </a:r>
            <a:r>
              <a:rPr lang="sk-SK" dirty="0" err="1" smtClean="0"/>
              <a:t>identitifikačné</a:t>
            </a:r>
            <a:r>
              <a:rPr lang="sk-SK" dirty="0" smtClean="0">
                <a:solidFill>
                  <a:srgbClr val="FF0000"/>
                </a:solidFill>
              </a:rPr>
              <a:t> údaje sú uložené v </a:t>
            </a:r>
            <a:r>
              <a:rPr lang="sk-SK" dirty="0" err="1" smtClean="0">
                <a:solidFill>
                  <a:srgbClr val="FF0000"/>
                </a:solidFill>
              </a:rPr>
              <a:t>cookie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súbore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na web serveri.</a:t>
            </a:r>
          </a:p>
          <a:p>
            <a:r>
              <a:rPr lang="sk-SK" dirty="0" smtClean="0"/>
              <a:t>Informácia v </a:t>
            </a:r>
            <a:r>
              <a:rPr lang="sk-SK" dirty="0" err="1" smtClean="0"/>
              <a:t>cookie</a:t>
            </a:r>
            <a:r>
              <a:rPr lang="sk-SK" dirty="0" smtClean="0"/>
              <a:t> je získaná a použitá </a:t>
            </a:r>
            <a:r>
              <a:rPr lang="sk-SK" dirty="0" smtClean="0">
                <a:solidFill>
                  <a:srgbClr val="FF0000"/>
                </a:solidFill>
              </a:rPr>
              <a:t>vždy</a:t>
            </a:r>
            <a:r>
              <a:rPr lang="sk-SK" dirty="0" smtClean="0"/>
              <a:t>, keď sa užívateľ pokúša vstúpiť do portálu, prihlásiť do aplikácie alebo pristupovať k zdrojom alebo službám (servisom).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2. Web SSO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Autentifikáciu realizuje pomocou </a:t>
            </a:r>
            <a:r>
              <a:rPr lang="sk-SK" dirty="0" smtClean="0">
                <a:solidFill>
                  <a:srgbClr val="FF0000"/>
                </a:solidFill>
              </a:rPr>
              <a:t>Tiketov a </a:t>
            </a:r>
            <a:r>
              <a:rPr lang="sk-SK" dirty="0" err="1" smtClean="0">
                <a:solidFill>
                  <a:srgbClr val="FF0000"/>
                </a:solidFill>
              </a:rPr>
              <a:t>Tokenov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  <a:endParaRPr lang="sk-SK" dirty="0" smtClean="0">
              <a:solidFill>
                <a:srgbClr val="FF0000"/>
              </a:solidFill>
            </a:endParaRPr>
          </a:p>
          <a:p>
            <a:r>
              <a:rPr lang="sk-SK" dirty="0" smtClean="0"/>
              <a:t>Navrhnutý ako </a:t>
            </a:r>
            <a:r>
              <a:rPr lang="sk-SK" dirty="0" err="1" smtClean="0"/>
              <a:t>klient-server</a:t>
            </a:r>
            <a:r>
              <a:rPr lang="sk-SK" dirty="0" smtClean="0"/>
              <a:t> model vzájomnej </a:t>
            </a:r>
            <a:r>
              <a:rPr lang="sk-SK" dirty="0" smtClean="0"/>
              <a:t>autentifikácie</a:t>
            </a:r>
            <a:r>
              <a:rPr lang="en-GB" dirty="0" smtClean="0"/>
              <a:t>.</a:t>
            </a:r>
            <a:endParaRPr lang="sk-SK" dirty="0" smtClean="0"/>
          </a:p>
          <a:p>
            <a:r>
              <a:rPr lang="sk-SK" dirty="0" smtClean="0"/>
              <a:t>Užívateľ sa prihlási svojimi údajmi na </a:t>
            </a:r>
            <a:r>
              <a:rPr lang="sk-SK" dirty="0" err="1" smtClean="0"/>
              <a:t>Kerberos</a:t>
            </a:r>
            <a:r>
              <a:rPr lang="sk-SK" dirty="0" smtClean="0"/>
              <a:t> server a dostane tiket, ktorý </a:t>
            </a:r>
            <a:r>
              <a:rPr lang="sk-SK" dirty="0" err="1" smtClean="0"/>
              <a:t>klient-aplikácia</a:t>
            </a:r>
            <a:r>
              <a:rPr lang="sk-SK" dirty="0" smtClean="0"/>
              <a:t>  používa pri pristupovaní na </a:t>
            </a:r>
            <a:r>
              <a:rPr lang="sk-SK" dirty="0" smtClean="0"/>
              <a:t>server</a:t>
            </a:r>
            <a:r>
              <a:rPr lang="en-GB" dirty="0" smtClean="0"/>
              <a:t>.</a:t>
            </a:r>
            <a:endParaRPr lang="sk-SK" dirty="0" smtClean="0"/>
          </a:p>
          <a:p>
            <a:r>
              <a:rPr lang="sk-SK" dirty="0" smtClean="0"/>
              <a:t>Široké využitie </a:t>
            </a:r>
            <a:r>
              <a:rPr lang="sk-SK" dirty="0" smtClean="0"/>
              <a:t>kryptografie</a:t>
            </a:r>
            <a:r>
              <a:rPr lang="en-GB" dirty="0" smtClean="0"/>
              <a:t>.</a:t>
            </a:r>
            <a:endParaRPr lang="sk-SK" dirty="0" smtClean="0"/>
          </a:p>
          <a:p>
            <a:r>
              <a:rPr lang="sk-SK" dirty="0" err="1" smtClean="0"/>
              <a:t>jednorázové</a:t>
            </a:r>
            <a:r>
              <a:rPr lang="sk-SK" dirty="0" smtClean="0"/>
              <a:t> tikety a </a:t>
            </a:r>
            <a:r>
              <a:rPr lang="sk-SK" dirty="0" err="1" smtClean="0"/>
              <a:t>tokeny</a:t>
            </a:r>
            <a:r>
              <a:rPr lang="en-GB" dirty="0" smtClean="0"/>
              <a:t>.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3. </a:t>
            </a:r>
            <a:r>
              <a:rPr lang="sk-SK" dirty="0" err="1" smtClean="0"/>
              <a:t>Kerberos</a:t>
            </a:r>
            <a:r>
              <a:rPr lang="sk-SK" dirty="0" smtClean="0"/>
              <a:t> SSO</a:t>
            </a:r>
            <a:endParaRPr lang="en-US" dirty="0"/>
          </a:p>
        </p:txBody>
      </p:sp>
      <p:pic>
        <p:nvPicPr>
          <p:cNvPr id="4" name="Obrázok 3" descr="img_kerber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4486275"/>
            <a:ext cx="3581400" cy="2371725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118</TotalTime>
  <Words>533</Words>
  <PresentationFormat>Prezentácia na obrazovke (4:3)</PresentationFormat>
  <Paragraphs>69</Paragraphs>
  <Slides>16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7" baseType="lpstr">
      <vt:lpstr>Hala</vt:lpstr>
      <vt:lpstr> 6.3.2012 Single Sign-On</vt:lpstr>
      <vt:lpstr>Problém</vt:lpstr>
      <vt:lpstr>Definícia Single Sign-On (1)</vt:lpstr>
      <vt:lpstr>Definícia Single Sign-On (2)</vt:lpstr>
      <vt:lpstr>Prínos Single Sign-On</vt:lpstr>
      <vt:lpstr>Hlavné typy Single Sign-On</vt:lpstr>
      <vt:lpstr>1.Enterprise SSO</vt:lpstr>
      <vt:lpstr>2. Web SSO</vt:lpstr>
      <vt:lpstr>3. Kerberos SSO</vt:lpstr>
      <vt:lpstr>Snímka 10</vt:lpstr>
      <vt:lpstr>4. Federácia SSO</vt:lpstr>
      <vt:lpstr>Bez federácie</vt:lpstr>
      <vt:lpstr>Federácia SSO</vt:lpstr>
      <vt:lpstr>5. OpenID SSO</vt:lpstr>
      <vt:lpstr>Snímka 15</vt:lpstr>
      <vt:lpstr>Ďakujeme za pozornosť!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Single Sign-On</dc:title>
  <cp:lastModifiedBy>Your User Name</cp:lastModifiedBy>
  <cp:revision>26</cp:revision>
  <dcterms:modified xsi:type="dcterms:W3CDTF">2012-03-06T00:07:14Z</dcterms:modified>
</cp:coreProperties>
</file>