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62" r:id="rId5"/>
    <p:sldId id="263" r:id="rId6"/>
    <p:sldId id="267" r:id="rId7"/>
    <p:sldId id="264" r:id="rId8"/>
    <p:sldId id="266" r:id="rId9"/>
    <p:sldId id="265" r:id="rId10"/>
    <p:sldId id="268" r:id="rId11"/>
    <p:sldId id="269" r:id="rId12"/>
    <p:sldId id="272" r:id="rId13"/>
    <p:sldId id="271" r:id="rId14"/>
    <p:sldId id="270" r:id="rId15"/>
    <p:sldId id="273" r:id="rId16"/>
    <p:sldId id="259" r:id="rId17"/>
    <p:sldId id="260" r:id="rId18"/>
    <p:sldId id="257" r:id="rId1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399A6-4C95-4FFE-91F3-E74A88B0AA7E}" type="datetimeFigureOut">
              <a:rPr lang="sk-SK" smtClean="0"/>
              <a:t>20. 3. 2012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6AC0044-73B5-42ED-85BC-F14F8D727D8E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399A6-4C95-4FFE-91F3-E74A88B0AA7E}" type="datetimeFigureOut">
              <a:rPr lang="sk-SK" smtClean="0"/>
              <a:t>20. 3. 2012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0044-73B5-42ED-85BC-F14F8D727D8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399A6-4C95-4FFE-91F3-E74A88B0AA7E}" type="datetimeFigureOut">
              <a:rPr lang="sk-SK" smtClean="0"/>
              <a:t>20. 3. 2012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0044-73B5-42ED-85BC-F14F8D727D8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399A6-4C95-4FFE-91F3-E74A88B0AA7E}" type="datetimeFigureOut">
              <a:rPr lang="sk-SK" smtClean="0"/>
              <a:t>20. 3. 2012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6AC0044-73B5-42ED-85BC-F14F8D727D8E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399A6-4C95-4FFE-91F3-E74A88B0AA7E}" type="datetimeFigureOut">
              <a:rPr lang="sk-SK" smtClean="0"/>
              <a:t>20. 3. 2012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6AC0044-73B5-42ED-85BC-F14F8D727D8E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399A6-4C95-4FFE-91F3-E74A88B0AA7E}" type="datetimeFigureOut">
              <a:rPr lang="sk-SK" smtClean="0"/>
              <a:t>20. 3. 2012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0044-73B5-42ED-85BC-F14F8D727D8E}" type="slidenum">
              <a:rPr lang="sk-SK" smtClean="0"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399A6-4C95-4FFE-91F3-E74A88B0AA7E}" type="datetimeFigureOut">
              <a:rPr lang="sk-SK" smtClean="0"/>
              <a:t>20. 3. 2012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0044-73B5-42ED-85BC-F14F8D727D8E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399A6-4C95-4FFE-91F3-E74A88B0AA7E}" type="datetimeFigureOut">
              <a:rPr lang="sk-SK" smtClean="0"/>
              <a:t>20. 3. 2012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6AC0044-73B5-42ED-85BC-F14F8D727D8E}" type="slidenum">
              <a:rPr lang="sk-SK" smtClean="0"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399A6-4C95-4FFE-91F3-E74A88B0AA7E}" type="datetimeFigureOut">
              <a:rPr lang="sk-SK" smtClean="0"/>
              <a:t>20. 3. 2012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0044-73B5-42ED-85BC-F14F8D727D8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399A6-4C95-4FFE-91F3-E74A88B0AA7E}" type="datetimeFigureOut">
              <a:rPr lang="sk-SK" smtClean="0"/>
              <a:t>20. 3. 2012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6AC0044-73B5-42ED-85BC-F14F8D727D8E}" type="slidenum">
              <a:rPr lang="sk-SK" smtClean="0"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399A6-4C95-4FFE-91F3-E74A88B0AA7E}" type="datetimeFigureOut">
              <a:rPr lang="sk-SK" smtClean="0"/>
              <a:t>20. 3. 2012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6AC0044-73B5-42ED-85BC-F14F8D727D8E}" type="slidenum">
              <a:rPr lang="sk-SK" smtClean="0"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399A6-4C95-4FFE-91F3-E74A88B0AA7E}" type="datetimeFigureOut">
              <a:rPr lang="sk-SK" smtClean="0"/>
              <a:t>20. 3. 2012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6AC0044-73B5-42ED-85BC-F14F8D727D8E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67744" y="2420888"/>
            <a:ext cx="6172200" cy="1894362"/>
          </a:xfrm>
        </p:spPr>
        <p:txBody>
          <a:bodyPr>
            <a:normAutofit/>
          </a:bodyPr>
          <a:lstStyle/>
          <a:p>
            <a:r>
              <a:rPr lang="sk-SK" sz="4400" dirty="0" err="1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sk-SK" sz="4400" dirty="0" err="1" smtClean="0"/>
              <a:t>n</a:t>
            </a:r>
            <a:r>
              <a:rPr lang="sk-SK" sz="4400" dirty="0" err="1" smtClean="0">
                <a:solidFill>
                  <a:schemeClr val="accent1">
                    <a:lumMod val="75000"/>
                  </a:schemeClr>
                </a:solidFill>
              </a:rPr>
              <a:t>L</a:t>
            </a:r>
            <a:r>
              <a:rPr lang="sk-SK" sz="4400" dirty="0" err="1" smtClean="0"/>
              <a:t>ine</a:t>
            </a:r>
            <a:r>
              <a:rPr lang="sk-SK" sz="4400" dirty="0" smtClean="0"/>
              <a:t> </a:t>
            </a:r>
            <a:r>
              <a:rPr lang="sk-SK" sz="4400" dirty="0" err="1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sk-SK" sz="4400" dirty="0" err="1"/>
              <a:t>nalytical</a:t>
            </a:r>
            <a:r>
              <a:rPr lang="sk-SK" sz="4400" dirty="0"/>
              <a:t> </a:t>
            </a:r>
            <a:r>
              <a:rPr lang="sk-SK" sz="4400" dirty="0" err="1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sk-SK" sz="4400" dirty="0" err="1"/>
              <a:t>rocessing</a:t>
            </a:r>
            <a:endParaRPr lang="sk-SK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Autori: Peter </a:t>
            </a:r>
            <a:r>
              <a:rPr lang="sk-SK" dirty="0" err="1" smtClean="0"/>
              <a:t>Šinaľ</a:t>
            </a:r>
            <a:endParaRPr lang="sk-SK" dirty="0" smtClean="0"/>
          </a:p>
          <a:p>
            <a:r>
              <a:rPr lang="sk-SK" dirty="0"/>
              <a:t>	</a:t>
            </a:r>
            <a:r>
              <a:rPr lang="sk-SK" dirty="0" smtClean="0"/>
              <a:t>Peter </a:t>
            </a:r>
            <a:r>
              <a:rPr lang="sk-SK" dirty="0" err="1" smtClean="0"/>
              <a:t>Pillár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7092280" y="620997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20.3.2</a:t>
            </a:r>
            <a:r>
              <a:rPr lang="en-US" dirty="0" smtClean="0"/>
              <a:t>012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4250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Rela</a:t>
            </a:r>
            <a:r>
              <a:rPr lang="sk-SK" dirty="0"/>
              <a:t>č</a:t>
            </a:r>
            <a:r>
              <a:rPr lang="sk-SK" b="1" dirty="0"/>
              <a:t>ný OLAP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b="1" dirty="0"/>
              <a:t>Výhody ROLAP</a:t>
            </a:r>
          </a:p>
          <a:p>
            <a:pPr lvl="1"/>
            <a:r>
              <a:rPr lang="sk-SK" dirty="0" smtClean="0"/>
              <a:t>ROLAP </a:t>
            </a:r>
            <a:r>
              <a:rPr lang="sk-SK" dirty="0"/>
              <a:t>je považovaný za lepšie škálovateľný, hlavne pri modeloch s </a:t>
            </a:r>
            <a:r>
              <a:rPr lang="sk-SK" dirty="0" smtClean="0"/>
              <a:t>dimenziami s </a:t>
            </a:r>
            <a:r>
              <a:rPr lang="sk-SK" dirty="0"/>
              <a:t>veľkou mohutnosťou (rádovo miliónmi členov</a:t>
            </a:r>
            <a:r>
              <a:rPr lang="sk-SK" dirty="0" smtClean="0"/>
              <a:t>).</a:t>
            </a:r>
            <a:endParaRPr lang="sk-SK" dirty="0"/>
          </a:p>
          <a:p>
            <a:pPr lvl="1"/>
            <a:r>
              <a:rPr lang="sk-SK" dirty="0" smtClean="0"/>
              <a:t>Načítavanie </a:t>
            </a:r>
            <a:r>
              <a:rPr lang="sk-SK" dirty="0"/>
              <a:t>dát je rýchlejšie vďaka rozmanitosti nástrojov a </a:t>
            </a:r>
            <a:r>
              <a:rPr lang="sk-SK" dirty="0" smtClean="0"/>
              <a:t>možnosti prispôsobenia </a:t>
            </a:r>
            <a:r>
              <a:rPr lang="sk-SK" dirty="0"/>
              <a:t>dátového modelu.</a:t>
            </a:r>
          </a:p>
          <a:p>
            <a:pPr lvl="1"/>
            <a:r>
              <a:rPr lang="sk-SK" dirty="0" smtClean="0"/>
              <a:t>Dáta </a:t>
            </a:r>
            <a:r>
              <a:rPr lang="sk-SK" dirty="0"/>
              <a:t>sú uložené v štandardnej relačnej databáze a môžu byť prístupne aj pre </a:t>
            </a:r>
            <a:r>
              <a:rPr lang="sk-SK" dirty="0" smtClean="0"/>
              <a:t>SQL </a:t>
            </a:r>
            <a:r>
              <a:rPr lang="sk-SK" dirty="0" smtClean="0"/>
              <a:t>nástrojov.</a:t>
            </a:r>
            <a:endParaRPr lang="sk-SK" dirty="0"/>
          </a:p>
          <a:p>
            <a:r>
              <a:rPr lang="sk-SK" b="1" dirty="0"/>
              <a:t>Nevýhody ROLAP</a:t>
            </a:r>
          </a:p>
          <a:p>
            <a:pPr lvl="1"/>
            <a:r>
              <a:rPr lang="sk-SK" dirty="0" smtClean="0"/>
              <a:t>ROLAP </a:t>
            </a:r>
            <a:r>
              <a:rPr lang="sk-SK" dirty="0"/>
              <a:t>nástroje vykazujú nižšiu výkonnosť ako MOLAP nástroje.</a:t>
            </a:r>
          </a:p>
          <a:p>
            <a:pPr lvl="1"/>
            <a:r>
              <a:rPr lang="sk-SK" dirty="0" smtClean="0"/>
              <a:t>Vyhodnocovanie </a:t>
            </a:r>
            <a:r>
              <a:rPr lang="sk-SK" dirty="0"/>
              <a:t>dotazov sa týmto spomaľuje, kvôli pristupovaniu k väčším </a:t>
            </a:r>
            <a:r>
              <a:rPr lang="sk-SK" dirty="0" smtClean="0"/>
              <a:t>a detailnejším </a:t>
            </a:r>
            <a:r>
              <a:rPr lang="sk-SK" dirty="0"/>
              <a:t>tabuľkám</a:t>
            </a:r>
            <a:r>
              <a:rPr lang="sk-SK" dirty="0" smtClean="0"/>
              <a:t>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19302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Hybridný </a:t>
            </a:r>
            <a:r>
              <a:rPr lang="sk-SK" b="1" dirty="0" smtClean="0"/>
              <a:t>OLAP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/>
              <a:t>Hybridný OLAP kombinuje výhody MOLAP a </a:t>
            </a:r>
            <a:r>
              <a:rPr lang="sk-SK" dirty="0" smtClean="0"/>
              <a:t>ROLAP</a:t>
            </a:r>
          </a:p>
          <a:p>
            <a:endParaRPr lang="sk-SK" dirty="0"/>
          </a:p>
          <a:p>
            <a:r>
              <a:rPr lang="sk-SK" dirty="0"/>
              <a:t>Základnou podmienkou je transparentné </a:t>
            </a:r>
            <a:r>
              <a:rPr lang="sk-SK" dirty="0" smtClean="0"/>
              <a:t>použitie MOLAP </a:t>
            </a:r>
            <a:r>
              <a:rPr lang="sk-SK" dirty="0"/>
              <a:t>pre dáta s vyšším stupňom </a:t>
            </a:r>
            <a:r>
              <a:rPr lang="sk-SK" dirty="0" err="1"/>
              <a:t>agregácie</a:t>
            </a:r>
            <a:r>
              <a:rPr lang="sk-SK" dirty="0"/>
              <a:t> a ROLAP pre prácu s dátami </a:t>
            </a:r>
            <a:r>
              <a:rPr lang="sk-SK" dirty="0" smtClean="0"/>
              <a:t>na detailnejšej </a:t>
            </a:r>
            <a:r>
              <a:rPr lang="sk-SK" dirty="0"/>
              <a:t>úrovni.</a:t>
            </a:r>
          </a:p>
        </p:txBody>
      </p:sp>
    </p:spTree>
    <p:extLst>
      <p:ext uri="{BB962C8B-B14F-4D97-AF65-F5344CB8AC3E}">
        <p14:creationId xmlns:p14="http://schemas.microsoft.com/office/powerpoint/2010/main" val="392272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Pravidlá pre OLAP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e</a:t>
            </a:r>
            <a:r>
              <a:rPr lang="sv-SE" dirty="0" smtClean="0"/>
              <a:t>xistuje </a:t>
            </a:r>
            <a:r>
              <a:rPr lang="sv-SE" dirty="0"/>
              <a:t>12 základných pravidiel OLAP, ktoré sformuloval Dr. E. F. </a:t>
            </a:r>
            <a:r>
              <a:rPr lang="sv-SE" dirty="0" smtClean="0"/>
              <a:t>Codd</a:t>
            </a:r>
            <a:r>
              <a:rPr lang="sk-SK" dirty="0" smtClean="0"/>
              <a:t>(1998)</a:t>
            </a:r>
          </a:p>
          <a:p>
            <a:pPr marL="0" indent="0">
              <a:buNone/>
            </a:pPr>
            <a:r>
              <a:rPr lang="sk-SK" dirty="0" smtClean="0"/>
              <a:t>Pravidlá:</a:t>
            </a:r>
          </a:p>
          <a:p>
            <a:r>
              <a:rPr lang="sk-SK" b="1" dirty="0"/>
              <a:t>1. </a:t>
            </a:r>
            <a:r>
              <a:rPr lang="sk-SK" b="1" dirty="0" err="1"/>
              <a:t>Multidimenzionálny</a:t>
            </a:r>
            <a:r>
              <a:rPr lang="sk-SK" b="1" dirty="0"/>
              <a:t> konceptuálny model: </a:t>
            </a:r>
            <a:endParaRPr lang="sk-SK" b="1" dirty="0" smtClean="0"/>
          </a:p>
          <a:p>
            <a:pPr marL="365760" lvl="1" indent="0">
              <a:buNone/>
            </a:pPr>
            <a:r>
              <a:rPr lang="sk-SK" dirty="0" smtClean="0"/>
              <a:t>	- podľa potrieb užívateľa</a:t>
            </a:r>
          </a:p>
          <a:p>
            <a:pPr marL="365760" lvl="1" indent="0">
              <a:buNone/>
            </a:pPr>
            <a:r>
              <a:rPr lang="sk-SK" dirty="0"/>
              <a:t>	</a:t>
            </a:r>
            <a:r>
              <a:rPr lang="sk-SK" dirty="0" smtClean="0"/>
              <a:t>- využitie pre analýzu zhromaždených údajov</a:t>
            </a:r>
            <a:endParaRPr lang="sk-SK" dirty="0"/>
          </a:p>
          <a:p>
            <a:r>
              <a:rPr lang="sk-SK" b="1" dirty="0" smtClean="0"/>
              <a:t>2</a:t>
            </a:r>
            <a:r>
              <a:rPr lang="sk-SK" b="1" dirty="0"/>
              <a:t>. Transparentnos</a:t>
            </a:r>
            <a:r>
              <a:rPr lang="sk-SK" dirty="0"/>
              <a:t>ť</a:t>
            </a:r>
            <a:r>
              <a:rPr lang="sk-SK" b="1" dirty="0"/>
              <a:t>: </a:t>
            </a:r>
          </a:p>
          <a:p>
            <a:r>
              <a:rPr lang="sk-SK" b="1" dirty="0" smtClean="0"/>
              <a:t>	</a:t>
            </a:r>
            <a:r>
              <a:rPr lang="sk-SK" sz="2100" dirty="0" smtClean="0"/>
              <a:t>-</a:t>
            </a:r>
            <a:r>
              <a:rPr lang="sk-SK" sz="2100" dirty="0"/>
              <a:t> </a:t>
            </a:r>
            <a:r>
              <a:rPr lang="sk-SK" sz="2100" dirty="0" smtClean="0"/>
              <a:t>aby užívateľ mohol naplno využiť svoju produktivitu, odbornosť a prostredie</a:t>
            </a:r>
            <a:endParaRPr lang="sk-SK" sz="2100" b="1" dirty="0"/>
          </a:p>
          <a:p>
            <a:r>
              <a:rPr lang="sk-SK" b="1" dirty="0" smtClean="0"/>
              <a:t>3</a:t>
            </a:r>
            <a:r>
              <a:rPr lang="sk-SK" b="1" dirty="0"/>
              <a:t>. Dostupnos</a:t>
            </a:r>
            <a:r>
              <a:rPr lang="sk-SK" dirty="0"/>
              <a:t>ť</a:t>
            </a:r>
            <a:r>
              <a:rPr lang="sk-SK" b="1" dirty="0"/>
              <a:t>: </a:t>
            </a:r>
          </a:p>
          <a:p>
            <a:pPr marL="0" indent="0">
              <a:buNone/>
            </a:pPr>
            <a:r>
              <a:rPr lang="sk-SK" b="1" dirty="0" smtClean="0"/>
              <a:t>	</a:t>
            </a:r>
            <a:r>
              <a:rPr lang="sk-SK" sz="2100" dirty="0" smtClean="0"/>
              <a:t>- systém </a:t>
            </a:r>
            <a:r>
              <a:rPr lang="sk-SK" sz="2100" dirty="0"/>
              <a:t>by mal navyše byť schopný pristupovať ku všetkým </a:t>
            </a:r>
            <a:r>
              <a:rPr lang="sk-SK" sz="2100" dirty="0" smtClean="0"/>
              <a:t>údajom potrebným pre analýzu</a:t>
            </a:r>
            <a:endParaRPr lang="sv-SE" sz="2100" dirty="0"/>
          </a:p>
        </p:txBody>
      </p:sp>
    </p:spTree>
    <p:extLst>
      <p:ext uri="{BB962C8B-B14F-4D97-AF65-F5344CB8AC3E}">
        <p14:creationId xmlns:p14="http://schemas.microsoft.com/office/powerpoint/2010/main" val="333861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Pravidlá pre OLAP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b="1" dirty="0"/>
              <a:t>4. Stabilná výkonnos</a:t>
            </a:r>
            <a:r>
              <a:rPr lang="sk-SK" dirty="0"/>
              <a:t>ť</a:t>
            </a:r>
            <a:r>
              <a:rPr lang="sk-SK" b="1" dirty="0"/>
              <a:t>: </a:t>
            </a:r>
            <a:endParaRPr lang="sk-SK" b="1" dirty="0" smtClean="0"/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sz="2100" dirty="0" smtClean="0"/>
              <a:t>- užívateľ </a:t>
            </a:r>
            <a:r>
              <a:rPr lang="sk-SK" sz="2100" dirty="0"/>
              <a:t>nesmie pocítiť žiadne podstatné zníženie výkonu, </a:t>
            </a:r>
            <a:r>
              <a:rPr lang="sk-SK" sz="2100" dirty="0" smtClean="0"/>
              <a:t>aj keď </a:t>
            </a:r>
            <a:r>
              <a:rPr lang="sk-SK" sz="2100" dirty="0"/>
              <a:t>veľkosť databáz postupom času </a:t>
            </a:r>
            <a:r>
              <a:rPr lang="sk-SK" sz="2100" dirty="0" smtClean="0"/>
              <a:t>rastie</a:t>
            </a:r>
            <a:endParaRPr lang="sk-SK" sz="2100" dirty="0"/>
          </a:p>
          <a:p>
            <a:r>
              <a:rPr lang="sk-SK" b="1" dirty="0"/>
              <a:t>5. Architektúra klient/server: </a:t>
            </a:r>
            <a:endParaRPr lang="sk-SK" b="1" dirty="0" smtClean="0"/>
          </a:p>
          <a:p>
            <a:pPr marL="0" indent="0">
              <a:buNone/>
            </a:pPr>
            <a:r>
              <a:rPr lang="sk-SK" b="1" dirty="0"/>
              <a:t>	</a:t>
            </a:r>
            <a:r>
              <a:rPr lang="sk-SK" sz="2100" dirty="0" smtClean="0"/>
              <a:t>- systém </a:t>
            </a:r>
            <a:r>
              <a:rPr lang="sk-SK" sz="2100" dirty="0"/>
              <a:t>OLAP musí fungovať na základe </a:t>
            </a:r>
            <a:r>
              <a:rPr lang="sk-SK" sz="2100" dirty="0" smtClean="0"/>
              <a:t>architektúry </a:t>
            </a:r>
            <a:r>
              <a:rPr lang="sk-SK" sz="2100" dirty="0" err="1" smtClean="0"/>
              <a:t>klient-server</a:t>
            </a:r>
            <a:endParaRPr lang="sk-SK" sz="2100" dirty="0"/>
          </a:p>
          <a:p>
            <a:r>
              <a:rPr lang="sk-SK" b="1" dirty="0"/>
              <a:t>6. Generická </a:t>
            </a:r>
            <a:r>
              <a:rPr lang="sk-SK" b="1" dirty="0" err="1"/>
              <a:t>dimenzionalita</a:t>
            </a:r>
            <a:r>
              <a:rPr lang="sk-SK" b="1" dirty="0"/>
              <a:t>: </a:t>
            </a:r>
            <a:endParaRPr lang="sk-SK" b="1" dirty="0" smtClean="0"/>
          </a:p>
          <a:p>
            <a:pPr marL="0" indent="0">
              <a:buNone/>
            </a:pPr>
            <a:r>
              <a:rPr lang="sk-SK" b="1" dirty="0"/>
              <a:t>	</a:t>
            </a:r>
            <a:r>
              <a:rPr lang="sk-SK" sz="2100" dirty="0" smtClean="0"/>
              <a:t>- každá </a:t>
            </a:r>
            <a:r>
              <a:rPr lang="sk-SK" sz="2100" dirty="0"/>
              <a:t>dimenzia údajov musí byť ekvivalentná v </a:t>
            </a:r>
            <a:r>
              <a:rPr lang="sk-SK" sz="2100" dirty="0" smtClean="0"/>
              <a:t>štruktúre aj </a:t>
            </a:r>
            <a:r>
              <a:rPr lang="sk-SK" sz="2100" dirty="0"/>
              <a:t>operačných </a:t>
            </a:r>
            <a:r>
              <a:rPr lang="sk-SK" sz="2100" dirty="0" smtClean="0"/>
              <a:t>schopnostiach</a:t>
            </a:r>
            <a:endParaRPr lang="sk-SK" sz="2100" dirty="0"/>
          </a:p>
        </p:txBody>
      </p:sp>
    </p:spTree>
    <p:extLst>
      <p:ext uri="{BB962C8B-B14F-4D97-AF65-F5344CB8AC3E}">
        <p14:creationId xmlns:p14="http://schemas.microsoft.com/office/powerpoint/2010/main" val="213395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Pravidlá pre OLAP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sz="2600" b="1" dirty="0"/>
              <a:t>7. Dynamická manipulácia s riedkymi </a:t>
            </a:r>
            <a:r>
              <a:rPr lang="sk-SK" sz="2600" b="1" dirty="0" smtClean="0"/>
              <a:t>maticami:</a:t>
            </a:r>
          </a:p>
          <a:p>
            <a:pPr marL="0" indent="0">
              <a:buNone/>
            </a:pPr>
            <a:r>
              <a:rPr lang="sk-SK" b="1" dirty="0"/>
              <a:t>	</a:t>
            </a:r>
            <a:r>
              <a:rPr lang="sk-SK" sz="2300" dirty="0" smtClean="0"/>
              <a:t>- schopný prispôsobiť </a:t>
            </a:r>
            <a:r>
              <a:rPr lang="sk-SK" sz="2300" dirty="0"/>
              <a:t>svoju fyzickú schému na konkrétny analytický model, ktorý optimálne </a:t>
            </a:r>
            <a:r>
              <a:rPr lang="sk-SK" sz="2300" dirty="0" smtClean="0"/>
              <a:t>ošetrí riedke </a:t>
            </a:r>
            <a:r>
              <a:rPr lang="sk-SK" sz="2300" dirty="0"/>
              <a:t>matice za udržania požadovanej úrovne </a:t>
            </a:r>
            <a:r>
              <a:rPr lang="sk-SK" sz="2300" dirty="0" smtClean="0"/>
              <a:t>výkonu</a:t>
            </a:r>
            <a:endParaRPr lang="sk-SK" sz="2300" dirty="0"/>
          </a:p>
          <a:p>
            <a:r>
              <a:rPr lang="sk-SK" sz="2600" b="1" dirty="0"/>
              <a:t>8. Podpora viacerých užívate</a:t>
            </a:r>
            <a:r>
              <a:rPr lang="sk-SK" sz="2600" dirty="0"/>
              <a:t>ľ</a:t>
            </a:r>
            <a:r>
              <a:rPr lang="sk-SK" sz="2600" b="1" dirty="0"/>
              <a:t>ov: </a:t>
            </a:r>
            <a:endParaRPr lang="sk-SK" sz="2600" b="1" dirty="0" smtClean="0"/>
          </a:p>
          <a:p>
            <a:pPr marL="0" indent="0">
              <a:buNone/>
            </a:pPr>
            <a:r>
              <a:rPr lang="sk-SK" b="1" dirty="0"/>
              <a:t>	</a:t>
            </a:r>
            <a:r>
              <a:rPr lang="sk-SK" sz="2300" dirty="0" smtClean="0"/>
              <a:t>- schopný </a:t>
            </a:r>
            <a:r>
              <a:rPr lang="sk-SK" sz="2300" dirty="0"/>
              <a:t>podporovať </a:t>
            </a:r>
            <a:r>
              <a:rPr lang="sk-SK" sz="2300" dirty="0" smtClean="0"/>
              <a:t>viac užívateľov </a:t>
            </a:r>
            <a:r>
              <a:rPr lang="sk-SK" sz="2300" dirty="0"/>
              <a:t>alebo skupiny užívateľov pracujúcich súčasne na konkrétnom </a:t>
            </a:r>
            <a:r>
              <a:rPr lang="sk-SK" sz="2300" dirty="0" smtClean="0"/>
              <a:t>modeli</a:t>
            </a:r>
            <a:endParaRPr lang="sk-SK" sz="2300" dirty="0"/>
          </a:p>
          <a:p>
            <a:r>
              <a:rPr lang="sk-SK" sz="2600" b="1" dirty="0"/>
              <a:t>9. Neobmedzené operácie naprie</a:t>
            </a:r>
            <a:r>
              <a:rPr lang="sk-SK" sz="2600" dirty="0"/>
              <a:t>č </a:t>
            </a:r>
            <a:r>
              <a:rPr lang="sk-SK" sz="2600" b="1" dirty="0" smtClean="0"/>
              <a:t>dimenziami:</a:t>
            </a:r>
          </a:p>
          <a:p>
            <a:pPr marL="0" indent="0">
              <a:buNone/>
            </a:pPr>
            <a:r>
              <a:rPr lang="sk-SK" b="1" dirty="0"/>
              <a:t>	</a:t>
            </a:r>
            <a:r>
              <a:rPr lang="sk-SK" sz="2300" dirty="0" smtClean="0"/>
              <a:t>- musí rozoznať dimenzionálne </a:t>
            </a:r>
            <a:r>
              <a:rPr lang="sk-SK" sz="2300" dirty="0"/>
              <a:t>hierarchie a automaticky vykonávať výpočty v rámci dimenzií a </a:t>
            </a:r>
            <a:r>
              <a:rPr lang="sk-SK" sz="2300" dirty="0" smtClean="0"/>
              <a:t>medzi dimenziami</a:t>
            </a:r>
            <a:endParaRPr lang="sk-SK" sz="2300" dirty="0"/>
          </a:p>
        </p:txBody>
      </p:sp>
    </p:spTree>
    <p:extLst>
      <p:ext uri="{BB962C8B-B14F-4D97-AF65-F5344CB8AC3E}">
        <p14:creationId xmlns:p14="http://schemas.microsoft.com/office/powerpoint/2010/main" val="139715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Pravidlá pre OLAP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b="1" dirty="0"/>
              <a:t>10. Intuitívna manipulácia s </a:t>
            </a:r>
            <a:r>
              <a:rPr lang="sk-SK" b="1" dirty="0" smtClean="0"/>
              <a:t>dátami:</a:t>
            </a:r>
          </a:p>
          <a:p>
            <a:pPr marL="0" indent="0">
              <a:buNone/>
            </a:pPr>
            <a:r>
              <a:rPr lang="sk-SK" b="1" dirty="0"/>
              <a:t>	</a:t>
            </a:r>
            <a:r>
              <a:rPr lang="sk-SK" sz="2100" dirty="0" smtClean="0"/>
              <a:t>- užívateľské </a:t>
            </a:r>
            <a:r>
              <a:rPr lang="sk-SK" sz="2100" dirty="0"/>
              <a:t>rozhranie musí umožňovať všetky</a:t>
            </a:r>
          </a:p>
          <a:p>
            <a:r>
              <a:rPr lang="sk-SK" sz="2100" dirty="0"/>
              <a:t>manipulácie s údajmi v </a:t>
            </a:r>
            <a:r>
              <a:rPr lang="sk-SK" sz="2100" dirty="0" smtClean="0"/>
              <a:t>„</a:t>
            </a:r>
            <a:r>
              <a:rPr lang="sk-SK" sz="2100" dirty="0" err="1" smtClean="0"/>
              <a:t>user-friendly</a:t>
            </a:r>
            <a:r>
              <a:rPr lang="sk-SK" sz="2100" dirty="0" smtClean="0"/>
              <a:t>“ prostredí</a:t>
            </a:r>
            <a:endParaRPr lang="en-US" sz="2100" dirty="0"/>
          </a:p>
          <a:p>
            <a:r>
              <a:rPr lang="sk-SK" b="1" dirty="0"/>
              <a:t>11. Flexibilné </a:t>
            </a:r>
            <a:r>
              <a:rPr lang="sk-SK" b="1" dirty="0" smtClean="0"/>
              <a:t>výstupy:</a:t>
            </a:r>
          </a:p>
          <a:p>
            <a:pPr marL="0" indent="0">
              <a:buNone/>
            </a:pPr>
            <a:r>
              <a:rPr lang="sk-SK" b="1" dirty="0"/>
              <a:t>	</a:t>
            </a:r>
            <a:r>
              <a:rPr lang="sk-SK" sz="2100" dirty="0" smtClean="0"/>
              <a:t>- schopnosť </a:t>
            </a:r>
            <a:r>
              <a:rPr lang="sk-SK" sz="2100" dirty="0"/>
              <a:t>usporiadať riadky, stĺpce a bunky spôsobom, </a:t>
            </a:r>
            <a:r>
              <a:rPr lang="sk-SK" sz="2100" dirty="0" smtClean="0"/>
              <a:t>ktorý umožní </a:t>
            </a:r>
            <a:r>
              <a:rPr lang="sk-SK" sz="2100" dirty="0"/>
              <a:t>analýzu a intuitívnu prezentáciu analytických </a:t>
            </a:r>
            <a:r>
              <a:rPr lang="sk-SK" sz="2100" dirty="0" smtClean="0"/>
              <a:t>zostáv</a:t>
            </a:r>
            <a:endParaRPr lang="sk-SK" sz="2100" dirty="0"/>
          </a:p>
          <a:p>
            <a:r>
              <a:rPr lang="sk-SK" b="1" dirty="0"/>
              <a:t>12. Neobmedzené dimenzie a úrovne </a:t>
            </a:r>
            <a:r>
              <a:rPr lang="sk-SK" b="1" dirty="0" err="1" smtClean="0"/>
              <a:t>agregácií</a:t>
            </a:r>
            <a:r>
              <a:rPr lang="sk-SK" b="1" dirty="0" smtClean="0"/>
              <a:t>:</a:t>
            </a:r>
          </a:p>
          <a:p>
            <a:pPr marL="0" indent="0">
              <a:buNone/>
            </a:pPr>
            <a:r>
              <a:rPr lang="sk-SK" b="1" dirty="0"/>
              <a:t>	</a:t>
            </a:r>
            <a:r>
              <a:rPr lang="sk-SK" sz="2100" dirty="0" smtClean="0"/>
              <a:t>- v </a:t>
            </a:r>
            <a:r>
              <a:rPr lang="sk-SK" sz="2100" dirty="0"/>
              <a:t>závislosti na </a:t>
            </a:r>
            <a:r>
              <a:rPr lang="sk-SK" sz="2100" dirty="0" smtClean="0"/>
              <a:t>požiadavkách podnikania </a:t>
            </a:r>
            <a:r>
              <a:rPr lang="sk-SK" sz="2100" dirty="0"/>
              <a:t>môže mať analytický model viac dimenzií, pričom každá z nich môže </a:t>
            </a:r>
            <a:r>
              <a:rPr lang="sk-SK" sz="2100" dirty="0" smtClean="0"/>
              <a:t>mať viacnásobné hierarchie</a:t>
            </a:r>
            <a:endParaRPr lang="sk-SK" sz="2100" dirty="0"/>
          </a:p>
        </p:txBody>
      </p:sp>
    </p:spTree>
    <p:extLst>
      <p:ext uri="{BB962C8B-B14F-4D97-AF65-F5344CB8AC3E}">
        <p14:creationId xmlns:p14="http://schemas.microsoft.com/office/powerpoint/2010/main" val="18397299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Online</a:t>
            </a:r>
            <a:r>
              <a:rPr lang="sk-SK" dirty="0"/>
              <a:t> </a:t>
            </a:r>
            <a:r>
              <a:rPr lang="sk-SK" dirty="0" err="1"/>
              <a:t>Transaction</a:t>
            </a:r>
            <a:r>
              <a:rPr lang="sk-SK" dirty="0"/>
              <a:t> </a:t>
            </a:r>
            <a:r>
              <a:rPr lang="sk-SK" dirty="0" err="1"/>
              <a:t>Processing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skratka OLTP</a:t>
            </a:r>
            <a:endParaRPr lang="en-US" dirty="0" smtClean="0"/>
          </a:p>
          <a:p>
            <a:endParaRPr lang="sk-SK" dirty="0" smtClean="0"/>
          </a:p>
          <a:p>
            <a:r>
              <a:rPr lang="sk-SK" dirty="0" smtClean="0"/>
              <a:t>ide o iný spôsob </a:t>
            </a:r>
            <a:r>
              <a:rPr lang="sk-SK" dirty="0"/>
              <a:t>uloženia </a:t>
            </a:r>
            <a:r>
              <a:rPr lang="sk-SK" dirty="0" smtClean="0"/>
              <a:t>dát, kde </a:t>
            </a:r>
            <a:r>
              <a:rPr lang="sk-SK" dirty="0"/>
              <a:t>sa dôraz kladie predovšetkým na jednoduché a bezpečné ukladanie </a:t>
            </a:r>
            <a:r>
              <a:rPr lang="sk-SK" dirty="0" smtClean="0"/>
              <a:t>zmien</a:t>
            </a:r>
            <a:endParaRPr lang="en-US" dirty="0" smtClean="0"/>
          </a:p>
          <a:p>
            <a:endParaRPr lang="sk-SK" dirty="0" smtClean="0"/>
          </a:p>
          <a:p>
            <a:r>
              <a:rPr lang="sk-SK" dirty="0" smtClean="0"/>
              <a:t>Základné </a:t>
            </a:r>
            <a:r>
              <a:rPr lang="sk-SK" dirty="0"/>
              <a:t>rozdiely medzi OLAP a </a:t>
            </a:r>
            <a:r>
              <a:rPr lang="sk-SK" dirty="0" smtClean="0"/>
              <a:t>OLTP</a:t>
            </a:r>
            <a:r>
              <a:rPr lang="en-US" dirty="0" smtClean="0"/>
              <a:t>:</a:t>
            </a:r>
            <a:r>
              <a:rPr lang="sk-SK" dirty="0" smtClean="0"/>
              <a:t> </a:t>
            </a:r>
            <a:endParaRPr lang="en-US" dirty="0"/>
          </a:p>
          <a:p>
            <a:pPr lvl="1"/>
            <a:r>
              <a:rPr lang="sk-SK" dirty="0" smtClean="0"/>
              <a:t>pri OLAP</a:t>
            </a:r>
            <a:r>
              <a:rPr lang="en-US" dirty="0" smtClean="0"/>
              <a:t>-e</a:t>
            </a:r>
            <a:r>
              <a:rPr lang="sk-SK" dirty="0" smtClean="0"/>
              <a:t> </a:t>
            </a:r>
            <a:r>
              <a:rPr lang="sk-SK" dirty="0"/>
              <a:t>ide o jednorázovo nahrávané dáta, nad ktorými sa vykonávajú zložité </a:t>
            </a:r>
            <a:r>
              <a:rPr lang="sk-SK" dirty="0" smtClean="0"/>
              <a:t>dopyty </a:t>
            </a:r>
            <a:endParaRPr lang="en-US" dirty="0" smtClean="0"/>
          </a:p>
          <a:p>
            <a:pPr lvl="1"/>
            <a:r>
              <a:rPr lang="sk-SK" dirty="0" smtClean="0"/>
              <a:t>pri OLTP</a:t>
            </a:r>
            <a:r>
              <a:rPr lang="en-US" dirty="0" smtClean="0"/>
              <a:t>-e</a:t>
            </a:r>
            <a:r>
              <a:rPr lang="sk-SK" dirty="0" smtClean="0"/>
              <a:t> </a:t>
            </a:r>
            <a:r>
              <a:rPr lang="sk-SK" dirty="0"/>
              <a:t>sú dáta priebežne a často modifikované a pridávané a to obyčajne mnohými používateľmi </a:t>
            </a:r>
            <a:r>
              <a:rPr lang="sk-SK" dirty="0" smtClean="0"/>
              <a:t>zároveň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6374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Porovnanie</a:t>
            </a:r>
            <a:r>
              <a:rPr lang="en-US" dirty="0" smtClean="0"/>
              <a:t> OLTP a OLAP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Porovnanie</a:t>
            </a:r>
            <a:r>
              <a:rPr lang="en-US" dirty="0" smtClean="0"/>
              <a:t> pod</a:t>
            </a:r>
            <a:r>
              <a:rPr lang="sk-SK" dirty="0" smtClean="0"/>
              <a:t>ľa účelu:</a:t>
            </a:r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481263"/>
            <a:ext cx="7133869" cy="2315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920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492896"/>
            <a:ext cx="7467600" cy="1143000"/>
          </a:xfrm>
        </p:spPr>
        <p:txBody>
          <a:bodyPr/>
          <a:lstStyle/>
          <a:p>
            <a:pPr algn="ctr"/>
            <a:r>
              <a:rPr lang="sk-SK" dirty="0" err="1"/>
              <a:t>Ď</a:t>
            </a:r>
            <a:r>
              <a:rPr lang="en-US" dirty="0" err="1" smtClean="0"/>
              <a:t>akujem</a:t>
            </a:r>
            <a:r>
              <a:rPr lang="sk-SK" dirty="0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pozornos</a:t>
            </a:r>
            <a:r>
              <a:rPr lang="sk-SK" dirty="0" smtClean="0"/>
              <a:t>ť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8945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OLAP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7467600" cy="4873752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dirty="0" smtClean="0"/>
              <a:t>je </a:t>
            </a:r>
            <a:r>
              <a:rPr lang="pl-PL" dirty="0"/>
              <a:t>druh softwarovej </a:t>
            </a:r>
            <a:r>
              <a:rPr lang="pl-PL" dirty="0" smtClean="0"/>
              <a:t>technológie</a:t>
            </a:r>
          </a:p>
          <a:p>
            <a:endParaRPr lang="sk-SK" dirty="0" smtClean="0"/>
          </a:p>
          <a:p>
            <a:r>
              <a:rPr lang="sk-SK" dirty="0" smtClean="0"/>
              <a:t>umožňuje </a:t>
            </a:r>
            <a:r>
              <a:rPr lang="sk-SK" dirty="0"/>
              <a:t>usporiadať veľké objemy dát</a:t>
            </a:r>
          </a:p>
          <a:p>
            <a:endParaRPr lang="pl-PL" dirty="0" smtClean="0"/>
          </a:p>
          <a:p>
            <a:r>
              <a:rPr lang="sk-SK" dirty="0" smtClean="0"/>
              <a:t>slúži na spracovanie </a:t>
            </a:r>
            <a:r>
              <a:rPr lang="sk-SK" dirty="0"/>
              <a:t>údajov </a:t>
            </a:r>
            <a:r>
              <a:rPr lang="sk-SK" dirty="0" smtClean="0"/>
              <a:t>uložených </a:t>
            </a:r>
            <a:r>
              <a:rPr lang="sk-SK" dirty="0"/>
              <a:t>v </a:t>
            </a:r>
            <a:r>
              <a:rPr lang="sk-SK" dirty="0" smtClean="0"/>
              <a:t>databáze </a:t>
            </a:r>
            <a:r>
              <a:rPr lang="sk-SK" dirty="0"/>
              <a:t>do </a:t>
            </a:r>
            <a:r>
              <a:rPr lang="sk-SK" dirty="0" smtClean="0"/>
              <a:t>podoby pre </a:t>
            </a:r>
            <a:r>
              <a:rPr lang="sk-SK" dirty="0"/>
              <a:t>koncových </a:t>
            </a:r>
            <a:r>
              <a:rPr lang="sk-SK" dirty="0" smtClean="0"/>
              <a:t>užívateľov</a:t>
            </a:r>
          </a:p>
          <a:p>
            <a:endParaRPr lang="sk-SK" dirty="0" smtClean="0"/>
          </a:p>
          <a:p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7677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Prečo OLAP 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/>
              <a:t>ú</a:t>
            </a:r>
            <a:r>
              <a:rPr lang="sk-SK" dirty="0" smtClean="0"/>
              <a:t>spešnosť podnikov je podmienená plánovaním, analýzou a spracovaním dát o predaji a prevádzkových činnostiach</a:t>
            </a:r>
          </a:p>
          <a:p>
            <a:endParaRPr lang="sk-SK" dirty="0" smtClean="0"/>
          </a:p>
          <a:p>
            <a:r>
              <a:rPr lang="sk-SK" dirty="0" smtClean="0"/>
              <a:t>cieľ maximalizovať efektivitu, znížiť výdavky a získať väčší podiel na trhu</a:t>
            </a:r>
          </a:p>
          <a:p>
            <a:endParaRPr lang="sk-SK" dirty="0"/>
          </a:p>
          <a:p>
            <a:r>
              <a:rPr lang="sk-SK" dirty="0"/>
              <a:t>m</a:t>
            </a:r>
            <a:r>
              <a:rPr lang="sk-SK" dirty="0" smtClean="0"/>
              <a:t>nožstvo dát o danej činnosti/produkte ovplyvňuje pravdepodobnosť, že plán zlepšenie uvedenej činnosti bude efektívny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273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Funkcionalita </a:t>
            </a:r>
            <a:r>
              <a:rPr lang="sk-SK" dirty="0" err="1" smtClean="0"/>
              <a:t>Olap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implementácia </a:t>
            </a:r>
            <a:r>
              <a:rPr lang="sk-SK" dirty="0"/>
              <a:t>OLAP je v </a:t>
            </a:r>
            <a:r>
              <a:rPr lang="sk-SK" dirty="0" smtClean="0"/>
              <a:t>prostredí </a:t>
            </a:r>
            <a:r>
              <a:rPr lang="pl-PL" dirty="0" smtClean="0"/>
              <a:t>klient/server</a:t>
            </a:r>
          </a:p>
          <a:p>
            <a:endParaRPr lang="pl-PL" dirty="0"/>
          </a:p>
          <a:p>
            <a:r>
              <a:rPr lang="pl-PL" dirty="0" smtClean="0"/>
              <a:t>poskytovanie rýchlej </a:t>
            </a:r>
            <a:r>
              <a:rPr lang="pl-PL" dirty="0"/>
              <a:t>odozvy na </a:t>
            </a:r>
            <a:r>
              <a:rPr lang="pl-PL" dirty="0" smtClean="0"/>
              <a:t>dopyty, </a:t>
            </a:r>
            <a:r>
              <a:rPr lang="pl-PL" dirty="0"/>
              <a:t>bez ohľadu na </a:t>
            </a:r>
            <a:r>
              <a:rPr lang="pl-PL" dirty="0" smtClean="0"/>
              <a:t>veľkosť </a:t>
            </a:r>
            <a:r>
              <a:rPr lang="sk-SK" dirty="0" smtClean="0"/>
              <a:t>databázy </a:t>
            </a:r>
            <a:r>
              <a:rPr lang="sk-SK" dirty="0"/>
              <a:t>a jej zložitosť</a:t>
            </a:r>
            <a:r>
              <a:rPr lang="sk-SK" dirty="0" smtClean="0"/>
              <a:t>.</a:t>
            </a:r>
          </a:p>
          <a:p>
            <a:pPr marL="0" indent="0">
              <a:buNone/>
            </a:pPr>
            <a:endParaRPr lang="sk-SK" dirty="0" smtClean="0"/>
          </a:p>
          <a:p>
            <a:r>
              <a:rPr lang="sk-SK" dirty="0" smtClean="0"/>
              <a:t>OLAP </a:t>
            </a:r>
            <a:r>
              <a:rPr lang="sk-SK" dirty="0"/>
              <a:t>server má buď vlastnú </a:t>
            </a:r>
            <a:r>
              <a:rPr lang="sk-SK" dirty="0" smtClean="0"/>
              <a:t>databázu </a:t>
            </a:r>
            <a:r>
              <a:rPr lang="sk-SK" dirty="0"/>
              <a:t>alebo v </a:t>
            </a:r>
            <a:r>
              <a:rPr lang="sk-SK" dirty="0" smtClean="0"/>
              <a:t>reálnom čase </a:t>
            </a:r>
            <a:r>
              <a:rPr lang="sk-SK" dirty="0"/>
              <a:t>plní dátové štruktúry z </a:t>
            </a:r>
            <a:r>
              <a:rPr lang="sk-SK" dirty="0" smtClean="0"/>
              <a:t>inej databázy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293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Funkcionalita </a:t>
            </a:r>
            <a:r>
              <a:rPr lang="sk-SK" dirty="0" err="1" smtClean="0"/>
              <a:t>Olap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sk-SK" dirty="0" smtClean="0"/>
          </a:p>
          <a:p>
            <a:r>
              <a:rPr lang="sk-SK" dirty="0" smtClean="0"/>
              <a:t>Umožňuje: </a:t>
            </a:r>
          </a:p>
          <a:p>
            <a:pPr lvl="1"/>
            <a:r>
              <a:rPr lang="sk-SK" dirty="0" smtClean="0"/>
              <a:t>výpočty </a:t>
            </a:r>
            <a:r>
              <a:rPr lang="sk-SK" dirty="0"/>
              <a:t>a modelovanie naprieč dimenziami, skrz hierarchie, naprieč </a:t>
            </a:r>
            <a:r>
              <a:rPr lang="sk-SK" dirty="0" smtClean="0"/>
              <a:t>členmi</a:t>
            </a:r>
          </a:p>
          <a:p>
            <a:pPr lvl="1"/>
            <a:endParaRPr lang="sk-SK" dirty="0" smtClean="0"/>
          </a:p>
          <a:p>
            <a:pPr lvl="1"/>
            <a:r>
              <a:rPr lang="sk-SK" dirty="0" smtClean="0"/>
              <a:t>analýza </a:t>
            </a:r>
            <a:r>
              <a:rPr lang="sk-SK" dirty="0"/>
              <a:t>trendov v rozličných časových </a:t>
            </a:r>
            <a:r>
              <a:rPr lang="sk-SK" dirty="0" smtClean="0"/>
              <a:t>periódach</a:t>
            </a:r>
          </a:p>
          <a:p>
            <a:pPr lvl="1"/>
            <a:endParaRPr lang="sk-SK" smtClean="0"/>
          </a:p>
          <a:p>
            <a:pPr lvl="1"/>
            <a:r>
              <a:rPr lang="sk-SK" smtClean="0"/>
              <a:t>prienik </a:t>
            </a:r>
            <a:r>
              <a:rPr lang="sk-SK" dirty="0"/>
              <a:t>do príslušnej detailnej úrovne dát</a:t>
            </a:r>
          </a:p>
          <a:p>
            <a:pPr lvl="1"/>
            <a:endParaRPr lang="sk-SK" dirty="0" smtClean="0"/>
          </a:p>
          <a:p>
            <a:pPr lvl="1"/>
            <a:r>
              <a:rPr lang="sk-SK" dirty="0" smtClean="0"/>
              <a:t>rotácie </a:t>
            </a:r>
            <a:r>
              <a:rPr lang="sk-SK" dirty="0"/>
              <a:t>pre porovnania v nových dimenziách príslušnej </a:t>
            </a:r>
            <a:r>
              <a:rPr lang="sk-SK" dirty="0" smtClean="0"/>
              <a:t>oblasti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7954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Implementa</a:t>
            </a:r>
            <a:r>
              <a:rPr lang="sk-SK" dirty="0"/>
              <a:t>č</a:t>
            </a:r>
            <a:r>
              <a:rPr lang="sk-SK" b="1" dirty="0"/>
              <a:t>né varianty OLAP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sk-SK" sz="3200" dirty="0" smtClean="0"/>
          </a:p>
          <a:p>
            <a:r>
              <a:rPr lang="sk-SK" sz="3200" dirty="0" smtClean="0"/>
              <a:t>MOLAP</a:t>
            </a:r>
          </a:p>
          <a:p>
            <a:endParaRPr lang="sk-SK" sz="3200" dirty="0" smtClean="0"/>
          </a:p>
          <a:p>
            <a:r>
              <a:rPr lang="sk-SK" sz="3200" dirty="0" smtClean="0"/>
              <a:t>ROLAP</a:t>
            </a:r>
          </a:p>
          <a:p>
            <a:endParaRPr lang="sk-SK" sz="3200" dirty="0" smtClean="0"/>
          </a:p>
          <a:p>
            <a:r>
              <a:rPr lang="sk-SK" sz="3200" dirty="0" smtClean="0"/>
              <a:t>HOLAP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331720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Multidimenzionálny</a:t>
            </a:r>
            <a:r>
              <a:rPr lang="sk-SK" b="1" dirty="0" smtClean="0"/>
              <a:t> OLAP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sk-SK" dirty="0" smtClean="0"/>
              <a:t>dvojvrstvová </a:t>
            </a:r>
            <a:r>
              <a:rPr lang="sk-SK" dirty="0"/>
              <a:t>architektúra </a:t>
            </a:r>
            <a:r>
              <a:rPr lang="sk-SK" dirty="0" smtClean="0"/>
              <a:t>klient/</a:t>
            </a:r>
            <a:r>
              <a:rPr lang="sk-SK" dirty="0" err="1" smtClean="0"/>
              <a:t>databazový</a:t>
            </a:r>
            <a:r>
              <a:rPr lang="sk-SK" dirty="0" smtClean="0"/>
              <a:t> server</a:t>
            </a:r>
            <a:endParaRPr lang="sk-SK" dirty="0"/>
          </a:p>
          <a:p>
            <a:pPr lvl="1"/>
            <a:endParaRPr lang="sk-SK" dirty="0" smtClean="0"/>
          </a:p>
          <a:p>
            <a:pPr lvl="1"/>
            <a:r>
              <a:rPr lang="pt-BR" dirty="0" smtClean="0"/>
              <a:t>dáta </a:t>
            </a:r>
            <a:r>
              <a:rPr lang="pt-BR" dirty="0"/>
              <a:t>ukladané do MDBMS v n–rozmernom priestore</a:t>
            </a:r>
          </a:p>
          <a:p>
            <a:pPr lvl="1"/>
            <a:endParaRPr lang="sk-SK" dirty="0" smtClean="0"/>
          </a:p>
          <a:p>
            <a:pPr lvl="1"/>
            <a:r>
              <a:rPr lang="sk-SK" dirty="0" smtClean="0"/>
              <a:t>pred </a:t>
            </a:r>
            <a:r>
              <a:rPr lang="sk-SK" dirty="0"/>
              <a:t>uložením dát na disk potreba alokácie priestoru</a:t>
            </a:r>
          </a:p>
          <a:p>
            <a:pPr lvl="1"/>
            <a:endParaRPr lang="sk-SK" dirty="0" smtClean="0"/>
          </a:p>
          <a:p>
            <a:pPr lvl="1"/>
            <a:r>
              <a:rPr lang="sk-SK" dirty="0" smtClean="0"/>
              <a:t>veľká </a:t>
            </a:r>
            <a:r>
              <a:rPr lang="sk-SK" dirty="0"/>
              <a:t>rýchlosť spracovania </a:t>
            </a:r>
            <a:r>
              <a:rPr lang="sk-SK" dirty="0" smtClean="0"/>
              <a:t>dopytov</a:t>
            </a:r>
            <a:endParaRPr lang="sk-SK" dirty="0"/>
          </a:p>
          <a:p>
            <a:pPr lvl="1"/>
            <a:endParaRPr lang="sk-SK" dirty="0" smtClean="0"/>
          </a:p>
          <a:p>
            <a:pPr lvl="1"/>
            <a:r>
              <a:rPr lang="sk-SK" dirty="0" smtClean="0"/>
              <a:t>potrebná </a:t>
            </a:r>
            <a:r>
              <a:rPr lang="sk-SK" dirty="0"/>
              <a:t>stála rekompilácia</a:t>
            </a:r>
          </a:p>
        </p:txBody>
      </p:sp>
    </p:spTree>
    <p:extLst>
      <p:ext uri="{BB962C8B-B14F-4D97-AF65-F5344CB8AC3E}">
        <p14:creationId xmlns:p14="http://schemas.microsoft.com/office/powerpoint/2010/main" val="237035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Multidimenzionálny</a:t>
            </a:r>
            <a:r>
              <a:rPr lang="sk-SK" b="1" dirty="0"/>
              <a:t> OLAP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b="1" dirty="0"/>
              <a:t>Výhody MOLAP</a:t>
            </a:r>
          </a:p>
          <a:p>
            <a:pPr lvl="1"/>
            <a:r>
              <a:rPr lang="sk-SK" dirty="0" smtClean="0"/>
              <a:t>rýchle </a:t>
            </a:r>
            <a:r>
              <a:rPr lang="sk-SK"/>
              <a:t>vyhodnotenie </a:t>
            </a:r>
            <a:r>
              <a:rPr lang="sk-SK" smtClean="0"/>
              <a:t>dopytov, </a:t>
            </a:r>
            <a:r>
              <a:rPr lang="sk-SK" dirty="0"/>
              <a:t>vďaka optimalizovanému uloženiu,</a:t>
            </a:r>
          </a:p>
          <a:p>
            <a:pPr lvl="1"/>
            <a:r>
              <a:rPr lang="sk-SK" dirty="0"/>
              <a:t>viacrozmernému indexovaniu a </a:t>
            </a:r>
            <a:r>
              <a:rPr lang="sk-SK" dirty="0" err="1"/>
              <a:t>caching</a:t>
            </a:r>
            <a:endParaRPr lang="sk-SK" dirty="0"/>
          </a:p>
          <a:p>
            <a:pPr lvl="1"/>
            <a:r>
              <a:rPr lang="sk-SK" dirty="0" smtClean="0"/>
              <a:t>vyžaduje </a:t>
            </a:r>
            <a:r>
              <a:rPr lang="sk-SK" dirty="0"/>
              <a:t>menší úložný priestor (oproti relačnému modelu) vďaka </a:t>
            </a:r>
            <a:r>
              <a:rPr lang="sk-SK" dirty="0" smtClean="0"/>
              <a:t>kompresívnym technikám</a:t>
            </a:r>
            <a:endParaRPr lang="sk-SK" dirty="0"/>
          </a:p>
          <a:p>
            <a:endParaRPr lang="sk-SK" b="1" dirty="0" smtClean="0"/>
          </a:p>
          <a:p>
            <a:r>
              <a:rPr lang="sk-SK" b="1" dirty="0" smtClean="0"/>
              <a:t>Nevýhody </a:t>
            </a:r>
            <a:r>
              <a:rPr lang="sk-SK" b="1" dirty="0"/>
              <a:t>MOLAP</a:t>
            </a:r>
          </a:p>
          <a:p>
            <a:pPr lvl="1"/>
            <a:r>
              <a:rPr lang="sk-SK" dirty="0" smtClean="0"/>
              <a:t>načítavanie </a:t>
            </a:r>
            <a:r>
              <a:rPr lang="sk-SK" dirty="0"/>
              <a:t>dát je zdĺhavé, hlavne pri veľkých </a:t>
            </a:r>
            <a:r>
              <a:rPr lang="sk-SK" dirty="0" smtClean="0"/>
              <a:t>množstvách</a:t>
            </a:r>
          </a:p>
          <a:p>
            <a:pPr lvl="1"/>
            <a:r>
              <a:rPr lang="sk-SK" dirty="0" smtClean="0"/>
              <a:t>zložitejšie </a:t>
            </a:r>
            <a:r>
              <a:rPr lang="sk-SK" dirty="0" err="1" smtClean="0"/>
              <a:t>dopytovacie</a:t>
            </a:r>
            <a:r>
              <a:rPr lang="sk-SK" dirty="0" smtClean="0"/>
              <a:t> </a:t>
            </a:r>
            <a:r>
              <a:rPr lang="sk-SK" dirty="0"/>
              <a:t>modely pri dimenziách s veľkou mohutnosťou</a:t>
            </a:r>
          </a:p>
        </p:txBody>
      </p:sp>
    </p:spTree>
    <p:extLst>
      <p:ext uri="{BB962C8B-B14F-4D97-AF65-F5344CB8AC3E}">
        <p14:creationId xmlns:p14="http://schemas.microsoft.com/office/powerpoint/2010/main" val="426766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Rela</a:t>
            </a:r>
            <a:r>
              <a:rPr lang="sk-SK" dirty="0" smtClean="0"/>
              <a:t>č</a:t>
            </a:r>
            <a:r>
              <a:rPr lang="sk-SK" b="1" dirty="0" smtClean="0"/>
              <a:t>ný OLAP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T</a:t>
            </a:r>
            <a:r>
              <a:rPr lang="sk-SK" dirty="0" smtClean="0"/>
              <a:t>rojvrstvová </a:t>
            </a:r>
            <a:r>
              <a:rPr lang="sk-SK" dirty="0"/>
              <a:t>architektúra </a:t>
            </a:r>
            <a:r>
              <a:rPr lang="sk-SK" dirty="0" smtClean="0"/>
              <a:t>klient/databázový server/aplikačný server.</a:t>
            </a:r>
            <a:endParaRPr lang="sk-SK" dirty="0"/>
          </a:p>
          <a:p>
            <a:endParaRPr lang="sk-SK" dirty="0" smtClean="0"/>
          </a:p>
          <a:p>
            <a:r>
              <a:rPr lang="sk-SK" dirty="0"/>
              <a:t>D</a:t>
            </a:r>
            <a:r>
              <a:rPr lang="sk-SK" dirty="0" smtClean="0"/>
              <a:t>atabáza </a:t>
            </a:r>
            <a:r>
              <a:rPr lang="sk-SK" dirty="0"/>
              <a:t>nie je </a:t>
            </a:r>
            <a:r>
              <a:rPr lang="sk-SK" dirty="0" smtClean="0"/>
              <a:t>normalizovaná.</a:t>
            </a:r>
            <a:endParaRPr lang="sk-SK" dirty="0"/>
          </a:p>
          <a:p>
            <a:endParaRPr lang="sk-SK" dirty="0" smtClean="0"/>
          </a:p>
          <a:p>
            <a:r>
              <a:rPr lang="sk-SK" dirty="0"/>
              <a:t>V</a:t>
            </a:r>
            <a:r>
              <a:rPr lang="sk-SK" dirty="0" smtClean="0"/>
              <a:t>iacrozmerný </a:t>
            </a:r>
            <a:r>
              <a:rPr lang="sk-SK" dirty="0"/>
              <a:t>pohľad riešený indexáciou a duplikáciou </a:t>
            </a:r>
            <a:r>
              <a:rPr lang="sk-SK" dirty="0" smtClean="0"/>
              <a:t>tabuliek.</a:t>
            </a:r>
            <a:endParaRPr lang="sk-SK" dirty="0"/>
          </a:p>
          <a:p>
            <a:endParaRPr lang="sk-SK" dirty="0" smtClean="0"/>
          </a:p>
          <a:p>
            <a:r>
              <a:rPr lang="sk-SK" dirty="0"/>
              <a:t>Č</a:t>
            </a:r>
            <a:r>
              <a:rPr lang="sk-SK" dirty="0" smtClean="0"/>
              <a:t>as </a:t>
            </a:r>
            <a:r>
              <a:rPr lang="sk-SK" dirty="0"/>
              <a:t>vedený len ako pevný </a:t>
            </a:r>
            <a:r>
              <a:rPr lang="sk-SK" dirty="0" smtClean="0"/>
              <a:t>dátum.</a:t>
            </a:r>
            <a:endParaRPr lang="sk-SK" dirty="0"/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12844798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dobené">
  <a:themeElements>
    <a:clrScheme name="Zdoben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Zdoben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Zdoben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179</TotalTime>
  <Words>503</Words>
  <Application>Microsoft Office PowerPoint</Application>
  <PresentationFormat>Prezentácia na obrazovke (4:3)</PresentationFormat>
  <Paragraphs>125</Paragraphs>
  <Slides>18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18</vt:i4>
      </vt:variant>
    </vt:vector>
  </HeadingPairs>
  <TitlesOfParts>
    <vt:vector size="19" baseType="lpstr">
      <vt:lpstr>Zdobené</vt:lpstr>
      <vt:lpstr>OnLine Analytical Processing</vt:lpstr>
      <vt:lpstr>OLAP</vt:lpstr>
      <vt:lpstr>Prečo OLAP ?</vt:lpstr>
      <vt:lpstr>Funkcionalita Olap</vt:lpstr>
      <vt:lpstr>Funkcionalita Olap</vt:lpstr>
      <vt:lpstr>Implementačné varianty OLAP</vt:lpstr>
      <vt:lpstr>Multidimenzionálny OLAP</vt:lpstr>
      <vt:lpstr>Multidimenzionálny OLAP</vt:lpstr>
      <vt:lpstr>Relačný OLAP</vt:lpstr>
      <vt:lpstr>Relačný OLAP</vt:lpstr>
      <vt:lpstr>Hybridný OLAP</vt:lpstr>
      <vt:lpstr>Pravidlá pre OLAP</vt:lpstr>
      <vt:lpstr>Pravidlá pre OLAP</vt:lpstr>
      <vt:lpstr>Pravidlá pre OLAP</vt:lpstr>
      <vt:lpstr>Pravidlá pre OLAP</vt:lpstr>
      <vt:lpstr>Online Transaction Processing</vt:lpstr>
      <vt:lpstr>Porovnanie OLTP a OLAP</vt:lpstr>
      <vt:lpstr>Ďakujeme za pozornosť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Analytical Processing</dc:title>
  <dc:creator>Peto</dc:creator>
  <cp:lastModifiedBy>Peto</cp:lastModifiedBy>
  <cp:revision>29</cp:revision>
  <dcterms:created xsi:type="dcterms:W3CDTF">2012-03-19T13:41:27Z</dcterms:created>
  <dcterms:modified xsi:type="dcterms:W3CDTF">2012-03-20T09:14:10Z</dcterms:modified>
</cp:coreProperties>
</file>