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0" y="-5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55A6A712-7673-4739-B1A7-6B07539EC63D}" type="datetimeFigureOut">
              <a:rPr lang="sk-SK" smtClean="0"/>
              <a:t>28. 2. 2012</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46DF43E9-A13A-4353-8BA5-68F1163378EA}"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5A6A712-7673-4739-B1A7-6B07539EC63D}" type="datetimeFigureOut">
              <a:rPr lang="sk-SK" smtClean="0"/>
              <a:t>28. 2. 2012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DF43E9-A13A-4353-8BA5-68F1163378EA}"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5A6A712-7673-4739-B1A7-6B07539EC63D}" type="datetimeFigureOut">
              <a:rPr lang="sk-SK" smtClean="0"/>
              <a:t>28. 2. 2012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DF43E9-A13A-4353-8BA5-68F1163378EA}"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fld id="{55A6A712-7673-4739-B1A7-6B07539EC63D}" type="datetimeFigureOut">
              <a:rPr lang="sk-SK" smtClean="0"/>
              <a:t>28. 2. 2012</a:t>
            </a:fld>
            <a:endParaRPr lang="sk-SK"/>
          </a:p>
        </p:txBody>
      </p:sp>
      <p:sp>
        <p:nvSpPr>
          <p:cNvPr id="9" name="Zástupný symbol čísla snímky 8"/>
          <p:cNvSpPr>
            <a:spLocks noGrp="1"/>
          </p:cNvSpPr>
          <p:nvPr>
            <p:ph type="sldNum" sz="quarter" idx="15"/>
          </p:nvPr>
        </p:nvSpPr>
        <p:spPr/>
        <p:txBody>
          <a:bodyPr rtlCol="0"/>
          <a:lstStyle/>
          <a:p>
            <a:fld id="{46DF43E9-A13A-4353-8BA5-68F1163378EA}" type="slidenum">
              <a:rPr lang="sk-SK" smtClean="0"/>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55A6A712-7673-4739-B1A7-6B07539EC63D}" type="datetimeFigureOut">
              <a:rPr lang="sk-SK" smtClean="0"/>
              <a:t>28. 2. 2012</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46DF43E9-A13A-4353-8BA5-68F1163378EA}"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fld id="{55A6A712-7673-4739-B1A7-6B07539EC63D}" type="datetimeFigureOut">
              <a:rPr lang="sk-SK" smtClean="0"/>
              <a:t>28. 2. 2012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6DF43E9-A13A-4353-8BA5-68F1163378EA}" type="slidenum">
              <a:rPr lang="sk-SK" smtClean="0"/>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55A6A712-7673-4739-B1A7-6B07539EC63D}" type="datetimeFigureOut">
              <a:rPr lang="sk-SK" smtClean="0"/>
              <a:t>28. 2. 2012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46DF43E9-A13A-4353-8BA5-68F1163378EA}" type="slidenum">
              <a:rPr lang="sk-SK" smtClean="0"/>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55A6A712-7673-4739-B1A7-6B07539EC63D}" type="datetimeFigureOut">
              <a:rPr lang="sk-SK" smtClean="0"/>
              <a:t>28. 2. 2012</a:t>
            </a:fld>
            <a:endParaRPr lang="sk-SK"/>
          </a:p>
        </p:txBody>
      </p:sp>
      <p:sp>
        <p:nvSpPr>
          <p:cNvPr id="7" name="Zástupný symbol čísla snímky 6"/>
          <p:cNvSpPr>
            <a:spLocks noGrp="1"/>
          </p:cNvSpPr>
          <p:nvPr>
            <p:ph type="sldNum" sz="quarter" idx="11"/>
          </p:nvPr>
        </p:nvSpPr>
        <p:spPr/>
        <p:txBody>
          <a:bodyPr rtlCol="0"/>
          <a:lstStyle/>
          <a:p>
            <a:fld id="{46DF43E9-A13A-4353-8BA5-68F1163378EA}" type="slidenum">
              <a:rPr lang="sk-SK" smtClean="0"/>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55A6A712-7673-4739-B1A7-6B07539EC63D}" type="datetimeFigureOut">
              <a:rPr lang="sk-SK" smtClean="0"/>
              <a:t>28. 2. 2012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46DF43E9-A13A-4353-8BA5-68F1163378EA}"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fld id="{55A6A712-7673-4739-B1A7-6B07539EC63D}" type="datetimeFigureOut">
              <a:rPr lang="sk-SK" smtClean="0"/>
              <a:t>28. 2. 2012</a:t>
            </a:fld>
            <a:endParaRPr lang="sk-SK"/>
          </a:p>
        </p:txBody>
      </p:sp>
      <p:sp>
        <p:nvSpPr>
          <p:cNvPr id="22" name="Zástupný symbol čísla snímky 21"/>
          <p:cNvSpPr>
            <a:spLocks noGrp="1"/>
          </p:cNvSpPr>
          <p:nvPr>
            <p:ph type="sldNum" sz="quarter" idx="15"/>
          </p:nvPr>
        </p:nvSpPr>
        <p:spPr/>
        <p:txBody>
          <a:bodyPr rtlCol="0"/>
          <a:lstStyle/>
          <a:p>
            <a:fld id="{46DF43E9-A13A-4353-8BA5-68F1163378EA}" type="slidenum">
              <a:rPr lang="sk-SK" smtClean="0"/>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55A6A712-7673-4739-B1A7-6B07539EC63D}" type="datetimeFigureOut">
              <a:rPr lang="sk-SK" smtClean="0"/>
              <a:t>28. 2. 2012</a:t>
            </a:fld>
            <a:endParaRPr lang="sk-SK"/>
          </a:p>
        </p:txBody>
      </p:sp>
      <p:sp>
        <p:nvSpPr>
          <p:cNvPr id="18" name="Zástupný symbol čísla snímky 17"/>
          <p:cNvSpPr>
            <a:spLocks noGrp="1"/>
          </p:cNvSpPr>
          <p:nvPr>
            <p:ph type="sldNum" sz="quarter" idx="11"/>
          </p:nvPr>
        </p:nvSpPr>
        <p:spPr/>
        <p:txBody>
          <a:bodyPr rtlCol="0"/>
          <a:lstStyle/>
          <a:p>
            <a:fld id="{46DF43E9-A13A-4353-8BA5-68F1163378EA}" type="slidenum">
              <a:rPr lang="sk-SK" smtClean="0"/>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A6A712-7673-4739-B1A7-6B07539EC63D}" type="datetimeFigureOut">
              <a:rPr lang="sk-SK" smtClean="0"/>
              <a:t>28. 2. 2012</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DF43E9-A13A-4353-8BA5-68F1163378EA}"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rfc-editor.org/rfc/rfc3494.tx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ldapman.org/articles/intro_to_ldap.html" TargetMode="External"/><Relationship Id="rId7" Type="http://schemas.openxmlformats.org/officeDocument/2006/relationships/hyperlink" Target="http://prirucky.mrazovci.eu/openldap" TargetMode="External"/><Relationship Id="rId2" Type="http://schemas.openxmlformats.org/officeDocument/2006/relationships/hyperlink" Target="http://quark.humbug.org.au/publications/ldap/ldap_tut.html" TargetMode="External"/><Relationship Id="rId1" Type="http://schemas.openxmlformats.org/officeDocument/2006/relationships/slideLayout" Target="../slideLayouts/slideLayout1.xml"/><Relationship Id="rId6" Type="http://schemas.openxmlformats.org/officeDocument/2006/relationships/hyperlink" Target="http://www.benak.net/ldap" TargetMode="External"/><Relationship Id="rId5" Type="http://schemas.openxmlformats.org/officeDocument/2006/relationships/hyperlink" Target="http://www.samuraj-cz.com/clanek/adresarove-sluzby-a-ldap/" TargetMode="External"/><Relationship Id="rId4" Type="http://schemas.openxmlformats.org/officeDocument/2006/relationships/hyperlink" Target="http://www.zytrax.com/books/ldap/ch2/"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ldapman.org/articles/intro_to_ldap.html" TargetMode="External"/><Relationship Id="rId2" Type="http://schemas.openxmlformats.org/officeDocument/2006/relationships/hyperlink" Target="http://prirucky.mrazovci.eu/openldap"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3203848" y="1412776"/>
            <a:ext cx="3096344" cy="1323439"/>
          </a:xfrm>
          <a:prstGeom prst="rect">
            <a:avLst/>
          </a:prstGeom>
          <a:noFill/>
        </p:spPr>
        <p:txBody>
          <a:bodyPr wrap="square" rtlCol="0" anchor="ctr" anchorCtr="0">
            <a:spAutoFit/>
          </a:bodyPr>
          <a:lstStyle/>
          <a:p>
            <a:pPr algn="ctr"/>
            <a:r>
              <a:rPr lang="sk-SK" sz="8000" dirty="0" smtClean="0"/>
              <a:t>LDAP</a:t>
            </a:r>
            <a:endParaRPr lang="sk-SK" sz="8000" dirty="0"/>
          </a:p>
        </p:txBody>
      </p:sp>
      <p:sp>
        <p:nvSpPr>
          <p:cNvPr id="5" name="BlokTextu 4"/>
          <p:cNvSpPr txBox="1"/>
          <p:nvPr/>
        </p:nvSpPr>
        <p:spPr>
          <a:xfrm>
            <a:off x="6588224" y="6093296"/>
            <a:ext cx="2304256" cy="369332"/>
          </a:xfrm>
          <a:prstGeom prst="rect">
            <a:avLst/>
          </a:prstGeom>
          <a:noFill/>
        </p:spPr>
        <p:txBody>
          <a:bodyPr wrap="square" rtlCol="0">
            <a:spAutoFit/>
          </a:bodyPr>
          <a:lstStyle/>
          <a:p>
            <a:r>
              <a:rPr lang="sk-SK" dirty="0" smtClean="0"/>
              <a:t>Autor:   Ján </a:t>
            </a:r>
            <a:r>
              <a:rPr lang="sk-SK" dirty="0" err="1" smtClean="0"/>
              <a:t>Svitič</a:t>
            </a:r>
            <a:endParaRPr lang="sk-S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3416320"/>
          </a:xfrm>
          <a:prstGeom prst="rect">
            <a:avLst/>
          </a:prstGeom>
        </p:spPr>
        <p:txBody>
          <a:bodyPr wrap="square">
            <a:spAutoFit/>
          </a:bodyPr>
          <a:lstStyle/>
          <a:p>
            <a:pPr>
              <a:buFont typeface="Arial" pitchFamily="34" charset="0"/>
              <a:buChar char="•"/>
            </a:pPr>
            <a:r>
              <a:rPr lang="sk-SK" dirty="0"/>
              <a:t>LDAPv3 </a:t>
            </a:r>
            <a:endParaRPr lang="sk-SK" dirty="0" smtClean="0"/>
          </a:p>
          <a:p>
            <a:pPr>
              <a:buFont typeface="Arial" pitchFamily="34" charset="0"/>
              <a:buChar char="•"/>
            </a:pPr>
            <a:r>
              <a:rPr lang="sk-SK" dirty="0" smtClean="0"/>
              <a:t>LDAPv2</a:t>
            </a:r>
            <a:r>
              <a:rPr lang="sk-SK" dirty="0"/>
              <a:t>. </a:t>
            </a:r>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2051720" y="260648"/>
            <a:ext cx="4896544" cy="461665"/>
          </a:xfrm>
          <a:prstGeom prst="rect">
            <a:avLst/>
          </a:prstGeom>
          <a:noFill/>
        </p:spPr>
        <p:txBody>
          <a:bodyPr wrap="square" rtlCol="0" anchor="ctr" anchorCtr="0">
            <a:spAutoFit/>
          </a:bodyPr>
          <a:lstStyle/>
          <a:p>
            <a:r>
              <a:rPr lang="sk-SK" sz="2400" b="1" cap="small" dirty="0" smtClean="0"/>
              <a:t>Verzie LDAP</a:t>
            </a:r>
            <a:endParaRPr lang="sk-SK" sz="2400" b="1" cap="smal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7325082"/>
          </a:xfrm>
          <a:prstGeom prst="rect">
            <a:avLst/>
          </a:prstGeom>
        </p:spPr>
        <p:txBody>
          <a:bodyPr wrap="square">
            <a:spAutoFit/>
          </a:bodyPr>
          <a:lstStyle/>
          <a:p>
            <a:r>
              <a:rPr lang="sk-SK" sz="1600" dirty="0"/>
              <a:t>LDAPv3 bol vyvinutý koncom deväťdesiatych rokov aby nahradil LDAPv2. LDAPv3 pridáva do LDAP nasledujúce funkcie:</a:t>
            </a:r>
          </a:p>
          <a:p>
            <a:r>
              <a:rPr lang="sk-SK" sz="1600" dirty="0"/>
              <a:t>Silná autentifikácia a zabezpečenie dátových služieb cez SASL</a:t>
            </a:r>
          </a:p>
          <a:p>
            <a:r>
              <a:rPr lang="sk-SK" sz="1600" dirty="0"/>
              <a:t>Certifikovaná autentifikácia a </a:t>
            </a:r>
            <a:r>
              <a:rPr lang="sk-SK" sz="1600" dirty="0" err="1"/>
              <a:t>a</a:t>
            </a:r>
            <a:r>
              <a:rPr lang="sk-SK" sz="1600" dirty="0"/>
              <a:t> zabezpečenie dátových služieb cez TLS (SSL)</a:t>
            </a:r>
          </a:p>
          <a:p>
            <a:r>
              <a:rPr lang="sk-SK" sz="1600" dirty="0"/>
              <a:t>Internacionalizácia prostredníctvom použitia </a:t>
            </a:r>
            <a:r>
              <a:rPr lang="sk-SK" sz="1600" dirty="0" err="1"/>
              <a:t>Unicode</a:t>
            </a:r>
            <a:endParaRPr lang="sk-SK" sz="1600" dirty="0"/>
          </a:p>
          <a:p>
            <a:r>
              <a:rPr lang="sk-SK" sz="1600" dirty="0" err="1"/>
              <a:t>Referrals</a:t>
            </a:r>
            <a:r>
              <a:rPr lang="sk-SK" sz="1600" dirty="0"/>
              <a:t> and </a:t>
            </a:r>
            <a:r>
              <a:rPr lang="sk-SK" sz="1600" dirty="0" err="1"/>
              <a:t>Continuations</a:t>
            </a:r>
            <a:endParaRPr lang="sk-SK" sz="1600" dirty="0"/>
          </a:p>
          <a:p>
            <a:r>
              <a:rPr lang="sk-SK" sz="1600" dirty="0" err="1"/>
              <a:t>Schema</a:t>
            </a:r>
            <a:r>
              <a:rPr lang="sk-SK" sz="1600" dirty="0"/>
              <a:t> </a:t>
            </a:r>
            <a:r>
              <a:rPr lang="sk-SK" sz="1600" dirty="0" err="1"/>
              <a:t>Discovery</a:t>
            </a:r>
            <a:endParaRPr lang="sk-SK" sz="1600" dirty="0"/>
          </a:p>
          <a:p>
            <a:r>
              <a:rPr lang="sk-SK" sz="1600" dirty="0"/>
              <a:t>Rozšíriteľnosť (ovládanie, rozšírené operácie, a ďalšie)</a:t>
            </a:r>
          </a:p>
          <a:p>
            <a:r>
              <a:rPr lang="sk-SK" sz="1600" dirty="0"/>
              <a:t>LDAPv2 je históriou (</a:t>
            </a:r>
            <a:r>
              <a:rPr lang="sk-SK" sz="1600" b="1" dirty="0">
                <a:hlinkClick r:id="rId2"/>
              </a:rPr>
              <a:t>RFC3494</a:t>
            </a:r>
            <a:r>
              <a:rPr lang="sk-SK" sz="1600" dirty="0"/>
              <a:t>), pretože väčšina </a:t>
            </a:r>
            <a:r>
              <a:rPr lang="sk-SK" sz="1600" i="1" dirty="0"/>
              <a:t>tak zvaných</a:t>
            </a:r>
            <a:r>
              <a:rPr lang="sk-SK" sz="1600" dirty="0"/>
              <a:t> LDAPv2 implementácií (vrátane </a:t>
            </a:r>
            <a:r>
              <a:rPr lang="sk-SK" sz="1600" i="1" dirty="0" err="1"/>
              <a:t>slapd</a:t>
            </a:r>
            <a:r>
              <a:rPr lang="sk-SK" sz="1600" dirty="0"/>
              <a:t>(8)) nezodpovedajú technickej špecifikácii LDAPv2, a je tiež obmedzená podpora vzájomnej komunikácie medzi implementáciami, ktorý sa vyhlasujú za LDAPv2. Pretože LDAPv2 sa výrazne líši od LDAPv3, súčasné nasadenie LDAPv2 aj LDAPv3 je dosť problematické. Používaniu LDAPv2 by sme sa mali vyhýbať, preto je v predvolenom stave vypnuté.</a:t>
            </a:r>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2051720" y="260648"/>
            <a:ext cx="4896544" cy="461665"/>
          </a:xfrm>
          <a:prstGeom prst="rect">
            <a:avLst/>
          </a:prstGeom>
          <a:noFill/>
        </p:spPr>
        <p:txBody>
          <a:bodyPr wrap="square" rtlCol="0" anchor="ctr" anchorCtr="0">
            <a:spAutoFit/>
          </a:bodyPr>
          <a:lstStyle/>
          <a:p>
            <a:r>
              <a:rPr lang="sk-SK" sz="2400" b="1" cap="small" dirty="0" smtClean="0"/>
              <a:t>Verzie LDAP</a:t>
            </a:r>
            <a:endParaRPr lang="sk-SK" sz="2400" b="1" cap="smal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5847755"/>
          </a:xfrm>
          <a:prstGeom prst="rect">
            <a:avLst/>
          </a:prstGeom>
        </p:spPr>
        <p:txBody>
          <a:bodyPr wrap="square">
            <a:spAutoFit/>
          </a:bodyPr>
          <a:lstStyle/>
          <a:p>
            <a:r>
              <a:rPr lang="sk-SK" sz="1600" dirty="0"/>
              <a:t>LDAP je založený na modeli </a:t>
            </a:r>
            <a:r>
              <a:rPr lang="sk-SK" sz="1600" i="1" dirty="0" err="1"/>
              <a:t>client-server</a:t>
            </a:r>
            <a:r>
              <a:rPr lang="sk-SK" sz="1600" dirty="0"/>
              <a:t>. Jeden alebo viac LDAP serverov obsahujú údaje vytvárajúce informačný adresárový strom – </a:t>
            </a:r>
            <a:r>
              <a:rPr lang="sk-SK" sz="1600" dirty="0" err="1"/>
              <a:t>directory</a:t>
            </a:r>
            <a:r>
              <a:rPr lang="sk-SK" sz="1600" dirty="0"/>
              <a:t> </a:t>
            </a:r>
            <a:r>
              <a:rPr lang="sk-SK" sz="1600" dirty="0" err="1"/>
              <a:t>information</a:t>
            </a:r>
            <a:r>
              <a:rPr lang="sk-SK" sz="1600" dirty="0"/>
              <a:t> </a:t>
            </a:r>
            <a:r>
              <a:rPr lang="sk-SK" sz="1600" dirty="0" err="1"/>
              <a:t>tree</a:t>
            </a:r>
            <a:r>
              <a:rPr lang="sk-SK" sz="1600" dirty="0"/>
              <a:t> (DIT). Klient sa pripája k serveru a kladie požiadavky. Server na ne priamo odpovedá a/alebo vráti odkaz na miesto kde klient môže získať dodatočné informácie (zvyčajne iný LDAP server). Nezáleží na tom, ku ktorému LDAP serveru sa klient pripojí, vždy sa mu naskytne rovnaký pohľad do adresára. Názov prezentovaný jedným LDAP serverov odkazuje na záznam, ktorý môže byť na inom LDAP serveri. Toto je veľmi podstatná funkcia globálnej adresárovej služby</a:t>
            </a:r>
            <a:r>
              <a:rPr lang="sk-SK" sz="1600" dirty="0" smtClean="0"/>
              <a:t>.</a:t>
            </a:r>
          </a:p>
          <a:p>
            <a:endParaRPr lang="sk-SK" sz="1600" dirty="0"/>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1979712" y="260648"/>
            <a:ext cx="4896544" cy="461665"/>
          </a:xfrm>
          <a:prstGeom prst="rect">
            <a:avLst/>
          </a:prstGeom>
          <a:noFill/>
        </p:spPr>
        <p:txBody>
          <a:bodyPr wrap="square" rtlCol="0" anchor="ctr" anchorCtr="0">
            <a:spAutoFit/>
          </a:bodyPr>
          <a:lstStyle/>
          <a:p>
            <a:r>
              <a:rPr lang="sk-SK" sz="2400" b="1" cap="small" dirty="0" smtClean="0"/>
              <a:t>Ako LDAP funguje</a:t>
            </a:r>
            <a:endParaRPr lang="sk-SK" sz="2400" b="1" cap="small" dirty="0"/>
          </a:p>
        </p:txBody>
      </p:sp>
      <p:pic>
        <p:nvPicPr>
          <p:cNvPr id="20482" name="Picture 2" descr="[ Replica A ]"/>
          <p:cNvPicPr>
            <a:picLocks noChangeAspect="1" noChangeArrowheads="1"/>
          </p:cNvPicPr>
          <p:nvPr/>
        </p:nvPicPr>
        <p:blipFill>
          <a:blip r:embed="rId2" cstate="print"/>
          <a:srcRect/>
          <a:stretch>
            <a:fillRect/>
          </a:stretch>
        </p:blipFill>
        <p:spPr bwMode="auto">
          <a:xfrm>
            <a:off x="2843808" y="3429000"/>
            <a:ext cx="5438775" cy="260985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3385542"/>
          </a:xfrm>
          <a:prstGeom prst="rect">
            <a:avLst/>
          </a:prstGeom>
        </p:spPr>
        <p:txBody>
          <a:bodyPr wrap="square">
            <a:spAutoFit/>
          </a:bodyPr>
          <a:lstStyle/>
          <a:p>
            <a:endParaRPr lang="sk-SK" sz="1600" dirty="0"/>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1979712" y="260648"/>
            <a:ext cx="4896544" cy="461665"/>
          </a:xfrm>
          <a:prstGeom prst="rect">
            <a:avLst/>
          </a:prstGeom>
          <a:noFill/>
        </p:spPr>
        <p:txBody>
          <a:bodyPr wrap="square" rtlCol="0" anchor="ctr" anchorCtr="0">
            <a:spAutoFit/>
          </a:bodyPr>
          <a:lstStyle/>
          <a:p>
            <a:r>
              <a:rPr lang="sk-SK" sz="2400" b="1" cap="small" dirty="0" smtClean="0"/>
              <a:t>Ako LDAP funguje</a:t>
            </a:r>
            <a:endParaRPr lang="sk-SK" sz="2400" b="1" cap="small" dirty="0"/>
          </a:p>
        </p:txBody>
      </p:sp>
      <p:pic>
        <p:nvPicPr>
          <p:cNvPr id="25602" name="Picture 2" descr="[ Replica B ]"/>
          <p:cNvPicPr>
            <a:picLocks noChangeAspect="1" noChangeArrowheads="1"/>
          </p:cNvPicPr>
          <p:nvPr/>
        </p:nvPicPr>
        <p:blipFill>
          <a:blip r:embed="rId2" cstate="print"/>
          <a:srcRect/>
          <a:stretch>
            <a:fillRect/>
          </a:stretch>
        </p:blipFill>
        <p:spPr bwMode="auto">
          <a:xfrm>
            <a:off x="2699792" y="764704"/>
            <a:ext cx="5467350" cy="2990850"/>
          </a:xfrm>
          <a:prstGeom prst="rect">
            <a:avLst/>
          </a:prstGeom>
          <a:noFill/>
        </p:spPr>
      </p:pic>
      <p:sp>
        <p:nvSpPr>
          <p:cNvPr id="13" name="Obdĺžnik 12"/>
          <p:cNvSpPr/>
          <p:nvPr/>
        </p:nvSpPr>
        <p:spPr>
          <a:xfrm>
            <a:off x="2843808" y="4221088"/>
            <a:ext cx="4572000" cy="1754326"/>
          </a:xfrm>
          <a:prstGeom prst="rect">
            <a:avLst/>
          </a:prstGeom>
        </p:spPr>
        <p:txBody>
          <a:bodyPr>
            <a:spAutoFit/>
          </a:bodyPr>
          <a:lstStyle/>
          <a:p>
            <a:pPr marL="342900" indent="-342900">
              <a:buFont typeface="+mj-lt"/>
              <a:buAutoNum type="arabicPeriod"/>
            </a:pPr>
            <a:r>
              <a:rPr lang="en-US" dirty="0"/>
              <a:t>Client sends modification to replica</a:t>
            </a:r>
          </a:p>
          <a:p>
            <a:pPr marL="342900" indent="-342900">
              <a:buFont typeface="+mj-lt"/>
              <a:buAutoNum type="arabicPeriod"/>
            </a:pPr>
            <a:r>
              <a:rPr lang="en-US" dirty="0"/>
              <a:t>Replica returns referral to master</a:t>
            </a:r>
          </a:p>
          <a:p>
            <a:pPr marL="342900" indent="-342900">
              <a:buFont typeface="+mj-lt"/>
              <a:buAutoNum type="arabicPeriod"/>
            </a:pPr>
            <a:r>
              <a:rPr lang="en-US" dirty="0"/>
              <a:t>Client resubmits modification to master</a:t>
            </a:r>
          </a:p>
          <a:p>
            <a:pPr marL="342900" indent="-342900">
              <a:buFont typeface="+mj-lt"/>
              <a:buAutoNum type="arabicPeriod"/>
            </a:pPr>
            <a:r>
              <a:rPr lang="en-US" dirty="0"/>
              <a:t>Master returns results to client</a:t>
            </a:r>
          </a:p>
          <a:p>
            <a:pPr marL="342900" indent="-342900">
              <a:buFont typeface="+mj-lt"/>
              <a:buAutoNum type="arabicPeriod"/>
            </a:pPr>
            <a:r>
              <a:rPr lang="en-US" dirty="0"/>
              <a:t>Master updates replica with change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3385542"/>
          </a:xfrm>
          <a:prstGeom prst="rect">
            <a:avLst/>
          </a:prstGeom>
        </p:spPr>
        <p:txBody>
          <a:bodyPr wrap="square">
            <a:spAutoFit/>
          </a:bodyPr>
          <a:lstStyle/>
          <a:p>
            <a:endParaRPr lang="sk-SK" sz="1600" dirty="0"/>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1979712" y="260648"/>
            <a:ext cx="4896544" cy="461665"/>
          </a:xfrm>
          <a:prstGeom prst="rect">
            <a:avLst/>
          </a:prstGeom>
          <a:noFill/>
        </p:spPr>
        <p:txBody>
          <a:bodyPr wrap="square" rtlCol="0" anchor="ctr" anchorCtr="0">
            <a:spAutoFit/>
          </a:bodyPr>
          <a:lstStyle/>
          <a:p>
            <a:r>
              <a:rPr lang="sk-SK" sz="2400" b="1" cap="small" dirty="0" smtClean="0"/>
              <a:t>Kedy je vhodné použiť LDAP</a:t>
            </a:r>
            <a:endParaRPr lang="sk-SK" sz="2400" b="1" cap="small" dirty="0"/>
          </a:p>
        </p:txBody>
      </p:sp>
      <p:sp>
        <p:nvSpPr>
          <p:cNvPr id="14" name="Obdĺžnik 13"/>
          <p:cNvSpPr/>
          <p:nvPr/>
        </p:nvSpPr>
        <p:spPr>
          <a:xfrm>
            <a:off x="1835696" y="764704"/>
            <a:ext cx="7056784" cy="5632311"/>
          </a:xfrm>
          <a:prstGeom prst="rect">
            <a:avLst/>
          </a:prstGeom>
        </p:spPr>
        <p:txBody>
          <a:bodyPr wrap="square">
            <a:spAutoFit/>
          </a:bodyPr>
          <a:lstStyle/>
          <a:p>
            <a:r>
              <a:rPr lang="sk-SK" dirty="0"/>
              <a:t>Vo všeobecnosti platí, že adresárový server je vhodné použiť ak potrebujeme dáta centrálne spravovať a ukladať a pristupovať k nim pomocou metód založených na štandardoch</a:t>
            </a:r>
            <a:r>
              <a:rPr lang="sk-SK" dirty="0" smtClean="0"/>
              <a:t>.</a:t>
            </a:r>
          </a:p>
          <a:p>
            <a:endParaRPr lang="sk-SK" dirty="0"/>
          </a:p>
          <a:p>
            <a:r>
              <a:rPr lang="sk-SK" dirty="0" smtClean="0"/>
              <a:t>Príklady:</a:t>
            </a:r>
          </a:p>
          <a:p>
            <a:pPr lvl="1">
              <a:buFont typeface="Wingdings" pitchFamily="2" charset="2"/>
              <a:buChar char="§"/>
            </a:pPr>
            <a:r>
              <a:rPr lang="sk-SK" dirty="0"/>
              <a:t>Overenie pravosti zariadení</a:t>
            </a:r>
          </a:p>
          <a:p>
            <a:pPr lvl="1">
              <a:buFont typeface="Wingdings" pitchFamily="2" charset="2"/>
              <a:buChar char="§"/>
            </a:pPr>
            <a:r>
              <a:rPr lang="sk-SK" dirty="0"/>
              <a:t>Overenie totožnosti používateľov</a:t>
            </a:r>
          </a:p>
          <a:p>
            <a:pPr lvl="1">
              <a:buFont typeface="Wingdings" pitchFamily="2" charset="2"/>
              <a:buChar char="§"/>
            </a:pPr>
            <a:r>
              <a:rPr lang="sk-SK" dirty="0"/>
              <a:t>Skupiny používateľov/systémov</a:t>
            </a:r>
          </a:p>
          <a:p>
            <a:pPr lvl="1">
              <a:buFont typeface="Wingdings" pitchFamily="2" charset="2"/>
              <a:buChar char="§"/>
            </a:pPr>
            <a:r>
              <a:rPr lang="sk-SK" dirty="0"/>
              <a:t>Adresár kontaktov</a:t>
            </a:r>
          </a:p>
          <a:p>
            <a:pPr lvl="1">
              <a:buFont typeface="Wingdings" pitchFamily="2" charset="2"/>
              <a:buChar char="§"/>
            </a:pPr>
            <a:r>
              <a:rPr lang="sk-SK" dirty="0"/>
              <a:t>Reprezentácia organizácie</a:t>
            </a:r>
          </a:p>
          <a:p>
            <a:pPr lvl="1">
              <a:buFont typeface="Wingdings" pitchFamily="2" charset="2"/>
              <a:buChar char="§"/>
            </a:pPr>
            <a:r>
              <a:rPr lang="sk-SK" dirty="0"/>
              <a:t>Evidencia majetku</a:t>
            </a:r>
          </a:p>
          <a:p>
            <a:pPr lvl="1">
              <a:buFont typeface="Wingdings" pitchFamily="2" charset="2"/>
              <a:buChar char="§"/>
            </a:pPr>
            <a:r>
              <a:rPr lang="sk-SK" dirty="0"/>
              <a:t>Telefónny zoznam</a:t>
            </a:r>
          </a:p>
          <a:p>
            <a:pPr lvl="1">
              <a:buFont typeface="Wingdings" pitchFamily="2" charset="2"/>
              <a:buChar char="§"/>
            </a:pPr>
            <a:r>
              <a:rPr lang="sk-SK" dirty="0"/>
              <a:t>Správa používateľský zdrojov</a:t>
            </a:r>
          </a:p>
          <a:p>
            <a:pPr lvl="1">
              <a:buFont typeface="Wingdings" pitchFamily="2" charset="2"/>
              <a:buChar char="§"/>
            </a:pPr>
            <a:r>
              <a:rPr lang="sk-SK" dirty="0"/>
              <a:t>E-mailový zoznam</a:t>
            </a:r>
          </a:p>
          <a:p>
            <a:pPr lvl="1">
              <a:buFont typeface="Wingdings" pitchFamily="2" charset="2"/>
              <a:buChar char="§"/>
            </a:pPr>
            <a:r>
              <a:rPr lang="sk-SK" dirty="0"/>
              <a:t>Uloženie konfigurácie aplikácie</a:t>
            </a:r>
          </a:p>
          <a:p>
            <a:pPr lvl="1">
              <a:buFont typeface="Wingdings" pitchFamily="2" charset="2"/>
              <a:buChar char="§"/>
            </a:pPr>
            <a:r>
              <a:rPr lang="sk-SK" dirty="0"/>
              <a:t>Uloženie konfigurácie telefónnej ústredne</a:t>
            </a:r>
          </a:p>
          <a:p>
            <a:endParaRPr lang="sk-SK" dirty="0" smtClean="0"/>
          </a:p>
          <a:p>
            <a:r>
              <a:rPr lang="sk-SK" dirty="0" smtClean="0"/>
              <a:t/>
            </a:r>
            <a:br>
              <a:rPr lang="sk-SK" dirty="0" smtClean="0"/>
            </a:br>
            <a:endParaRPr lang="sk-SK" dirty="0" smtClean="0"/>
          </a:p>
          <a:p>
            <a:endParaRPr lang="sk-S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3385542"/>
          </a:xfrm>
          <a:prstGeom prst="rect">
            <a:avLst/>
          </a:prstGeom>
        </p:spPr>
        <p:txBody>
          <a:bodyPr wrap="square">
            <a:spAutoFit/>
          </a:bodyPr>
          <a:lstStyle/>
          <a:p>
            <a:endParaRPr lang="sk-SK" sz="1600" dirty="0"/>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1979712" y="260648"/>
            <a:ext cx="4896544" cy="461665"/>
          </a:xfrm>
          <a:prstGeom prst="rect">
            <a:avLst/>
          </a:prstGeom>
          <a:noFill/>
        </p:spPr>
        <p:txBody>
          <a:bodyPr wrap="square" rtlCol="0" anchor="ctr" anchorCtr="0">
            <a:spAutoFit/>
          </a:bodyPr>
          <a:lstStyle/>
          <a:p>
            <a:r>
              <a:rPr lang="pl-PL" sz="2400" b="1" cap="small" dirty="0" smtClean="0"/>
              <a:t>Čo je slapd a na čo slúži</a:t>
            </a:r>
            <a:endParaRPr lang="pl-PL" sz="2400" b="1" cap="small" dirty="0"/>
          </a:p>
        </p:txBody>
      </p:sp>
      <p:sp>
        <p:nvSpPr>
          <p:cNvPr id="14" name="Obdĺžnik 13"/>
          <p:cNvSpPr/>
          <p:nvPr/>
        </p:nvSpPr>
        <p:spPr>
          <a:xfrm>
            <a:off x="1835696" y="764704"/>
            <a:ext cx="7056784" cy="2585323"/>
          </a:xfrm>
          <a:prstGeom prst="rect">
            <a:avLst/>
          </a:prstGeom>
        </p:spPr>
        <p:txBody>
          <a:bodyPr wrap="square">
            <a:spAutoFit/>
          </a:bodyPr>
          <a:lstStyle/>
          <a:p>
            <a:r>
              <a:rPr lang="sk-SK" b="1" i="1" dirty="0" err="1" smtClean="0"/>
              <a:t>slapd</a:t>
            </a:r>
            <a:r>
              <a:rPr lang="sk-SK" b="1" dirty="0" smtClean="0"/>
              <a:t> </a:t>
            </a:r>
            <a:r>
              <a:rPr lang="sk-SK" dirty="0"/>
              <a:t>je adresárový server LDAP, ktorý beží na rôznych platformách. Môžeme ho použiť na poskytovanie adresárových služieb aj so svojej vlastnej. Náš adresár môže obsahovať čokoľvek čo chceme aby v ňom bolo. Môžeme ho poskytovať ako globálnu adresárovú LDAP službu alebo ho prevádzkovať len pre svoje </a:t>
            </a:r>
            <a:r>
              <a:rPr lang="sk-SK" dirty="0" smtClean="0"/>
              <a:t>potreby.</a:t>
            </a:r>
          </a:p>
          <a:p>
            <a:r>
              <a:rPr lang="sk-SK" dirty="0" smtClean="0"/>
              <a:t/>
            </a:r>
            <a:br>
              <a:rPr lang="sk-SK" dirty="0" smtClean="0"/>
            </a:br>
            <a:endParaRPr lang="sk-SK" dirty="0" smtClean="0"/>
          </a:p>
          <a:p>
            <a:endParaRPr lang="sk-S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lokTextu 10"/>
          <p:cNvSpPr txBox="1"/>
          <p:nvPr/>
        </p:nvSpPr>
        <p:spPr>
          <a:xfrm>
            <a:off x="1979712" y="260648"/>
            <a:ext cx="5760640" cy="461665"/>
          </a:xfrm>
          <a:prstGeom prst="rect">
            <a:avLst/>
          </a:prstGeom>
          <a:noFill/>
        </p:spPr>
        <p:txBody>
          <a:bodyPr wrap="square" rtlCol="0" anchor="ctr" anchorCtr="0">
            <a:spAutoFit/>
          </a:bodyPr>
          <a:lstStyle/>
          <a:p>
            <a:r>
              <a:rPr lang="pl-PL" sz="2400" b="1" cap="small" dirty="0" smtClean="0"/>
              <a:t>Užitočne odkazy (budúce čítanie):</a:t>
            </a:r>
            <a:endParaRPr lang="pl-PL" sz="2400" b="1" cap="small" dirty="0"/>
          </a:p>
        </p:txBody>
      </p:sp>
      <p:sp>
        <p:nvSpPr>
          <p:cNvPr id="12" name="Obdĺžnik 11"/>
          <p:cNvSpPr/>
          <p:nvPr/>
        </p:nvSpPr>
        <p:spPr>
          <a:xfrm>
            <a:off x="1835696" y="764705"/>
            <a:ext cx="7056784" cy="7294305"/>
          </a:xfrm>
          <a:prstGeom prst="rect">
            <a:avLst/>
          </a:prstGeom>
        </p:spPr>
        <p:txBody>
          <a:bodyPr wrap="square">
            <a:spAutoFit/>
          </a:bodyPr>
          <a:lstStyle/>
          <a:p>
            <a:pPr lvl="1"/>
            <a:r>
              <a:rPr lang="sk-SK" b="1" i="1" dirty="0" smtClean="0"/>
              <a:t>En:</a:t>
            </a:r>
          </a:p>
          <a:p>
            <a:pPr lvl="1"/>
            <a:r>
              <a:rPr lang="sk-SK" dirty="0" err="1" smtClean="0"/>
              <a:t>Tutorial</a:t>
            </a:r>
            <a:r>
              <a:rPr lang="sk-SK" dirty="0" smtClean="0"/>
              <a:t> a úvod k LDAP</a:t>
            </a:r>
            <a:r>
              <a:rPr lang="sk-SK" b="1" i="1" dirty="0" smtClean="0"/>
              <a:t/>
            </a:r>
            <a:br>
              <a:rPr lang="sk-SK" b="1" i="1" dirty="0" smtClean="0"/>
            </a:br>
            <a:r>
              <a:rPr lang="sk-SK" dirty="0" smtClean="0">
                <a:hlinkClick r:id="rId2"/>
              </a:rPr>
              <a:t>http://quark.humbug.org.au/publications/ldap/ldap_tut.html</a:t>
            </a:r>
            <a:endParaRPr lang="sk-SK" dirty="0" smtClean="0"/>
          </a:p>
          <a:p>
            <a:pPr lvl="1"/>
            <a:r>
              <a:rPr lang="sk-SK" dirty="0" smtClean="0"/>
              <a:t>Podrobnejší popis LDAP a výhody použitia.</a:t>
            </a:r>
            <a:endParaRPr lang="sk-SK" dirty="0"/>
          </a:p>
          <a:p>
            <a:pPr lvl="1"/>
            <a:r>
              <a:rPr lang="sk-SK" dirty="0" smtClean="0">
                <a:hlinkClick r:id="rId3"/>
              </a:rPr>
              <a:t>http://ldapman.org/articles/intro_to_ldap.html</a:t>
            </a:r>
            <a:endParaRPr lang="sk-SK" dirty="0" smtClean="0"/>
          </a:p>
          <a:p>
            <a:pPr lvl="1"/>
            <a:r>
              <a:rPr lang="sk-SK" dirty="0" smtClean="0">
                <a:hlinkClick r:id="rId4"/>
              </a:rPr>
              <a:t>http://www.zytrax.com/books/ldap/ch2/#database</a:t>
            </a:r>
            <a:endParaRPr lang="sk-SK" dirty="0" smtClean="0"/>
          </a:p>
          <a:p>
            <a:pPr lvl="1"/>
            <a:endParaRPr lang="sk-SK" dirty="0"/>
          </a:p>
          <a:p>
            <a:pPr lvl="1"/>
            <a:r>
              <a:rPr lang="sk-SK" b="1" i="1" dirty="0" err="1"/>
              <a:t>Cz</a:t>
            </a:r>
            <a:r>
              <a:rPr lang="sk-SK" b="1" i="1" dirty="0" smtClean="0"/>
              <a:t>:</a:t>
            </a:r>
          </a:p>
          <a:p>
            <a:pPr lvl="1"/>
            <a:r>
              <a:rPr lang="sk-SK" dirty="0" smtClean="0"/>
              <a:t>Vysvetlený informačný model, menný model, funkčný model, bezpečnostný model.</a:t>
            </a:r>
          </a:p>
          <a:p>
            <a:pPr lvl="1"/>
            <a:r>
              <a:rPr lang="sk-SK" dirty="0" smtClean="0">
                <a:hlinkClick r:id="rId5"/>
              </a:rPr>
              <a:t>http://www.samuraj-cz.com/clanek/adresarove-sluzby-a-ldap/</a:t>
            </a:r>
            <a:endParaRPr lang="sk-SK" dirty="0" smtClean="0"/>
          </a:p>
          <a:p>
            <a:pPr lvl="1"/>
            <a:r>
              <a:rPr lang="sk-SK" dirty="0" smtClean="0">
                <a:hlinkClick r:id="rId6"/>
              </a:rPr>
              <a:t>http://www.benak.net/ldap</a:t>
            </a:r>
            <a:endParaRPr lang="sk-SK" dirty="0" smtClean="0"/>
          </a:p>
          <a:p>
            <a:pPr lvl="1"/>
            <a:endParaRPr lang="sk-SK" dirty="0"/>
          </a:p>
          <a:p>
            <a:pPr lvl="1"/>
            <a:r>
              <a:rPr lang="sk-SK" b="1" i="1" dirty="0" smtClean="0"/>
              <a:t>Sk:</a:t>
            </a:r>
          </a:p>
          <a:p>
            <a:pPr lvl="1"/>
            <a:r>
              <a:rPr lang="sk-SK" dirty="0" smtClean="0">
                <a:hlinkClick r:id="rId7"/>
              </a:rPr>
              <a:t>http://prirucky.mrazovci.eu/openldap</a:t>
            </a:r>
            <a:endParaRPr lang="sk-SK" b="1" i="1" dirty="0" smtClean="0"/>
          </a:p>
          <a:p>
            <a:endParaRPr lang="sk-SK" b="1" i="1" dirty="0" smtClean="0"/>
          </a:p>
          <a:p>
            <a:endParaRPr lang="sk-SK" dirty="0"/>
          </a:p>
          <a:p>
            <a:endParaRPr lang="sk-SK" dirty="0"/>
          </a:p>
          <a:p>
            <a:r>
              <a:rPr lang="sk-SK" dirty="0" smtClean="0"/>
              <a:t/>
            </a:r>
            <a:br>
              <a:rPr lang="sk-SK" dirty="0" smtClean="0"/>
            </a:br>
            <a:endParaRPr lang="sk-SK" dirty="0" smtClean="0"/>
          </a:p>
          <a:p>
            <a:endParaRPr lang="sk-SK" dirty="0" smtClean="0"/>
          </a:p>
          <a:p>
            <a:endParaRPr lang="sk-SK" dirty="0" smtClean="0"/>
          </a:p>
          <a:p>
            <a:endParaRPr lang="sk-SK" dirty="0" smtClean="0"/>
          </a:p>
          <a:p>
            <a:r>
              <a:rPr lang="sk-SK" dirty="0" smtClean="0"/>
              <a:t/>
            </a:r>
            <a:br>
              <a:rPr lang="sk-SK" dirty="0" smtClean="0"/>
            </a:br>
            <a:endParaRPr lang="sk-SK" dirty="0" smtClean="0"/>
          </a:p>
          <a:p>
            <a:endParaRPr lang="sk-S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lokTextu 10"/>
          <p:cNvSpPr txBox="1"/>
          <p:nvPr/>
        </p:nvSpPr>
        <p:spPr>
          <a:xfrm>
            <a:off x="1979712" y="260648"/>
            <a:ext cx="5760640" cy="461665"/>
          </a:xfrm>
          <a:prstGeom prst="rect">
            <a:avLst/>
          </a:prstGeom>
          <a:noFill/>
        </p:spPr>
        <p:txBody>
          <a:bodyPr wrap="square" rtlCol="0" anchor="ctr" anchorCtr="0">
            <a:spAutoFit/>
          </a:bodyPr>
          <a:lstStyle/>
          <a:p>
            <a:r>
              <a:rPr lang="pl-PL" sz="2400" b="1" cap="small" dirty="0" smtClean="0"/>
              <a:t>Literatúra:</a:t>
            </a:r>
            <a:endParaRPr lang="pl-PL" sz="2400" b="1" cap="small" dirty="0"/>
          </a:p>
        </p:txBody>
      </p:sp>
      <p:sp>
        <p:nvSpPr>
          <p:cNvPr id="12" name="Obdĺžnik 11"/>
          <p:cNvSpPr/>
          <p:nvPr/>
        </p:nvSpPr>
        <p:spPr>
          <a:xfrm>
            <a:off x="1835696" y="764704"/>
            <a:ext cx="7056784" cy="3970318"/>
          </a:xfrm>
          <a:prstGeom prst="rect">
            <a:avLst/>
          </a:prstGeom>
        </p:spPr>
        <p:txBody>
          <a:bodyPr wrap="square">
            <a:spAutoFit/>
          </a:bodyPr>
          <a:lstStyle/>
          <a:p>
            <a:pPr lvl="1"/>
            <a:r>
              <a:rPr lang="sk-SK" dirty="0" smtClean="0">
                <a:hlinkClick r:id="rId2"/>
              </a:rPr>
              <a:t>http://prirucky.mrazovci.eu/openldap</a:t>
            </a:r>
            <a:endParaRPr lang="sk-SK" dirty="0" smtClean="0"/>
          </a:p>
          <a:p>
            <a:pPr lvl="1"/>
            <a:r>
              <a:rPr lang="sk-SK" dirty="0" smtClean="0">
                <a:hlinkClick r:id="rId3"/>
              </a:rPr>
              <a:t>http://ldapman.org/articles/intro_to_ldap.html</a:t>
            </a:r>
            <a:endParaRPr lang="sk-SK" dirty="0" smtClean="0"/>
          </a:p>
          <a:p>
            <a:pPr lvl="1"/>
            <a:endParaRPr lang="sk-SK" b="1" i="1" dirty="0" smtClean="0"/>
          </a:p>
          <a:p>
            <a:endParaRPr lang="sk-SK" b="1" i="1" dirty="0" smtClean="0"/>
          </a:p>
          <a:p>
            <a:endParaRPr lang="sk-SK" dirty="0"/>
          </a:p>
          <a:p>
            <a:endParaRPr lang="sk-SK" dirty="0"/>
          </a:p>
          <a:p>
            <a:r>
              <a:rPr lang="sk-SK" dirty="0" smtClean="0"/>
              <a:t/>
            </a:r>
            <a:br>
              <a:rPr lang="sk-SK" dirty="0" smtClean="0"/>
            </a:br>
            <a:endParaRPr lang="sk-SK" dirty="0" smtClean="0"/>
          </a:p>
          <a:p>
            <a:endParaRPr lang="sk-SK" dirty="0" smtClean="0"/>
          </a:p>
          <a:p>
            <a:endParaRPr lang="sk-SK" dirty="0" smtClean="0"/>
          </a:p>
          <a:p>
            <a:endParaRPr lang="sk-SK" dirty="0" smtClean="0"/>
          </a:p>
          <a:p>
            <a:r>
              <a:rPr lang="sk-SK" dirty="0" smtClean="0"/>
              <a:t/>
            </a:r>
            <a:br>
              <a:rPr lang="sk-SK" dirty="0" smtClean="0"/>
            </a:br>
            <a:endParaRPr lang="sk-SK" dirty="0" smtClean="0"/>
          </a:p>
          <a:p>
            <a:endParaRPr lang="sk-S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3203848" y="3140968"/>
            <a:ext cx="4104456" cy="1323439"/>
          </a:xfrm>
          <a:prstGeom prst="rect">
            <a:avLst/>
          </a:prstGeom>
          <a:noFill/>
        </p:spPr>
        <p:txBody>
          <a:bodyPr wrap="square" rtlCol="0" anchor="ctr" anchorCtr="0">
            <a:spAutoFit/>
          </a:bodyPr>
          <a:lstStyle/>
          <a:p>
            <a:pPr algn="ctr"/>
            <a:r>
              <a:rPr lang="sk-SK" sz="8000" dirty="0" smtClean="0"/>
              <a:t>Koniec</a:t>
            </a:r>
            <a:endParaRPr lang="sk-SK"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Skupina 9"/>
          <p:cNvGrpSpPr/>
          <p:nvPr/>
        </p:nvGrpSpPr>
        <p:grpSpPr>
          <a:xfrm>
            <a:off x="3275856" y="2721694"/>
            <a:ext cx="5256584" cy="461665"/>
            <a:chOff x="3131840" y="1865149"/>
            <a:chExt cx="5256584" cy="461665"/>
          </a:xfrm>
        </p:grpSpPr>
        <p:sp>
          <p:nvSpPr>
            <p:cNvPr id="4" name="BlokTextu 3"/>
            <p:cNvSpPr txBox="1"/>
            <p:nvPr/>
          </p:nvSpPr>
          <p:spPr>
            <a:xfrm>
              <a:off x="3491880" y="1865149"/>
              <a:ext cx="4896544" cy="461665"/>
            </a:xfrm>
            <a:prstGeom prst="rect">
              <a:avLst/>
            </a:prstGeom>
            <a:noFill/>
          </p:spPr>
          <p:txBody>
            <a:bodyPr wrap="square" rtlCol="0" anchor="ctr" anchorCtr="0">
              <a:spAutoFit/>
            </a:bodyPr>
            <a:lstStyle/>
            <a:p>
              <a:r>
                <a:rPr lang="sk-SK" sz="2400" b="1" cap="small" dirty="0"/>
                <a:t>Čo je adresárová služba</a:t>
              </a:r>
            </a:p>
          </p:txBody>
        </p:sp>
        <p:sp>
          <p:nvSpPr>
            <p:cNvPr id="6" name="Obdĺžnik 5"/>
            <p:cNvSpPr/>
            <p:nvPr/>
          </p:nvSpPr>
          <p:spPr>
            <a:xfrm>
              <a:off x="3131840" y="191683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grpSp>
        <p:nvGrpSpPr>
          <p:cNvPr id="11" name="Skupina 10"/>
          <p:cNvGrpSpPr/>
          <p:nvPr/>
        </p:nvGrpSpPr>
        <p:grpSpPr>
          <a:xfrm>
            <a:off x="3275856" y="3225750"/>
            <a:ext cx="5256584" cy="461665"/>
            <a:chOff x="3131840" y="1865149"/>
            <a:chExt cx="5256584" cy="461665"/>
          </a:xfrm>
        </p:grpSpPr>
        <p:sp>
          <p:nvSpPr>
            <p:cNvPr id="12" name="BlokTextu 11"/>
            <p:cNvSpPr txBox="1"/>
            <p:nvPr/>
          </p:nvSpPr>
          <p:spPr>
            <a:xfrm>
              <a:off x="3491880" y="1865149"/>
              <a:ext cx="4896544" cy="461665"/>
            </a:xfrm>
            <a:prstGeom prst="rect">
              <a:avLst/>
            </a:prstGeom>
            <a:noFill/>
          </p:spPr>
          <p:txBody>
            <a:bodyPr wrap="square" rtlCol="0" anchor="ctr" anchorCtr="0">
              <a:spAutoFit/>
            </a:bodyPr>
            <a:lstStyle/>
            <a:p>
              <a:r>
                <a:rPr lang="sk-SK" sz="2400" b="1" cap="small" dirty="0"/>
                <a:t>Čo je to LDAP</a:t>
              </a:r>
            </a:p>
          </p:txBody>
        </p:sp>
        <p:sp>
          <p:nvSpPr>
            <p:cNvPr id="13" name="Obdĺžnik 12"/>
            <p:cNvSpPr/>
            <p:nvPr/>
          </p:nvSpPr>
          <p:spPr>
            <a:xfrm>
              <a:off x="3131840" y="191683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grpSp>
        <p:nvGrpSpPr>
          <p:cNvPr id="15" name="Skupina 14"/>
          <p:cNvGrpSpPr/>
          <p:nvPr/>
        </p:nvGrpSpPr>
        <p:grpSpPr>
          <a:xfrm>
            <a:off x="3275856" y="4721542"/>
            <a:ext cx="5256584" cy="461665"/>
            <a:chOff x="3131840" y="1865149"/>
            <a:chExt cx="5256584" cy="461665"/>
          </a:xfrm>
        </p:grpSpPr>
        <p:sp>
          <p:nvSpPr>
            <p:cNvPr id="16" name="BlokTextu 15"/>
            <p:cNvSpPr txBox="1"/>
            <p:nvPr/>
          </p:nvSpPr>
          <p:spPr>
            <a:xfrm>
              <a:off x="3491880" y="1865149"/>
              <a:ext cx="4896544" cy="461665"/>
            </a:xfrm>
            <a:prstGeom prst="rect">
              <a:avLst/>
            </a:prstGeom>
            <a:noFill/>
          </p:spPr>
          <p:txBody>
            <a:bodyPr wrap="square" rtlCol="0" anchor="ctr" anchorCtr="0">
              <a:spAutoFit/>
            </a:bodyPr>
            <a:lstStyle/>
            <a:p>
              <a:r>
                <a:rPr lang="sk-SK" sz="2400" b="1" cap="small" dirty="0"/>
                <a:t>Kedy je vhodné použiť LDAP</a:t>
              </a:r>
            </a:p>
          </p:txBody>
        </p:sp>
        <p:sp>
          <p:nvSpPr>
            <p:cNvPr id="17" name="Obdĺžnik 16"/>
            <p:cNvSpPr/>
            <p:nvPr/>
          </p:nvSpPr>
          <p:spPr>
            <a:xfrm>
              <a:off x="3131840" y="191683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grpSp>
        <p:nvGrpSpPr>
          <p:cNvPr id="18" name="Skupina 17"/>
          <p:cNvGrpSpPr/>
          <p:nvPr/>
        </p:nvGrpSpPr>
        <p:grpSpPr>
          <a:xfrm>
            <a:off x="3275856" y="5255215"/>
            <a:ext cx="5256584" cy="461665"/>
            <a:chOff x="3131840" y="1865149"/>
            <a:chExt cx="5256584" cy="461665"/>
          </a:xfrm>
        </p:grpSpPr>
        <p:sp>
          <p:nvSpPr>
            <p:cNvPr id="19" name="BlokTextu 18"/>
            <p:cNvSpPr txBox="1"/>
            <p:nvPr/>
          </p:nvSpPr>
          <p:spPr>
            <a:xfrm>
              <a:off x="3491880" y="1865149"/>
              <a:ext cx="4896544" cy="461665"/>
            </a:xfrm>
            <a:prstGeom prst="rect">
              <a:avLst/>
            </a:prstGeom>
            <a:noFill/>
          </p:spPr>
          <p:txBody>
            <a:bodyPr wrap="square" rtlCol="0" anchor="ctr" anchorCtr="0">
              <a:spAutoFit/>
            </a:bodyPr>
            <a:lstStyle/>
            <a:p>
              <a:r>
                <a:rPr lang="pl-PL" sz="2400" b="1" cap="small" dirty="0"/>
                <a:t>Čo je slapd a na čo slúži</a:t>
              </a:r>
            </a:p>
          </p:txBody>
        </p:sp>
        <p:sp>
          <p:nvSpPr>
            <p:cNvPr id="20" name="Obdĺžnik 19"/>
            <p:cNvSpPr/>
            <p:nvPr/>
          </p:nvSpPr>
          <p:spPr>
            <a:xfrm>
              <a:off x="3131840" y="191683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grpSp>
        <p:nvGrpSpPr>
          <p:cNvPr id="21" name="Skupina 20"/>
          <p:cNvGrpSpPr/>
          <p:nvPr/>
        </p:nvGrpSpPr>
        <p:grpSpPr>
          <a:xfrm>
            <a:off x="3275856" y="4221088"/>
            <a:ext cx="5256584" cy="461665"/>
            <a:chOff x="3131840" y="1865149"/>
            <a:chExt cx="5256584" cy="461665"/>
          </a:xfrm>
        </p:grpSpPr>
        <p:sp>
          <p:nvSpPr>
            <p:cNvPr id="22" name="BlokTextu 21"/>
            <p:cNvSpPr txBox="1"/>
            <p:nvPr/>
          </p:nvSpPr>
          <p:spPr>
            <a:xfrm>
              <a:off x="3491880" y="1865149"/>
              <a:ext cx="4896544" cy="461665"/>
            </a:xfrm>
            <a:prstGeom prst="rect">
              <a:avLst/>
            </a:prstGeom>
            <a:noFill/>
          </p:spPr>
          <p:txBody>
            <a:bodyPr wrap="square" rtlCol="0" anchor="ctr" anchorCtr="0">
              <a:spAutoFit/>
            </a:bodyPr>
            <a:lstStyle/>
            <a:p>
              <a:r>
                <a:rPr lang="sk-SK" sz="2400" b="1" cap="small" dirty="0"/>
                <a:t>Ako LDAP funguje</a:t>
              </a:r>
            </a:p>
          </p:txBody>
        </p:sp>
        <p:sp>
          <p:nvSpPr>
            <p:cNvPr id="23" name="Obdĺžnik 22"/>
            <p:cNvSpPr/>
            <p:nvPr/>
          </p:nvSpPr>
          <p:spPr>
            <a:xfrm>
              <a:off x="3131840" y="191683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grpSp>
        <p:nvGrpSpPr>
          <p:cNvPr id="24" name="Skupina 23"/>
          <p:cNvGrpSpPr/>
          <p:nvPr/>
        </p:nvGrpSpPr>
        <p:grpSpPr>
          <a:xfrm>
            <a:off x="3275856" y="3717032"/>
            <a:ext cx="5256584" cy="461665"/>
            <a:chOff x="3131840" y="1865149"/>
            <a:chExt cx="5256584" cy="461665"/>
          </a:xfrm>
        </p:grpSpPr>
        <p:sp>
          <p:nvSpPr>
            <p:cNvPr id="25" name="BlokTextu 24"/>
            <p:cNvSpPr txBox="1"/>
            <p:nvPr/>
          </p:nvSpPr>
          <p:spPr>
            <a:xfrm>
              <a:off x="3491880" y="1865149"/>
              <a:ext cx="4896544" cy="461665"/>
            </a:xfrm>
            <a:prstGeom prst="rect">
              <a:avLst/>
            </a:prstGeom>
            <a:noFill/>
          </p:spPr>
          <p:txBody>
            <a:bodyPr wrap="square" rtlCol="0" anchor="ctr" anchorCtr="0">
              <a:spAutoFit/>
            </a:bodyPr>
            <a:lstStyle/>
            <a:p>
              <a:r>
                <a:rPr lang="sk-SK" sz="2400" b="1" cap="small" dirty="0" smtClean="0"/>
                <a:t>Verzie LDAP</a:t>
              </a:r>
              <a:endParaRPr lang="sk-SK" sz="2400" b="1" cap="small" dirty="0"/>
            </a:p>
          </p:txBody>
        </p:sp>
        <p:sp>
          <p:nvSpPr>
            <p:cNvPr id="26" name="Obdĺžnik 25"/>
            <p:cNvSpPr/>
            <p:nvPr/>
          </p:nvSpPr>
          <p:spPr>
            <a:xfrm>
              <a:off x="3131840" y="191683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27" name="BlokTextu 26"/>
          <p:cNvSpPr txBox="1"/>
          <p:nvPr/>
        </p:nvSpPr>
        <p:spPr>
          <a:xfrm>
            <a:off x="2123728" y="1468814"/>
            <a:ext cx="3096344" cy="923330"/>
          </a:xfrm>
          <a:prstGeom prst="rect">
            <a:avLst/>
          </a:prstGeom>
          <a:noFill/>
        </p:spPr>
        <p:txBody>
          <a:bodyPr wrap="square" rtlCol="0" anchor="ctr" anchorCtr="0">
            <a:spAutoFit/>
          </a:bodyPr>
          <a:lstStyle/>
          <a:p>
            <a:pPr algn="ctr"/>
            <a:r>
              <a:rPr lang="sk-SK" sz="5400" dirty="0" smtClean="0"/>
              <a:t>OBSAH</a:t>
            </a:r>
            <a:endParaRPr lang="sk-SK"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3" name="BlokTextu 32"/>
          <p:cNvSpPr txBox="1"/>
          <p:nvPr/>
        </p:nvSpPr>
        <p:spPr>
          <a:xfrm>
            <a:off x="1907704" y="188640"/>
            <a:ext cx="4896544" cy="461665"/>
          </a:xfrm>
          <a:prstGeom prst="rect">
            <a:avLst/>
          </a:prstGeom>
          <a:noFill/>
        </p:spPr>
        <p:txBody>
          <a:bodyPr wrap="square" rtlCol="0" anchor="ctr" anchorCtr="0">
            <a:spAutoFit/>
          </a:bodyPr>
          <a:lstStyle/>
          <a:p>
            <a:r>
              <a:rPr lang="sk-SK" sz="2400" b="1" cap="small" dirty="0"/>
              <a:t>Čo je adresárová služba</a:t>
            </a:r>
          </a:p>
        </p:txBody>
      </p:sp>
      <p:sp>
        <p:nvSpPr>
          <p:cNvPr id="34" name="Obdĺžnik 33"/>
          <p:cNvSpPr/>
          <p:nvPr/>
        </p:nvSpPr>
        <p:spPr>
          <a:xfrm>
            <a:off x="2339752" y="836712"/>
            <a:ext cx="6624736" cy="5078313"/>
          </a:xfrm>
          <a:prstGeom prst="rect">
            <a:avLst/>
          </a:prstGeom>
        </p:spPr>
        <p:txBody>
          <a:bodyPr wrap="square">
            <a:spAutoFit/>
          </a:bodyPr>
          <a:lstStyle/>
          <a:p>
            <a:r>
              <a:rPr lang="sk-SK" b="1" dirty="0"/>
              <a:t>Adresár</a:t>
            </a:r>
            <a:r>
              <a:rPr lang="sk-SK" dirty="0"/>
              <a:t> je špecializovaná databáza navrhnutá na hľadanie a prechádzanie na doplnenie podpory základných funkcií vyhľadania a aktualizácie</a:t>
            </a:r>
            <a:r>
              <a:rPr lang="sk-SK" dirty="0" smtClean="0"/>
              <a:t>.</a:t>
            </a:r>
          </a:p>
          <a:p>
            <a:endParaRPr lang="sk-SK" dirty="0"/>
          </a:p>
          <a:p>
            <a:r>
              <a:rPr lang="sk-SK" dirty="0"/>
              <a:t>Adresáre sú vo všeobecnosti optimalizované pre poskytovanie rýchlej reakcie na </a:t>
            </a:r>
            <a:r>
              <a:rPr lang="sk-SK" dirty="0" smtClean="0"/>
              <a:t>vysoko objemové </a:t>
            </a:r>
            <a:r>
              <a:rPr lang="sk-SK" dirty="0"/>
              <a:t>vyhľadávanie alebo vyhľadávacie operácie</a:t>
            </a:r>
            <a:r>
              <a:rPr lang="sk-SK" dirty="0" smtClean="0"/>
              <a:t>.</a:t>
            </a:r>
          </a:p>
          <a:p>
            <a:endParaRPr lang="sk-SK" dirty="0" smtClean="0"/>
          </a:p>
          <a:p>
            <a:r>
              <a:rPr lang="sk-SK" dirty="0" smtClean="0"/>
              <a:t>V podstate ide o kontajnery pre ukladanie dát, v ktorých je možné uchovávať a vyhľadávať veľké množstvo informácií.</a:t>
            </a:r>
          </a:p>
          <a:p>
            <a:r>
              <a:rPr lang="sk-SK" dirty="0" smtClean="0"/>
              <a:t>Na rozdiel od relačných databáz sú určené predovšetkým pre </a:t>
            </a:r>
            <a:r>
              <a:rPr lang="sk-SK" b="1" dirty="0" smtClean="0"/>
              <a:t>vyhľadávanie</a:t>
            </a:r>
            <a:r>
              <a:rPr lang="sk-SK" dirty="0" smtClean="0"/>
              <a:t>. Dali by sa charakterizovať ako '</a:t>
            </a:r>
            <a:r>
              <a:rPr lang="sk-SK" dirty="0" err="1" smtClean="0"/>
              <a:t>write-once-read-many-times</a:t>
            </a:r>
            <a:r>
              <a:rPr lang="sk-SK" dirty="0" smtClean="0"/>
              <a:t>‘.</a:t>
            </a:r>
          </a:p>
          <a:p>
            <a:endParaRPr lang="sk-SK" dirty="0"/>
          </a:p>
          <a:p>
            <a:r>
              <a:rPr lang="sk-SK" dirty="0" smtClean="0"/>
              <a:t>Príklad adresára: telefónny zoznam.</a:t>
            </a:r>
          </a:p>
          <a:p>
            <a:endParaRPr lang="sk-SK" dirty="0"/>
          </a:p>
          <a:p>
            <a:endParaRPr lang="sk-SK" dirty="0"/>
          </a:p>
          <a:p>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3" name="BlokTextu 32"/>
          <p:cNvSpPr txBox="1"/>
          <p:nvPr/>
        </p:nvSpPr>
        <p:spPr>
          <a:xfrm>
            <a:off x="1907704" y="188640"/>
            <a:ext cx="4896544" cy="461665"/>
          </a:xfrm>
          <a:prstGeom prst="rect">
            <a:avLst/>
          </a:prstGeom>
          <a:noFill/>
        </p:spPr>
        <p:txBody>
          <a:bodyPr wrap="square" rtlCol="0" anchor="ctr" anchorCtr="0">
            <a:spAutoFit/>
          </a:bodyPr>
          <a:lstStyle/>
          <a:p>
            <a:r>
              <a:rPr lang="sk-SK" sz="2400" b="1" cap="small" dirty="0"/>
              <a:t>Čo je adresárová služba</a:t>
            </a:r>
          </a:p>
        </p:txBody>
      </p:sp>
      <p:sp>
        <p:nvSpPr>
          <p:cNvPr id="34" name="Obdĺžnik 33"/>
          <p:cNvSpPr/>
          <p:nvPr/>
        </p:nvSpPr>
        <p:spPr>
          <a:xfrm>
            <a:off x="2339752" y="836712"/>
            <a:ext cx="6624736" cy="6740307"/>
          </a:xfrm>
          <a:prstGeom prst="rect">
            <a:avLst/>
          </a:prstGeom>
        </p:spPr>
        <p:txBody>
          <a:bodyPr wrap="square">
            <a:spAutoFit/>
          </a:bodyPr>
          <a:lstStyle/>
          <a:p>
            <a:r>
              <a:rPr lang="sk-SK" dirty="0"/>
              <a:t>Existuje mnoho rôznych spôsobov, ktorými sa dajú poskytovať </a:t>
            </a:r>
            <a:r>
              <a:rPr lang="sk-SK" b="1" dirty="0"/>
              <a:t>adresárové služby</a:t>
            </a:r>
            <a:r>
              <a:rPr lang="sk-SK" dirty="0"/>
              <a:t>. Rôzne metódy umožňujú do adresára ukladať rôzne druhy informácií, uplatňovať rôzne požiadavky, podľa ktorých sa na informácie dá </a:t>
            </a:r>
            <a:r>
              <a:rPr lang="sk-SK" dirty="0" smtClean="0"/>
              <a:t>dopytovať </a:t>
            </a:r>
            <a:r>
              <a:rPr lang="sk-SK" dirty="0"/>
              <a:t>a aktualizovať, ako ich chrániť pred neautorizovaným prístupom, atď. </a:t>
            </a:r>
            <a:endParaRPr lang="sk-SK" dirty="0" smtClean="0"/>
          </a:p>
          <a:p>
            <a:r>
              <a:rPr lang="sk-SK" dirty="0"/>
              <a:t>A</a:t>
            </a:r>
            <a:r>
              <a:rPr lang="sk-SK" dirty="0" smtClean="0"/>
              <a:t>dresárové </a:t>
            </a:r>
            <a:r>
              <a:rPr lang="sk-SK" dirty="0"/>
              <a:t>služby </a:t>
            </a:r>
            <a:r>
              <a:rPr lang="sk-SK" dirty="0" smtClean="0"/>
              <a:t>môžeme rozdeliť na</a:t>
            </a:r>
            <a:r>
              <a:rPr lang="sk-SK" dirty="0"/>
              <a:t> </a:t>
            </a:r>
            <a:r>
              <a:rPr lang="sk-SK" b="1" dirty="0" smtClean="0"/>
              <a:t>lokálne </a:t>
            </a:r>
            <a:r>
              <a:rPr lang="sk-SK" dirty="0" smtClean="0"/>
              <a:t>(napr.: </a:t>
            </a:r>
            <a:r>
              <a:rPr lang="sk-SK" dirty="0" err="1" smtClean="0"/>
              <a:t>finger</a:t>
            </a:r>
            <a:r>
              <a:rPr lang="sk-SK" dirty="0" smtClean="0"/>
              <a:t> v </a:t>
            </a:r>
            <a:r>
              <a:rPr lang="sk-SK" dirty="0" err="1" smtClean="0"/>
              <a:t>UNIX-e</a:t>
            </a:r>
            <a:r>
              <a:rPr lang="sk-SK" dirty="0" smtClean="0"/>
              <a:t>) alebo globálne (napr.: DNS).</a:t>
            </a:r>
          </a:p>
          <a:p>
            <a:endParaRPr lang="sk-SK" dirty="0"/>
          </a:p>
          <a:p>
            <a:r>
              <a:rPr lang="sk-SK" b="1" dirty="0" smtClean="0"/>
              <a:t>Adresárovou službou </a:t>
            </a:r>
            <a:r>
              <a:rPr lang="sk-SK" dirty="0" smtClean="0"/>
              <a:t>budeme volať skupinu aplikácií, ktoré </a:t>
            </a:r>
            <a:r>
              <a:rPr lang="sk-SK" b="1" dirty="0" smtClean="0"/>
              <a:t>ukladajú, organizujú informácie v adresári </a:t>
            </a:r>
            <a:r>
              <a:rPr lang="sk-SK" dirty="0" smtClean="0"/>
              <a:t>a </a:t>
            </a:r>
            <a:r>
              <a:rPr lang="sk-SK" b="1" dirty="0" smtClean="0"/>
              <a:t>sprostredkováva informácie </a:t>
            </a:r>
            <a:r>
              <a:rPr lang="sk-SK" dirty="0" smtClean="0"/>
              <a:t>z adresára administrátorom, užívateľom alebo aplikáciám.</a:t>
            </a:r>
          </a:p>
          <a:p>
            <a:endParaRPr lang="sk-SK" dirty="0"/>
          </a:p>
          <a:p>
            <a:r>
              <a:rPr lang="sk-SK" dirty="0" smtClean="0"/>
              <a:t>Adresárová služba môže tiež fungovať ako autentifikačná autorita.</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3" name="BlokTextu 32"/>
          <p:cNvSpPr txBox="1"/>
          <p:nvPr/>
        </p:nvSpPr>
        <p:spPr>
          <a:xfrm>
            <a:off x="1907704" y="188640"/>
            <a:ext cx="4896544" cy="461665"/>
          </a:xfrm>
          <a:prstGeom prst="rect">
            <a:avLst/>
          </a:prstGeom>
          <a:noFill/>
        </p:spPr>
        <p:txBody>
          <a:bodyPr wrap="square" rtlCol="0" anchor="ctr" anchorCtr="0">
            <a:spAutoFit/>
          </a:bodyPr>
          <a:lstStyle/>
          <a:p>
            <a:r>
              <a:rPr lang="sk-SK" sz="2400" b="1" cap="small" dirty="0"/>
              <a:t>Čo je adresárová služba</a:t>
            </a:r>
          </a:p>
        </p:txBody>
      </p:sp>
      <p:sp>
        <p:nvSpPr>
          <p:cNvPr id="34" name="Obdĺžnik 33"/>
          <p:cNvSpPr/>
          <p:nvPr/>
        </p:nvSpPr>
        <p:spPr>
          <a:xfrm>
            <a:off x="2339752" y="836712"/>
            <a:ext cx="6624736" cy="5878532"/>
          </a:xfrm>
          <a:prstGeom prst="rect">
            <a:avLst/>
          </a:prstGeom>
        </p:spPr>
        <p:txBody>
          <a:bodyPr wrap="square">
            <a:spAutoFit/>
          </a:bodyPr>
          <a:lstStyle/>
          <a:p>
            <a:r>
              <a:rPr lang="sk-SK" dirty="0"/>
              <a:t>Niekoľko príkladov adresárových služieb </a:t>
            </a:r>
            <a:r>
              <a:rPr lang="sk-SK" dirty="0" smtClean="0"/>
              <a:t>využívajúcich </a:t>
            </a:r>
            <a:r>
              <a:rPr lang="sk-SK" dirty="0"/>
              <a:t>LDAP</a:t>
            </a:r>
            <a:r>
              <a:rPr lang="sk-SK" dirty="0" smtClean="0"/>
              <a:t>:</a:t>
            </a:r>
          </a:p>
          <a:p>
            <a:endParaRPr lang="sk-SK" dirty="0"/>
          </a:p>
          <a:p>
            <a:pPr>
              <a:buFont typeface="Wingdings" pitchFamily="2" charset="2"/>
              <a:buChar char="§"/>
            </a:pPr>
            <a:r>
              <a:rPr lang="sk-SK" sz="2000" dirty="0" err="1" smtClean="0"/>
              <a:t>OpenLDAP</a:t>
            </a:r>
            <a:endParaRPr lang="sk-SK" sz="2000" dirty="0"/>
          </a:p>
          <a:p>
            <a:pPr>
              <a:buFont typeface="Wingdings" pitchFamily="2" charset="2"/>
              <a:buChar char="§"/>
            </a:pPr>
            <a:r>
              <a:rPr lang="sk-SK" sz="2000" dirty="0" err="1" smtClean="0"/>
              <a:t>ApacheDS</a:t>
            </a:r>
            <a:r>
              <a:rPr lang="sk-SK" sz="2000" dirty="0"/>
              <a:t> - </a:t>
            </a:r>
            <a:r>
              <a:rPr lang="sk-SK" sz="2000" dirty="0" err="1"/>
              <a:t>Apache</a:t>
            </a:r>
            <a:r>
              <a:rPr lang="sk-SK" sz="2000" dirty="0"/>
              <a:t> </a:t>
            </a:r>
            <a:r>
              <a:rPr lang="sk-SK" sz="2000" dirty="0" err="1"/>
              <a:t>Directory</a:t>
            </a:r>
            <a:r>
              <a:rPr lang="sk-SK" sz="2000" dirty="0"/>
              <a:t> Server</a:t>
            </a:r>
          </a:p>
          <a:p>
            <a:pPr>
              <a:buFont typeface="Wingdings" pitchFamily="2" charset="2"/>
              <a:buChar char="§"/>
            </a:pPr>
            <a:r>
              <a:rPr lang="sk-SK" sz="2000" dirty="0" err="1"/>
              <a:t>OpenDS</a:t>
            </a:r>
            <a:endParaRPr lang="sk-SK" sz="2000" dirty="0"/>
          </a:p>
          <a:p>
            <a:pPr>
              <a:buFont typeface="Wingdings" pitchFamily="2" charset="2"/>
              <a:buChar char="§"/>
            </a:pPr>
            <a:r>
              <a:rPr lang="sk-SK" sz="2000" dirty="0" err="1"/>
              <a:t>Sun</a:t>
            </a:r>
            <a:r>
              <a:rPr lang="sk-SK" sz="2000" dirty="0"/>
              <a:t> </a:t>
            </a:r>
            <a:r>
              <a:rPr lang="sk-SK" sz="2000" dirty="0" err="1"/>
              <a:t>Java</a:t>
            </a:r>
            <a:r>
              <a:rPr lang="sk-SK" sz="2000" dirty="0"/>
              <a:t> </a:t>
            </a:r>
            <a:r>
              <a:rPr lang="sk-SK" sz="2000" dirty="0" err="1"/>
              <a:t>Directory</a:t>
            </a:r>
            <a:r>
              <a:rPr lang="sk-SK" sz="2000" dirty="0"/>
              <a:t> Server</a:t>
            </a:r>
          </a:p>
          <a:p>
            <a:pPr>
              <a:buFont typeface="Wingdings" pitchFamily="2" charset="2"/>
              <a:buChar char="§"/>
            </a:pPr>
            <a:r>
              <a:rPr lang="sk-SK" sz="2000" dirty="0"/>
              <a:t>Fedora </a:t>
            </a:r>
            <a:r>
              <a:rPr lang="sk-SK" sz="2000" dirty="0" err="1"/>
              <a:t>Directory</a:t>
            </a:r>
            <a:r>
              <a:rPr lang="sk-SK" sz="2000" dirty="0"/>
              <a:t> Server</a:t>
            </a:r>
          </a:p>
          <a:p>
            <a:pPr>
              <a:buFont typeface="Wingdings" pitchFamily="2" charset="2"/>
              <a:buChar char="§"/>
            </a:pPr>
            <a:r>
              <a:rPr lang="sk-SK" sz="2000" dirty="0"/>
              <a:t>IBM </a:t>
            </a:r>
            <a:r>
              <a:rPr lang="sk-SK" sz="2000" dirty="0" err="1"/>
              <a:t>Tivoli</a:t>
            </a:r>
            <a:r>
              <a:rPr lang="sk-SK" sz="2000" dirty="0"/>
              <a:t> </a:t>
            </a:r>
            <a:r>
              <a:rPr lang="sk-SK" sz="2000" dirty="0" err="1"/>
              <a:t>Directory</a:t>
            </a:r>
            <a:r>
              <a:rPr lang="sk-SK" sz="2000" dirty="0"/>
              <a:t> server </a:t>
            </a:r>
          </a:p>
          <a:p>
            <a:pPr>
              <a:buFont typeface="Wingdings" pitchFamily="2" charset="2"/>
              <a:buChar char="§"/>
            </a:pPr>
            <a:r>
              <a:rPr lang="sk-SK" sz="2000" dirty="0"/>
              <a:t>Oracle Internet </a:t>
            </a:r>
            <a:r>
              <a:rPr lang="sk-SK" sz="2000" dirty="0" err="1"/>
              <a:t>Directory</a:t>
            </a:r>
            <a:endParaRPr lang="sk-SK" sz="2000" dirty="0"/>
          </a:p>
          <a:p>
            <a:pPr>
              <a:buFont typeface="Wingdings" pitchFamily="2" charset="2"/>
              <a:buChar char="§"/>
            </a:pPr>
            <a:r>
              <a:rPr lang="sk-SK" sz="2000" dirty="0"/>
              <a:t>Microsoft </a:t>
            </a:r>
            <a:r>
              <a:rPr lang="sk-SK" sz="2000" dirty="0" err="1"/>
              <a:t>Active</a:t>
            </a:r>
            <a:r>
              <a:rPr lang="sk-SK" sz="2000" dirty="0"/>
              <a:t> </a:t>
            </a:r>
            <a:r>
              <a:rPr lang="sk-SK" sz="2000" dirty="0" err="1" smtClean="0"/>
              <a:t>Directory</a:t>
            </a:r>
            <a:r>
              <a:rPr lang="sk-SK" sz="2000" dirty="0" smtClean="0"/>
              <a:t>.</a:t>
            </a:r>
            <a:endParaRPr lang="sk-SK" sz="2000" dirty="0"/>
          </a:p>
          <a:p>
            <a:endParaRPr lang="sk-SK" dirty="0"/>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7571303"/>
          </a:xfrm>
          <a:prstGeom prst="rect">
            <a:avLst/>
          </a:prstGeom>
        </p:spPr>
        <p:txBody>
          <a:bodyPr wrap="square">
            <a:spAutoFit/>
          </a:bodyPr>
          <a:lstStyle/>
          <a:p>
            <a:r>
              <a:rPr lang="sk-SK" b="1" dirty="0"/>
              <a:t>LDAP</a:t>
            </a:r>
            <a:r>
              <a:rPr lang="sk-SK" dirty="0"/>
              <a:t> je skratkou </a:t>
            </a:r>
            <a:r>
              <a:rPr lang="sk-SK" dirty="0" err="1"/>
              <a:t>Lightweight</a:t>
            </a:r>
            <a:r>
              <a:rPr lang="sk-SK" dirty="0"/>
              <a:t> </a:t>
            </a:r>
            <a:r>
              <a:rPr lang="sk-SK" dirty="0" err="1"/>
              <a:t>Directory</a:t>
            </a:r>
            <a:r>
              <a:rPr lang="sk-SK" dirty="0"/>
              <a:t> Access </a:t>
            </a:r>
            <a:r>
              <a:rPr lang="sk-SK" dirty="0" err="1"/>
              <a:t>Protocol</a:t>
            </a:r>
            <a:r>
              <a:rPr lang="sk-SK" dirty="0"/>
              <a:t> – čo sa dá preložiť ako protokol pre odľahčený prístup do adresára. Tento protokol sa zaoberá konkrétne prístupom k adresárovým službám, ktoré sú založené na systéme X.500. LDAP beží nad protokolom TCP/IP alebo nad inými službami orientovanými na spájanie kvôli prenosu. LDAP je štandardným </a:t>
            </a:r>
            <a:r>
              <a:rPr lang="sk-SK" b="1" dirty="0" err="1" smtClean="0"/>
              <a:t>IETF</a:t>
            </a:r>
            <a:r>
              <a:rPr lang="sk-SK" dirty="0" err="1" smtClean="0"/>
              <a:t>protokolom</a:t>
            </a:r>
            <a:r>
              <a:rPr lang="sk-SK" dirty="0" smtClean="0"/>
              <a:t> </a:t>
            </a:r>
            <a:r>
              <a:rPr lang="sk-SK" dirty="0"/>
              <a:t>a je špecifikovaný v dokumente "</a:t>
            </a:r>
            <a:r>
              <a:rPr lang="sk-SK" dirty="0" err="1"/>
              <a:t>Lightweight</a:t>
            </a:r>
            <a:r>
              <a:rPr lang="sk-SK" dirty="0"/>
              <a:t> </a:t>
            </a:r>
            <a:r>
              <a:rPr lang="sk-SK" dirty="0" err="1"/>
              <a:t>Directory</a:t>
            </a:r>
            <a:r>
              <a:rPr lang="sk-SK" dirty="0"/>
              <a:t> Access </a:t>
            </a:r>
            <a:r>
              <a:rPr lang="sk-SK" dirty="0" err="1"/>
              <a:t>Protocol</a:t>
            </a:r>
            <a:r>
              <a:rPr lang="sk-SK" dirty="0"/>
              <a:t> (LDAP) </a:t>
            </a:r>
            <a:r>
              <a:rPr lang="sk-SK" dirty="0" err="1"/>
              <a:t>Technical</a:t>
            </a:r>
            <a:r>
              <a:rPr lang="sk-SK" dirty="0"/>
              <a:t> </a:t>
            </a:r>
            <a:r>
              <a:rPr lang="sk-SK" dirty="0" err="1"/>
              <a:t>Specification</a:t>
            </a:r>
            <a:r>
              <a:rPr lang="sk-SK" dirty="0"/>
              <a:t> </a:t>
            </a:r>
            <a:r>
              <a:rPr lang="sk-SK" dirty="0" err="1"/>
              <a:t>Road</a:t>
            </a:r>
            <a:r>
              <a:rPr lang="sk-SK" dirty="0"/>
              <a:t> </a:t>
            </a:r>
            <a:r>
              <a:rPr lang="sk-SK" dirty="0" err="1"/>
              <a:t>Map</a:t>
            </a:r>
            <a:r>
              <a:rPr lang="sk-SK" dirty="0"/>
              <a:t>" </a:t>
            </a:r>
            <a:r>
              <a:rPr lang="sk-SK" b="1" dirty="0" smtClean="0"/>
              <a:t>RFC4510</a:t>
            </a:r>
            <a:r>
              <a:rPr lang="sk-SK" dirty="0" smtClean="0"/>
              <a:t>.</a:t>
            </a:r>
          </a:p>
          <a:p>
            <a:endParaRPr lang="sk-SK" dirty="0"/>
          </a:p>
          <a:p>
            <a:endParaRPr lang="sk-SK" dirty="0" smtClean="0"/>
          </a:p>
          <a:p>
            <a:r>
              <a:rPr lang="sk-SK" dirty="0" smtClean="0"/>
              <a:t>Model </a:t>
            </a:r>
            <a:r>
              <a:rPr lang="sk-SK" dirty="0"/>
              <a:t>informácií LDAP je založený na </a:t>
            </a:r>
            <a:r>
              <a:rPr lang="sk-SK" b="1" i="1" dirty="0"/>
              <a:t>záznamoch</a:t>
            </a:r>
            <a:r>
              <a:rPr lang="sk-SK" dirty="0"/>
              <a:t>. Záznam je zbierka atribútov, ktoré majú globálne jedinečný rozlišujúci názov – </a:t>
            </a:r>
            <a:r>
              <a:rPr lang="sk-SK" dirty="0" err="1"/>
              <a:t>Distinguished</a:t>
            </a:r>
            <a:r>
              <a:rPr lang="sk-SK" dirty="0"/>
              <a:t> </a:t>
            </a:r>
            <a:r>
              <a:rPr lang="sk-SK" dirty="0" err="1"/>
              <a:t>Name</a:t>
            </a:r>
            <a:r>
              <a:rPr lang="sk-SK" dirty="0"/>
              <a:t> (DN). DN sa používa na </a:t>
            </a:r>
            <a:r>
              <a:rPr lang="sk-SK" dirty="0" err="1"/>
              <a:t>is</a:t>
            </a:r>
            <a:r>
              <a:rPr lang="sk-SK" dirty="0"/>
              <a:t> jednoznačné odkazovanie na záznam. Atribúty každého záznamu majú </a:t>
            </a:r>
            <a:r>
              <a:rPr lang="sk-SK" i="1" dirty="0"/>
              <a:t>typ</a:t>
            </a:r>
            <a:r>
              <a:rPr lang="sk-SK" dirty="0"/>
              <a:t> a jednu alebo viac </a:t>
            </a:r>
            <a:r>
              <a:rPr lang="sk-SK" i="1" dirty="0"/>
              <a:t>hodnôt</a:t>
            </a:r>
            <a:r>
              <a:rPr lang="sk-SK" dirty="0"/>
              <a:t>. Typy sú zvyčajne </a:t>
            </a:r>
            <a:r>
              <a:rPr lang="sk-SK" dirty="0" err="1"/>
              <a:t>mnemonické</a:t>
            </a:r>
            <a:r>
              <a:rPr lang="sk-SK" dirty="0"/>
              <a:t> reťazce, ako napríklad "</a:t>
            </a:r>
            <a:r>
              <a:rPr lang="sk-SK" dirty="0" err="1" smtClean="0"/>
              <a:t>cn</a:t>
            </a:r>
            <a:r>
              <a:rPr lang="sk-SK" dirty="0"/>
              <a:t>" pre bežný názov (</a:t>
            </a:r>
            <a:r>
              <a:rPr lang="sk-SK" dirty="0" err="1"/>
              <a:t>common</a:t>
            </a:r>
            <a:r>
              <a:rPr lang="sk-SK" dirty="0"/>
              <a:t> </a:t>
            </a:r>
            <a:r>
              <a:rPr lang="sk-SK" dirty="0" err="1"/>
              <a:t>name</a:t>
            </a:r>
            <a:r>
              <a:rPr lang="sk-SK" dirty="0"/>
              <a:t>), alebo "</a:t>
            </a:r>
            <a:r>
              <a:rPr lang="sk-SK" dirty="0" smtClean="0"/>
              <a:t>mail</a:t>
            </a:r>
            <a:r>
              <a:rPr lang="sk-SK" dirty="0"/>
              <a:t>" pre emailovú adresu.</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2051720" y="260648"/>
            <a:ext cx="4896544" cy="461665"/>
          </a:xfrm>
          <a:prstGeom prst="rect">
            <a:avLst/>
          </a:prstGeom>
          <a:noFill/>
        </p:spPr>
        <p:txBody>
          <a:bodyPr wrap="square" rtlCol="0" anchor="ctr" anchorCtr="0">
            <a:spAutoFit/>
          </a:bodyPr>
          <a:lstStyle/>
          <a:p>
            <a:r>
              <a:rPr lang="sk-SK" sz="2400" b="1" cap="small" dirty="0"/>
              <a:t>Čo je to LDAP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3693319"/>
          </a:xfrm>
          <a:prstGeom prst="rect">
            <a:avLst/>
          </a:prstGeom>
        </p:spPr>
        <p:txBody>
          <a:bodyPr wrap="square">
            <a:spAutoFit/>
          </a:bodyPr>
          <a:lstStyle/>
          <a:p>
            <a:r>
              <a:rPr lang="sk-SK" i="1" dirty="0"/>
              <a:t>Ako sú informácie usporiadané?</a:t>
            </a:r>
            <a:endParaRPr lang="sk-SK" dirty="0" smtClean="0"/>
          </a:p>
          <a:p>
            <a:r>
              <a:rPr lang="sk-SK" dirty="0" smtClean="0"/>
              <a:t>V</a:t>
            </a:r>
            <a:r>
              <a:rPr lang="sk-SK" dirty="0"/>
              <a:t> LDAP adresáre sú záznamy usporiadané do hierarchickej stromovej štruktúry. Táto štruktúra zvyčajne zodpovedá geografickému a/alebo podnikovému usporiadaniu</a:t>
            </a:r>
            <a:r>
              <a:rPr lang="sk-SK" dirty="0" smtClean="0"/>
              <a:t>.</a:t>
            </a:r>
          </a:p>
          <a:p>
            <a:endParaRPr lang="sk-SK" dirty="0"/>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2051720" y="260648"/>
            <a:ext cx="4896544" cy="461665"/>
          </a:xfrm>
          <a:prstGeom prst="rect">
            <a:avLst/>
          </a:prstGeom>
          <a:noFill/>
        </p:spPr>
        <p:txBody>
          <a:bodyPr wrap="square" rtlCol="0" anchor="ctr" anchorCtr="0">
            <a:spAutoFit/>
          </a:bodyPr>
          <a:lstStyle/>
          <a:p>
            <a:r>
              <a:rPr lang="sk-SK" sz="2400" b="1" cap="small" dirty="0"/>
              <a:t>Čo je to LDAP</a:t>
            </a:r>
          </a:p>
        </p:txBody>
      </p:sp>
      <p:pic>
        <p:nvPicPr>
          <p:cNvPr id="1026" name="Picture 2" descr="intro_tree.png"/>
          <p:cNvPicPr>
            <a:picLocks noChangeAspect="1" noChangeArrowheads="1"/>
          </p:cNvPicPr>
          <p:nvPr/>
        </p:nvPicPr>
        <p:blipFill>
          <a:blip r:embed="rId2" cstate="print"/>
          <a:srcRect/>
          <a:stretch>
            <a:fillRect/>
          </a:stretch>
        </p:blipFill>
        <p:spPr bwMode="auto">
          <a:xfrm>
            <a:off x="1979712" y="2060848"/>
            <a:ext cx="3816424" cy="3859990"/>
          </a:xfrm>
          <a:prstGeom prst="rect">
            <a:avLst/>
          </a:prstGeom>
          <a:noFill/>
        </p:spPr>
      </p:pic>
      <p:pic>
        <p:nvPicPr>
          <p:cNvPr id="1028" name="Picture 4" descr="intro_dctree.png"/>
          <p:cNvPicPr>
            <a:picLocks noChangeAspect="1" noChangeArrowheads="1"/>
          </p:cNvPicPr>
          <p:nvPr/>
        </p:nvPicPr>
        <p:blipFill>
          <a:blip r:embed="rId3" cstate="print"/>
          <a:srcRect/>
          <a:stretch>
            <a:fillRect/>
          </a:stretch>
        </p:blipFill>
        <p:spPr bwMode="auto">
          <a:xfrm>
            <a:off x="5436096" y="2636912"/>
            <a:ext cx="3405974" cy="289217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8402300"/>
          </a:xfrm>
          <a:prstGeom prst="rect">
            <a:avLst/>
          </a:prstGeom>
        </p:spPr>
        <p:txBody>
          <a:bodyPr wrap="square">
            <a:spAutoFit/>
          </a:bodyPr>
          <a:lstStyle/>
          <a:p>
            <a:r>
              <a:rPr lang="sk-SK" i="1" dirty="0"/>
              <a:t>Ako sa dá na informácie odkázať?</a:t>
            </a:r>
            <a:endParaRPr lang="sk-SK" dirty="0" smtClean="0"/>
          </a:p>
          <a:p>
            <a:r>
              <a:rPr lang="sk-SK" dirty="0" smtClean="0"/>
              <a:t>Na</a:t>
            </a:r>
            <a:r>
              <a:rPr lang="sk-SK" dirty="0"/>
              <a:t> záznam sa dá odkázať pomocou jeho jednoznačného názvu – </a:t>
            </a:r>
            <a:r>
              <a:rPr lang="sk-SK" dirty="0" err="1"/>
              <a:t>Distinguished</a:t>
            </a:r>
            <a:r>
              <a:rPr lang="sk-SK" dirty="0"/>
              <a:t> </a:t>
            </a:r>
            <a:r>
              <a:rPr lang="sk-SK" dirty="0" err="1"/>
              <a:t>Name</a:t>
            </a:r>
            <a:r>
              <a:rPr lang="sk-SK" dirty="0"/>
              <a:t> alebo DN, ktorý je vytvorený zo samotného názvu záznamu (ktorý tiež voláme relatívny jednoznačný názov – </a:t>
            </a:r>
            <a:r>
              <a:rPr lang="sk-SK" dirty="0" err="1"/>
              <a:t>Relative</a:t>
            </a:r>
            <a:r>
              <a:rPr lang="sk-SK" dirty="0"/>
              <a:t> </a:t>
            </a:r>
            <a:r>
              <a:rPr lang="sk-SK" dirty="0" err="1"/>
              <a:t>Distinguished</a:t>
            </a:r>
            <a:r>
              <a:rPr lang="sk-SK" dirty="0"/>
              <a:t> </a:t>
            </a:r>
            <a:r>
              <a:rPr lang="sk-SK" dirty="0" err="1"/>
              <a:t>Name</a:t>
            </a:r>
            <a:r>
              <a:rPr lang="sk-SK" dirty="0"/>
              <a:t> alebo RDN) a pridaných názvov jeho nadradených záznamov. Napríklad pre záznam Irena </a:t>
            </a:r>
            <a:r>
              <a:rPr lang="sk-SK" dirty="0" err="1"/>
              <a:t>Fojtíková</a:t>
            </a:r>
            <a:r>
              <a:rPr lang="sk-SK" dirty="0"/>
              <a:t> v internetovom členení bude RDN </a:t>
            </a:r>
            <a:r>
              <a:rPr lang="sk-SK" dirty="0" err="1" smtClean="0"/>
              <a:t>uid=ifojtikova</a:t>
            </a:r>
            <a:r>
              <a:rPr lang="sk-SK" dirty="0"/>
              <a:t> a DN </a:t>
            </a:r>
            <a:r>
              <a:rPr lang="sk-SK" dirty="0" err="1" smtClean="0"/>
              <a:t>uid=ifojtikova,ou=Ľudia,dc=nieco,dc=sk</a:t>
            </a:r>
            <a:r>
              <a:rPr lang="sk-SK" dirty="0"/>
              <a:t>. </a:t>
            </a:r>
            <a:r>
              <a:rPr lang="sk-SK" dirty="0" err="1"/>
              <a:t>ǔplný</a:t>
            </a:r>
            <a:r>
              <a:rPr lang="sk-SK" dirty="0"/>
              <a:t> formát DN je popísaný štandardom </a:t>
            </a:r>
            <a:r>
              <a:rPr lang="sk-SK" b="1" dirty="0"/>
              <a:t>RFC4514</a:t>
            </a:r>
            <a:r>
              <a:rPr lang="sk-SK" dirty="0" smtClean="0"/>
              <a:t>,</a:t>
            </a:r>
          </a:p>
          <a:p>
            <a:endParaRPr lang="sk-SK" dirty="0"/>
          </a:p>
          <a:p>
            <a:endParaRPr lang="sk-SK" dirty="0" smtClean="0"/>
          </a:p>
          <a:p>
            <a:r>
              <a:rPr lang="sk-SK" i="1" dirty="0"/>
              <a:t>Ako sa k informáciám pristupuje?</a:t>
            </a:r>
            <a:endParaRPr lang="sk-SK" dirty="0" smtClean="0"/>
          </a:p>
          <a:p>
            <a:r>
              <a:rPr lang="sk-SK" dirty="0" smtClean="0"/>
              <a:t>LDAP </a:t>
            </a:r>
            <a:r>
              <a:rPr lang="sk-SK" dirty="0"/>
              <a:t>definuje operácie na zisťovanie a aktualizovanie položiek v adresári. K dispozícii sú operácie na pridávanie a odstraňovanie záznamov z adresára, zmenu existujúceho záznamu a zmenu názvu záznamu. Väčšinu času však LDAP strávi vyhľadávaním informácii v </a:t>
            </a:r>
            <a:r>
              <a:rPr lang="sk-SK" dirty="0" smtClean="0"/>
              <a:t>adresári</a:t>
            </a:r>
          </a:p>
          <a:p>
            <a:endParaRPr lang="sk-SK" dirty="0"/>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2051720" y="260648"/>
            <a:ext cx="4896544" cy="461665"/>
          </a:xfrm>
          <a:prstGeom prst="rect">
            <a:avLst/>
          </a:prstGeom>
          <a:noFill/>
        </p:spPr>
        <p:txBody>
          <a:bodyPr wrap="square" rtlCol="0" anchor="ctr" anchorCtr="0">
            <a:spAutoFit/>
          </a:bodyPr>
          <a:lstStyle/>
          <a:p>
            <a:r>
              <a:rPr lang="sk-SK" sz="2400" b="1" cap="small" dirty="0"/>
              <a:t>Čo je to LDAP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31"/>
          <p:cNvGrpSpPr/>
          <p:nvPr/>
        </p:nvGrpSpPr>
        <p:grpSpPr>
          <a:xfrm>
            <a:off x="2339752" y="6237312"/>
            <a:ext cx="3240360" cy="360040"/>
            <a:chOff x="2339752" y="6237312"/>
            <a:chExt cx="3240360" cy="360040"/>
          </a:xfrm>
        </p:grpSpPr>
        <p:sp>
          <p:nvSpPr>
            <p:cNvPr id="24" name="Obdĺžnik 23"/>
            <p:cNvSpPr/>
            <p:nvPr/>
          </p:nvSpPr>
          <p:spPr>
            <a:xfrm>
              <a:off x="233975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Obdĺžnik 26"/>
            <p:cNvSpPr/>
            <p:nvPr/>
          </p:nvSpPr>
          <p:spPr>
            <a:xfrm>
              <a:off x="2915816" y="6237312"/>
              <a:ext cx="360040" cy="360040"/>
            </a:xfrm>
            <a:prstGeom prst="rec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Obdĺžnik 27"/>
            <p:cNvSpPr/>
            <p:nvPr/>
          </p:nvSpPr>
          <p:spPr>
            <a:xfrm>
              <a:off x="5220072"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Obdĺžnik 28"/>
            <p:cNvSpPr/>
            <p:nvPr/>
          </p:nvSpPr>
          <p:spPr>
            <a:xfrm>
              <a:off x="4644008"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0" name="Obdĺžnik 29"/>
            <p:cNvSpPr/>
            <p:nvPr/>
          </p:nvSpPr>
          <p:spPr>
            <a:xfrm>
              <a:off x="4067944"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Obdĺžnik 30"/>
            <p:cNvSpPr/>
            <p:nvPr/>
          </p:nvSpPr>
          <p:spPr>
            <a:xfrm>
              <a:off x="3491880" y="6237312"/>
              <a:ext cx="360040" cy="36004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sp>
        <p:nvSpPr>
          <p:cNvPr id="34" name="Obdĺžnik 33"/>
          <p:cNvSpPr/>
          <p:nvPr/>
        </p:nvSpPr>
        <p:spPr>
          <a:xfrm>
            <a:off x="2339752" y="836712"/>
            <a:ext cx="6624736" cy="4524315"/>
          </a:xfrm>
          <a:prstGeom prst="rect">
            <a:avLst/>
          </a:prstGeom>
        </p:spPr>
        <p:txBody>
          <a:bodyPr wrap="square">
            <a:spAutoFit/>
          </a:bodyPr>
          <a:lstStyle/>
          <a:p>
            <a:r>
              <a:rPr lang="sk-SK" dirty="0"/>
              <a:t> </a:t>
            </a:r>
            <a:r>
              <a:rPr lang="sk-SK" i="1" dirty="0" smtClean="0"/>
              <a:t>Ako </a:t>
            </a:r>
            <a:r>
              <a:rPr lang="sk-SK" i="1" dirty="0"/>
              <a:t>sú informácie chránené pred neoprávneným prístupom?</a:t>
            </a:r>
            <a:endParaRPr lang="sk-SK" dirty="0" smtClean="0"/>
          </a:p>
          <a:p>
            <a:r>
              <a:rPr lang="sk-SK" dirty="0" smtClean="0"/>
              <a:t>Niektoré </a:t>
            </a:r>
            <a:r>
              <a:rPr lang="sk-SK" dirty="0"/>
              <a:t>adresárové služby neposkytujú žiadnu ochranu a umožňujú komukoľvek vidieť informácie. LDAP poskytuje mechanizmus na overenie totožnosti klienta alebo preukázanie jeho identity cez adresárový server</a:t>
            </a:r>
          </a:p>
          <a:p>
            <a:endParaRPr lang="sk-SK" dirty="0" smtClean="0"/>
          </a:p>
          <a:p>
            <a:endParaRPr lang="sk-SK" dirty="0"/>
          </a:p>
          <a:p>
            <a:r>
              <a:rPr lang="sk-SK" dirty="0"/>
              <a:t> </a:t>
            </a:r>
          </a:p>
          <a:p>
            <a:endParaRPr lang="sk-SK" dirty="0"/>
          </a:p>
          <a:p>
            <a:endParaRPr lang="sk-SK" dirty="0" smtClean="0"/>
          </a:p>
          <a:p>
            <a:endParaRPr lang="sk-SK" dirty="0"/>
          </a:p>
          <a:p>
            <a:endParaRPr lang="sk-SK" dirty="0" smtClean="0"/>
          </a:p>
          <a:p>
            <a:endParaRPr lang="sk-SK" dirty="0"/>
          </a:p>
          <a:p>
            <a:r>
              <a:rPr lang="sk-SK" dirty="0" smtClean="0"/>
              <a:t>  </a:t>
            </a:r>
            <a:endParaRPr lang="sk-SK" b="1" dirty="0"/>
          </a:p>
          <a:p>
            <a:endParaRPr lang="sk-SK" dirty="0"/>
          </a:p>
          <a:p>
            <a:endParaRPr lang="sk-SK" dirty="0"/>
          </a:p>
        </p:txBody>
      </p:sp>
      <p:sp>
        <p:nvSpPr>
          <p:cNvPr id="11" name="BlokTextu 10"/>
          <p:cNvSpPr txBox="1"/>
          <p:nvPr/>
        </p:nvSpPr>
        <p:spPr>
          <a:xfrm>
            <a:off x="2051720" y="260648"/>
            <a:ext cx="4896544" cy="461665"/>
          </a:xfrm>
          <a:prstGeom prst="rect">
            <a:avLst/>
          </a:prstGeom>
          <a:noFill/>
        </p:spPr>
        <p:txBody>
          <a:bodyPr wrap="square" rtlCol="0" anchor="ctr" anchorCtr="0">
            <a:spAutoFit/>
          </a:bodyPr>
          <a:lstStyle/>
          <a:p>
            <a:r>
              <a:rPr lang="sk-SK" sz="2400" b="1" cap="small" dirty="0"/>
              <a:t>Čo je to LDAP</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Mests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uxusn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TotalTime>
  <Words>206</Words>
  <Application>Microsoft Office PowerPoint</Application>
  <PresentationFormat>Prezentácia na obrazovke (4:3)</PresentationFormat>
  <Paragraphs>232</Paragraphs>
  <Slides>18</Slides>
  <Notes>0</Notes>
  <HiddenSlides>0</HiddenSlides>
  <MMClips>0</MMClips>
  <ScaleCrop>false</ScaleCrop>
  <HeadingPairs>
    <vt:vector size="4" baseType="variant">
      <vt:variant>
        <vt:lpstr>Motív</vt:lpstr>
      </vt:variant>
      <vt:variant>
        <vt:i4>1</vt:i4>
      </vt:variant>
      <vt:variant>
        <vt:lpstr>Nadpisy snímok</vt:lpstr>
      </vt:variant>
      <vt:variant>
        <vt:i4>18</vt:i4>
      </vt:variant>
    </vt:vector>
  </HeadingPairs>
  <TitlesOfParts>
    <vt:vector size="19" baseType="lpstr">
      <vt:lpstr>Arkáda</vt:lpstr>
      <vt:lpstr>Snímka 1</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Snímka 14</vt:lpstr>
      <vt:lpstr>Snímka 15</vt:lpstr>
      <vt:lpstr>Snímka 16</vt:lpstr>
      <vt:lpstr>Snímka 17</vt:lpstr>
      <vt:lpstr>Snímka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Janik</dc:creator>
  <cp:lastModifiedBy>Janik</cp:lastModifiedBy>
  <cp:revision>1</cp:revision>
  <dcterms:created xsi:type="dcterms:W3CDTF">2012-02-28T08:19:19Z</dcterms:created>
  <dcterms:modified xsi:type="dcterms:W3CDTF">2012-02-28T10:44:20Z</dcterms:modified>
</cp:coreProperties>
</file>