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0483" name="Shape 90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44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9699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50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0723" name="Shape 1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56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1747" name="Shape 1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6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2771" name="Shape 1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33795" name="Shape 168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9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1507" name="Shape 96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0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2531" name="Shape 102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8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3555" name="Shape 10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15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4579" name="Shape 1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2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5603" name="Shape 121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6627" name="Shape 127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3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7651" name="Shape 13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8675" name="Shape 139"/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 rotWithShape="0">
          <a:gsLst>
            <a:gs pos="0">
              <a:srgbClr val="272727"/>
            </a:gs>
            <a:gs pos="30000">
              <a:srgbClr val="2F2F2F"/>
            </a:gs>
            <a:gs pos="100000">
              <a:srgbClr val="939393"/>
            </a:gs>
          </a:gsLst>
          <a:lin ang="1296000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0 h 1331"/>
              <a:gd name="T2" fmla="*/ 5760 w 5760"/>
              <a:gd name="T3" fmla="*/ 1331 h 1331"/>
            </a:gdLst>
            <a:ahLst/>
            <a:cxnLst/>
            <a:rect l="T0" t="T1" r="T2" b="T3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5" name="Shape 14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0 w 1914"/>
              <a:gd name="T1" fmla="*/ 0 h 4329"/>
              <a:gd name="T2" fmla="*/ 1914 w 1914"/>
              <a:gd name="T3" fmla="*/ 4329 h 4329"/>
            </a:gdLst>
            <a:ahLst/>
            <a:cxnLst/>
            <a:rect l="T0" t="T1" r="T2" b="T3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indent="0" algn="r" rtl="0">
              <a:spcBef>
                <a:spcPts val="0"/>
              </a:spcBef>
              <a:buClr>
                <a:srgbClr val="B7E5F4"/>
              </a:buClr>
              <a:buFont typeface="Arial"/>
              <a:buNone/>
              <a:defRPr sz="4600" b="1" i="0" u="none" strike="noStrike" cap="small" baseline="0">
                <a:solidFill>
                  <a:srgbClr val="B7E5F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indent="0" algn="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20"/>
              </a:spcBef>
              <a:buClr>
                <a:schemeClr val="accent1"/>
              </a:buClr>
              <a:buFont typeface="Arial"/>
              <a:buNone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buClr>
                <a:schemeClr val="accent2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17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hape 18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Shape 19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chemeClr val="lt1"/>
              </a:buClr>
              <a:buNone/>
              <a:defRPr sz="4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chemeClr val="lt1"/>
              </a:buClr>
              <a:buNone/>
              <a:defRPr sz="4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20624" indent="-303149" algn="l" rtl="0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22376" indent="-188976" algn="l" rtl="0">
              <a:spcBef>
                <a:spcPts val="52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indent="-180339" algn="l" rtl="0">
              <a:spcBef>
                <a:spcPts val="480"/>
              </a:spcBef>
              <a:buClr>
                <a:schemeClr val="accent2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indent="-16891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90472" indent="-11887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00784" indent="-113283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indent="-12318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 sz="1800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39696" indent="-12357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331720" indent="-125095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bg>
      <p:bgPr>
        <a:gradFill rotWithShape="0">
          <a:gsLst>
            <a:gs pos="0">
              <a:srgbClr val="272727"/>
            </a:gs>
            <a:gs pos="30000">
              <a:srgbClr val="2F2F2F"/>
            </a:gs>
            <a:gs pos="100000">
              <a:srgbClr val="939393"/>
            </a:gs>
          </a:gsLst>
          <a:lin ang="1296000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7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0 h 1331"/>
              <a:gd name="T2" fmla="*/ 5760 w 5760"/>
              <a:gd name="T3" fmla="*/ 1331 h 1331"/>
            </a:gdLst>
            <a:ahLst/>
            <a:cxnLst/>
            <a:rect l="T0" t="T1" r="T2" b="T3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5" name="Shape 28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0 w 1914"/>
              <a:gd name="T1" fmla="*/ 0 h 4329"/>
              <a:gd name="T2" fmla="*/ 1914 w 1914"/>
              <a:gd name="T3" fmla="*/ 4329 h 4329"/>
            </a:gdLst>
            <a:ahLst/>
            <a:cxnLst/>
            <a:rect l="T0" t="T1" r="T2" b="T3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2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buClr>
                <a:srgbClr val="B7E5F4"/>
              </a:buClr>
              <a:buNone/>
              <a:defRPr sz="4200" b="1" cap="none" baseline="0">
                <a:solidFill>
                  <a:srgbClr val="B7E5F4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algn="l" rtl="0">
              <a:buClr>
                <a:schemeClr val="lt1"/>
              </a:buClr>
              <a:buFont typeface="Arial"/>
              <a:buNone/>
              <a:defRPr sz="2000"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" name="Shape 31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hape 32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Shape 33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chemeClr val="lt1"/>
              </a:buClr>
              <a:buNone/>
              <a:defRPr sz="4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600"/>
            </a:lvl1pPr>
            <a:lvl2pPr rtl="0">
              <a:defRPr sz="22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600"/>
            </a:lvl1pPr>
            <a:lvl2pPr rtl="0">
              <a:defRPr sz="22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buClr>
                <a:schemeClr val="accent1"/>
              </a:buClr>
              <a:buFont typeface="Arial"/>
              <a:buNone/>
              <a:defRPr sz="2400" b="1">
                <a:solidFill>
                  <a:schemeClr val="accent1"/>
                </a:solidFill>
              </a:defRPr>
            </a:lvl1pPr>
            <a:lvl2pPr rtl="0">
              <a:buFont typeface="Arial"/>
              <a:buNone/>
              <a:defRPr sz="2000" b="1"/>
            </a:lvl2pPr>
            <a:lvl3pPr rtl="0">
              <a:buFont typeface="Arial"/>
              <a:buNone/>
              <a:defRPr sz="1800" b="1"/>
            </a:lvl3pPr>
            <a:lvl4pPr rtl="0">
              <a:buFont typeface="Arial"/>
              <a:buNone/>
              <a:defRPr sz="1600" b="1"/>
            </a:lvl4pPr>
            <a:lvl5pPr rtl="0">
              <a:buFont typeface="A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buClr>
                <a:schemeClr val="accent1"/>
              </a:buClr>
              <a:buFont typeface="Arial"/>
              <a:buNone/>
              <a:defRPr sz="2400" b="1">
                <a:solidFill>
                  <a:schemeClr val="accent1"/>
                </a:solidFill>
              </a:defRPr>
            </a:lvl1pPr>
            <a:lvl2pPr rtl="0">
              <a:buFont typeface="Arial"/>
              <a:buNone/>
              <a:defRPr sz="2000" b="1"/>
            </a:lvl2pPr>
            <a:lvl3pPr rtl="0">
              <a:buFont typeface="Arial"/>
              <a:buNone/>
              <a:defRPr sz="1800" b="1"/>
            </a:lvl3pPr>
            <a:lvl4pPr rtl="0">
              <a:buFont typeface="Arial"/>
              <a:buNone/>
              <a:defRPr sz="1600" b="1"/>
            </a:lvl4pPr>
            <a:lvl5pPr rtl="0">
              <a:buFont typeface="Arial"/>
              <a:buNone/>
              <a:defRPr sz="1600" b="1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defRPr sz="4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399" cy="73025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buClr>
                <a:schemeClr val="accent1"/>
              </a:buClr>
              <a:buNone/>
              <a:defRPr sz="1800" b="1">
                <a:solidFill>
                  <a:schemeClr val="accen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214423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algn="l" rtl="0">
              <a:buFont typeface="Arial"/>
              <a:buNone/>
              <a:defRPr sz="1400"/>
            </a:lvl1pPr>
            <a:lvl2pPr rtl="0">
              <a:buFont typeface="Arial"/>
              <a:buNone/>
              <a:defRPr sz="1200"/>
            </a:lvl2pPr>
            <a:lvl3pPr rtl="0">
              <a:buFont typeface="Arial"/>
              <a:buNone/>
              <a:defRPr sz="1000"/>
            </a:lvl3pPr>
            <a:lvl4pPr rtl="0">
              <a:buFont typeface="Arial"/>
              <a:buNone/>
              <a:defRPr sz="900"/>
            </a:lvl4pPr>
            <a:lvl5pPr rtl="0">
              <a:buFont typeface="Arial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 sz="2800"/>
            </a:lvl1pPr>
            <a:lvl2pPr rtl="0">
              <a:defRPr sz="2400"/>
            </a:lvl2pPr>
            <a:lvl3pPr rtl="0">
              <a:defRPr sz="2200"/>
            </a:lvl3pPr>
            <a:lvl4pPr rtl="0">
              <a:defRPr sz="2000"/>
            </a:lvl4pPr>
            <a:lvl5pPr rtl="0">
              <a:defRPr sz="20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" name="Shape 63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64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hape 65"/>
          <p:cNvSpPr txBox="1">
            <a:spLocks noGrp="1"/>
          </p:cNvSpPr>
          <p:nvPr>
            <p:ph type="sldNum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556732" y="1705708"/>
            <a:ext cx="3053868" cy="125380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buClr>
                <a:schemeClr val="accent1"/>
              </a:buClr>
              <a:buNone/>
              <a:defRPr sz="2200" b="1">
                <a:solidFill>
                  <a:schemeClr val="accen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2B2B2B"/>
          </a:solidFill>
          <a:ln w="50800" cap="flat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b"/>
          <a:lstStyle>
            <a:lvl1pPr marL="0" marR="0" indent="0" algn="l" rtl="0">
              <a:buClr>
                <a:srgbClr val="9B9A98"/>
              </a:buClr>
              <a:buFont typeface="Arial"/>
              <a:buNone/>
              <a:defRPr sz="3200" b="0" i="0" u="none" strike="noStrike" cap="none" baseline="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556733" y="2998765"/>
            <a:ext cx="3053865" cy="266348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buFont typeface="Arial"/>
              <a:buNone/>
              <a:defRPr sz="1200"/>
            </a:lvl1pPr>
            <a:lvl2pPr rtl="0">
              <a:buFont typeface="Arial"/>
              <a:buNone/>
              <a:defRPr sz="1200"/>
            </a:lvl2pPr>
            <a:lvl3pPr rtl="0">
              <a:buFont typeface="Arial"/>
              <a:buNone/>
              <a:defRPr sz="1000"/>
            </a:lvl3pPr>
            <a:lvl4pPr rtl="0">
              <a:buFont typeface="Arial"/>
              <a:buNone/>
              <a:defRPr sz="900"/>
            </a:lvl4pPr>
            <a:lvl5pPr rtl="0">
              <a:buFont typeface="Arial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" name="Shape 9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hape 10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hape 1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0 h 1331"/>
              <a:gd name="T2" fmla="*/ 5760 w 5760"/>
              <a:gd name="T3" fmla="*/ 1331 h 1331"/>
            </a:gdLst>
            <a:ahLst/>
            <a:cxnLst/>
            <a:rect l="T0" t="T1" r="T2" b="T3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1027" name="Shape 6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0 w 1914"/>
              <a:gd name="T1" fmla="*/ 0 h 4329"/>
              <a:gd name="T2" fmla="*/ 1914 w 1914"/>
              <a:gd name="T3" fmla="*/ 4329 h 4329"/>
            </a:gdLst>
            <a:ahLst/>
            <a:cxnLst/>
            <a:rect l="T0" t="T1" r="T2" b="T3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endParaRPr lang="sk-SK"/>
          </a:p>
        </p:txBody>
      </p:sp>
      <p:sp>
        <p:nvSpPr>
          <p:cNvPr id="1028" name="Shape 7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k-SK" smtClean="0">
              <a:sym typeface="Arial" charset="0"/>
            </a:endParaRPr>
          </a:p>
        </p:txBody>
      </p:sp>
      <p:sp>
        <p:nvSpPr>
          <p:cNvPr id="1029" name="Shape 8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smtClean="0">
              <a:sym typeface="Arial" charset="0"/>
            </a:endParaRPr>
          </a:p>
        </p:txBody>
      </p:sp>
      <p:sp>
        <p:nvSpPr>
          <p:cNvPr id="1030" name="Shape 9"/>
          <p:cNvSpPr txBox="1">
            <a:spLocks noGrp="1"/>
          </p:cNvSpPr>
          <p:nvPr>
            <p:ph type="dt" idx="10"/>
          </p:nvPr>
        </p:nvSpPr>
        <p:spPr bwMode="auto">
          <a:xfrm>
            <a:off x="457200" y="64214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endParaRPr lang="sk-SK"/>
          </a:p>
        </p:txBody>
      </p:sp>
      <p:sp>
        <p:nvSpPr>
          <p:cNvPr id="1031" name="Shape 10"/>
          <p:cNvSpPr txBox="1">
            <a:spLocks noGrp="1"/>
          </p:cNvSpPr>
          <p:nvPr>
            <p:ph type="ftr" idx="11"/>
          </p:nvPr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9A98"/>
                </a:solidFill>
              </a:defRPr>
            </a:lvl1pPr>
          </a:lstStyle>
          <a:p>
            <a:endParaRPr lang="sk-SK"/>
          </a:p>
        </p:txBody>
      </p:sp>
      <p:sp>
        <p:nvSpPr>
          <p:cNvPr id="1032" name="Shape 11"/>
          <p:cNvSpPr txBox="1">
            <a:spLocks noGrp="1"/>
          </p:cNvSpPr>
          <p:nvPr>
            <p:ph type="sldNum" idx="12"/>
          </p:nvPr>
        </p:nvSpPr>
        <p:spPr bwMode="auto">
          <a:xfrm>
            <a:off x="8153400" y="6421438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endParaRPr lang="sk-SK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73" r:id="rId8"/>
    <p:sldLayoutId id="2147483668" r:id="rId9"/>
    <p:sldLayoutId id="2147483669" r:id="rId10"/>
    <p:sldLayoutId id="2147483670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28625" y="1857375"/>
            <a:ext cx="6480175" cy="2301875"/>
          </a:xfrm>
        </p:spPr>
        <p:txBody>
          <a:bodyPr lIns="45700" tIns="45700" rIns="45700" bIns="45700">
            <a:spAutoFit/>
          </a:bodyPr>
          <a:lstStyle/>
          <a:p>
            <a:pPr eaLnBrk="1" fontAlgn="auto" hangingPunct="1">
              <a:spcAft>
                <a:spcPts val="0"/>
              </a:spcAft>
              <a:buSzPct val="25000"/>
              <a:defRPr/>
            </a:pPr>
            <a:r>
              <a:rPr lang="x-none"/>
              <a:t>Load balancing</a:t>
            </a:r>
          </a:p>
        </p:txBody>
      </p:sp>
      <p:sp>
        <p:nvSpPr>
          <p:cNvPr id="5123" name="Shape 87"/>
          <p:cNvSpPr txBox="1">
            <a:spLocks noGrp="1"/>
          </p:cNvSpPr>
          <p:nvPr>
            <p:ph type="subTitle" idx="1"/>
          </p:nvPr>
        </p:nvSpPr>
        <p:spPr>
          <a:xfrm>
            <a:off x="500063" y="4000500"/>
            <a:ext cx="6480175" cy="1752600"/>
          </a:xfrm>
        </p:spPr>
        <p:txBody>
          <a:bodyPr tIns="0" rIns="45700" bIns="0">
            <a:spAutoFit/>
          </a:bodyPr>
          <a:lstStyle/>
          <a:p>
            <a:pPr eaLnBrk="1" hangingPunct="1">
              <a:buSzPct val="25000"/>
              <a:buFontTx/>
              <a:buNone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Beáta Katuščáková, Tomáš Milý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Round-robin</a:t>
            </a:r>
          </a:p>
        </p:txBody>
      </p:sp>
      <p:sp>
        <p:nvSpPr>
          <p:cNvPr id="14339" name="Shape 142"/>
          <p:cNvSpPr>
            <a:spLocks noChangeArrowheads="1"/>
          </p:cNvSpPr>
          <p:nvPr/>
        </p:nvSpPr>
        <p:spPr bwMode="auto">
          <a:xfrm>
            <a:off x="214313" y="1417638"/>
            <a:ext cx="8715375" cy="45259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Round-robin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teoreticky: ak máme 3 servery, na každý pripadne tretina záťaže</a:t>
            </a:r>
          </a:p>
          <a:p>
            <a:pPr marL="457200" indent="-3175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prakticky: nerovnomerné rozloženie záťaže kvôli cache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Vážený round-robin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možnosť priradiť váhu serveru</a:t>
            </a:r>
          </a:p>
          <a:p>
            <a:pPr marL="457200" indent="-3175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nerovnomerné rozloženie záťaže</a:t>
            </a:r>
          </a:p>
          <a:p>
            <a:pPr marL="457200" indent="-3175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nutné manuálne nastavenie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59"/>
          <p:cNvSpPr txBox="1">
            <a:spLocks noGrp="1"/>
          </p:cNvSpPr>
          <p:nvPr>
            <p:ph type="title"/>
          </p:nvPr>
        </p:nvSpPr>
        <p:spPr>
          <a:xfrm>
            <a:off x="539750" y="258763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200" smtClean="0">
                <a:solidFill>
                  <a:srgbClr val="FFFFFF"/>
                </a:solidFill>
                <a:latin typeface="Arial" charset="0"/>
                <a:cs typeface="Arial" charset="0"/>
              </a:rPr>
              <a:t>Ďalšie funkcie load-balancingu</a:t>
            </a:r>
          </a:p>
        </p:txBody>
      </p:sp>
      <p:sp>
        <p:nvSpPr>
          <p:cNvPr id="17411" name="Shape 160"/>
          <p:cNvSpPr txBox="1">
            <a:spLocks noGrp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Aktivácia/deaktivácia serverov</a:t>
            </a: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SSL akcelerácia a distribúcia</a:t>
            </a: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TCP buffrovanie</a:t>
            </a: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Uprednostnenie podľa priority</a:t>
            </a: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Smerovanie založené na obsahu</a:t>
            </a:r>
          </a:p>
          <a:p>
            <a:pPr marL="457200" indent="-317500" eaLnBrk="1" hangingPunct="1">
              <a:buSzPct val="78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Zvýšenie bezpečnosti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ctrTitle"/>
          </p:nvPr>
        </p:nvSpPr>
        <p:spPr>
          <a:xfrm>
            <a:off x="428625" y="2357438"/>
            <a:ext cx="7786688" cy="2301875"/>
          </a:xfrm>
        </p:spPr>
        <p:txBody>
          <a:bodyPr lIns="45700" tIns="45700" rIns="45700" bIns="45700">
            <a:spAutoFit/>
          </a:bodyPr>
          <a:lstStyle/>
          <a:p>
            <a:pPr eaLnBrk="1" hangingPunct="1">
              <a:spcBef>
                <a:spcPct val="0"/>
              </a:spcBef>
              <a:buSzPct val="25000"/>
              <a:buFontTx/>
              <a:buNone/>
            </a:pPr>
            <a:r>
              <a:rPr lang="sk-SK" cap="none" smtClean="0">
                <a:latin typeface="Arial" charset="0"/>
                <a:cs typeface="Arial" charset="0"/>
                <a:sym typeface="Arial" charset="0"/>
              </a:rPr>
              <a:t>ĎAKUJEME ZA POZORNOSŤ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9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lIns="45700" tIns="45700" rIns="45700" bIns="45700">
            <a:spAutoFit/>
          </a:bodyPr>
          <a:lstStyle/>
          <a:p>
            <a:pPr eaLnBrk="1" hangingPunct="1">
              <a:buClr>
                <a:srgbClr val="FFFFFF"/>
              </a:buClr>
              <a:buSzPct val="25000"/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Load Balancing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797050"/>
            <a:ext cx="7467600" cy="4525963"/>
          </a:xfrm>
        </p:spPr>
        <p:txBody>
          <a:bodyPr tIns="45700" bIns="45700">
            <a:spAutoFit/>
          </a:bodyPr>
          <a:lstStyle/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4B7B8A"/>
                </a:solidFill>
                <a:latin typeface="Arial" charset="0"/>
                <a:cs typeface="Arial" charset="0"/>
                <a:sym typeface="Arial" charset="0"/>
              </a:rPr>
              <a:t>Vyvažovanie záťaže</a:t>
            </a:r>
          </a:p>
          <a:p>
            <a:pPr marL="419100" indent="-3937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Cieľ: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Dosiahnuť optimálne využitie zdrojov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Maximalizovať priepustnosť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Minimalizovať čas odozvy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Predísť preťaženiu</a:t>
            </a:r>
          </a:p>
          <a:p>
            <a:pPr marL="419100" indent="-3937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  <a:p>
            <a:pPr marL="419100" indent="-393700" eaLnBrk="1" hangingPunct="1">
              <a:buFontTx/>
              <a:buChar char="•"/>
            </a:pPr>
            <a:endParaRPr lang="sk-SK" smtClean="0">
              <a:solidFill>
                <a:srgbClr val="FFFF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9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lIns="45700" tIns="45700" rIns="45700" bIns="45700">
            <a:spAutoFit/>
          </a:bodyPr>
          <a:lstStyle/>
          <a:p>
            <a:pPr eaLnBrk="1" hangingPunct="1">
              <a:buClr>
                <a:srgbClr val="FFFFFF"/>
              </a:buClr>
              <a:buSzPct val="25000"/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Delenie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986338"/>
          </a:xfrm>
        </p:spPr>
        <p:txBody>
          <a:bodyPr tIns="45700" bIns="45700">
            <a:spAutoFit/>
          </a:bodyPr>
          <a:lstStyle/>
          <a:p>
            <a:pPr indent="-395224" eaLnBrk="1" fontAlgn="auto" hangingPunct="1">
              <a:spcAft>
                <a:spcPts val="0"/>
              </a:spcAft>
              <a:buSzPct val="80555"/>
              <a:defRPr/>
            </a:pPr>
            <a:r>
              <a:rPr lang="x-none">
                <a:solidFill>
                  <a:schemeClr val="accent1">
                    <a:lumMod val="75000"/>
                  </a:schemeClr>
                </a:solidFill>
              </a:rPr>
              <a:t>Software load-balancing</a:t>
            </a:r>
          </a:p>
          <a:p>
            <a:pPr lvl="1" indent="-281051" eaLnBrk="1" fontAlgn="auto" hangingPunct="1">
              <a:spcBef>
                <a:spcPts val="600"/>
              </a:spcBef>
              <a:spcAft>
                <a:spcPts val="0"/>
              </a:spcAft>
              <a:buSzPct val="80555"/>
              <a:defRPr/>
            </a:pPr>
            <a:r>
              <a:rPr lang="x-none" sz="2800"/>
              <a:t>špeciálny software nainštalovaný na serveri</a:t>
            </a:r>
          </a:p>
          <a:p>
            <a:pPr lvl="1" indent="-281051" eaLnBrk="1" fontAlgn="auto" hangingPunct="1">
              <a:spcBef>
                <a:spcPts val="600"/>
              </a:spcBef>
              <a:spcAft>
                <a:spcPts val="0"/>
              </a:spcAft>
              <a:buSzPct val="80555"/>
              <a:defRPr/>
            </a:pPr>
            <a:r>
              <a:rPr lang="x-none" sz="2800"/>
              <a:t>napr. Ultra Monkey, BalanceNG, Microsoft Network Load Balancing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/>
          </a:p>
          <a:p>
            <a:pPr indent="-395224" eaLnBrk="1" fontAlgn="auto" hangingPunct="1">
              <a:spcAft>
                <a:spcPts val="0"/>
              </a:spcAft>
              <a:buSzPct val="80555"/>
              <a:defRPr/>
            </a:pPr>
            <a:r>
              <a:rPr lang="x-none">
                <a:solidFill>
                  <a:schemeClr val="accent1">
                    <a:lumMod val="75000"/>
                  </a:schemeClr>
                </a:solidFill>
              </a:rPr>
              <a:t>Hardware load-balancing</a:t>
            </a:r>
          </a:p>
          <a:p>
            <a:pPr lvl="1" indent="-281051" eaLnBrk="1" fontAlgn="auto" hangingPunct="1">
              <a:spcBef>
                <a:spcPts val="600"/>
              </a:spcBef>
              <a:spcAft>
                <a:spcPts val="0"/>
              </a:spcAft>
              <a:buSzPct val="80555"/>
              <a:defRPr/>
            </a:pPr>
            <a:r>
              <a:rPr lang="x-none" sz="2800"/>
              <a:t>špecializovaný switch alebo router obsahujúci software pre load-balancing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10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Load Balancer</a:t>
            </a:r>
          </a:p>
        </p:txBody>
      </p:sp>
      <p:sp>
        <p:nvSpPr>
          <p:cNvPr id="8195" name="Shape 105"/>
          <p:cNvSpPr>
            <a:spLocks noChangeArrowheads="1"/>
          </p:cNvSpPr>
          <p:nvPr/>
        </p:nvSpPr>
        <p:spPr bwMode="auto">
          <a:xfrm>
            <a:off x="587375" y="1620838"/>
            <a:ext cx="6780213" cy="22844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819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110038"/>
            <a:ext cx="4900613" cy="1092200"/>
          </a:xfrm>
        </p:spPr>
        <p:txBody>
          <a:bodyPr tIns="45700" bIns="45700">
            <a:spAutoFit/>
          </a:bodyPr>
          <a:lstStyle/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podpora: 250 serverov</a:t>
            </a:r>
          </a:p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cena: 8500 $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Load Balancer</a:t>
            </a:r>
          </a:p>
        </p:txBody>
      </p:sp>
      <p:sp>
        <p:nvSpPr>
          <p:cNvPr id="9219" name="Shape 112"/>
          <p:cNvSpPr>
            <a:spLocks noChangeArrowheads="1"/>
          </p:cNvSpPr>
          <p:nvPr/>
        </p:nvSpPr>
        <p:spPr bwMode="auto">
          <a:xfrm>
            <a:off x="560388" y="1511300"/>
            <a:ext cx="6550025" cy="12080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13" name="Shape 113"/>
          <p:cNvSpPr txBox="1"/>
          <p:nvPr/>
        </p:nvSpPr>
        <p:spPr>
          <a:xfrm>
            <a:off x="457200" y="3041650"/>
            <a:ext cx="7267575" cy="2401888"/>
          </a:xfrm>
          <a:prstGeom prst="rect">
            <a:avLst/>
          </a:prstGeom>
        </p:spPr>
        <p:txBody>
          <a:bodyPr lIns="91425" tIns="91425" rIns="91425" bIns="91425" anchor="ctr">
            <a:spAutoFit/>
          </a:bodyPr>
          <a:lstStyle/>
          <a:p>
            <a:pPr marL="420624" indent="-39522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555"/>
              <a:buFont typeface="Arial"/>
              <a:buChar char="•"/>
              <a:defRPr/>
            </a:pP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Kemp LM-Exchange</a:t>
            </a:r>
          </a:p>
          <a:p>
            <a:pPr marL="420624" indent="-39522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555"/>
              <a:buFont typeface="Arial"/>
              <a:buChar char="•"/>
              <a:defRPr/>
            </a:pPr>
            <a:r>
              <a:rPr lang="en-US" sz="3000" kern="0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Podpora</a:t>
            </a:r>
            <a:r>
              <a:rPr lang="sk-SK" sz="3000" kern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 </a:t>
            </a: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virtuálnych a 6 </a:t>
            </a: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reálnych</a:t>
            </a:r>
            <a:r>
              <a:rPr lang="sk-SK" sz="3000" kern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serverov</a:t>
            </a:r>
            <a:endParaRPr lang="x-none" sz="3000"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indent="-39522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555"/>
              <a:buFont typeface="Arial"/>
              <a:buChar char="•"/>
              <a:defRPr/>
            </a:pPr>
            <a:r>
              <a:rPr lang="sk-SK" sz="3000" kern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ena</a:t>
            </a:r>
            <a:r>
              <a:rPr lang="x-none" sz="30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1720 €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118"/>
          <p:cNvSpPr>
            <a:spLocks noChangeArrowheads="1"/>
          </p:cNvSpPr>
          <p:nvPr/>
        </p:nvSpPr>
        <p:spPr bwMode="auto">
          <a:xfrm>
            <a:off x="523875" y="1214438"/>
            <a:ext cx="8096250" cy="44291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 lIns="45700" tIns="45700" rIns="45700" bIns="45700">
            <a:spAutoFit/>
          </a:bodyPr>
          <a:lstStyle/>
          <a:p>
            <a:pPr eaLnBrk="1" hangingPunct="1">
              <a:buClr>
                <a:srgbClr val="FFFFFF"/>
              </a:buClr>
              <a:buSzPct val="25000"/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Perzistencia</a:t>
            </a:r>
          </a:p>
        </p:txBody>
      </p:sp>
      <p:sp>
        <p:nvSpPr>
          <p:cNvPr id="11267" name="Shape 124"/>
          <p:cNvSpPr txBox="1">
            <a:spLocks noGrp="1"/>
          </p:cNvSpPr>
          <p:nvPr>
            <p:ph type="body" idx="1"/>
          </p:nvPr>
        </p:nvSpPr>
        <p:spPr/>
        <p:txBody>
          <a:bodyPr tIns="45700" bIns="45700">
            <a:spAutoFit/>
          </a:bodyPr>
          <a:lstStyle/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Udržanie session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Uchovávanie na serveri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Strata dát ak padne server</a:t>
            </a:r>
          </a:p>
          <a:p>
            <a:pPr marL="722313" lvl="1" indent="-277813" eaLnBrk="1" hangingPunct="1">
              <a:spcBef>
                <a:spcPts val="600"/>
              </a:spcBef>
              <a:buSzPct val="78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uchovávanie session mimo koncového servera</a:t>
            </a:r>
          </a:p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Uchovanie v databáze</a:t>
            </a:r>
          </a:p>
          <a:p>
            <a:pPr marL="722313" lvl="1" indent="-277813" eaLnBrk="1" hangingPunct="1">
              <a:spcBef>
                <a:spcPts val="525"/>
              </a:spcBef>
              <a:buSzPct val="78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Veľká záťaž na databázu</a:t>
            </a:r>
          </a:p>
          <a:p>
            <a:pPr marL="722313" lvl="1" indent="-277813" eaLnBrk="1" hangingPunct="1">
              <a:spcBef>
                <a:spcPts val="525"/>
              </a:spcBef>
              <a:buSzPct val="78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Vytvorenie replikovaných databáz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pAutoFit/>
          </a:bodyPr>
          <a:lstStyle/>
          <a:p>
            <a:pPr eaLnBrk="1" hangingPunct="1">
              <a:buClr>
                <a:srgbClr val="FFFFFF"/>
              </a:buClr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Riešenia load-balancingu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317500" eaLnBrk="1" fontAlgn="auto" hangingPunct="1">
              <a:spcAft>
                <a:spcPts val="0"/>
              </a:spcAft>
              <a:buSzPct val="77777"/>
              <a:defRPr/>
            </a:pPr>
            <a:r>
              <a:rPr lang="x-none"/>
              <a:t>least-connection algoritmus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  <a:p>
            <a:pPr marL="457200" indent="-317500" eaLnBrk="1" fontAlgn="auto" hangingPunct="1">
              <a:spcAft>
                <a:spcPts val="0"/>
              </a:spcAft>
              <a:buSzPct val="77777"/>
              <a:defRPr/>
            </a:pPr>
            <a:r>
              <a:rPr lang="x-none"/>
              <a:t>load-based algoritmus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/>
          </a:p>
          <a:p>
            <a:pPr marL="457200" indent="-317500" eaLnBrk="1" fontAlgn="auto" hangingPunct="1">
              <a:spcAft>
                <a:spcPts val="0"/>
              </a:spcAft>
              <a:buSzPct val="77777"/>
              <a:defRPr/>
            </a:pPr>
            <a:r>
              <a:rPr lang="x-none"/>
              <a:t>round-robin DNS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135"/>
          <p:cNvSpPr txBox="1">
            <a:spLocks noGrp="1"/>
          </p:cNvSpPr>
          <p:nvPr>
            <p:ph type="title"/>
          </p:nvPr>
        </p:nvSpPr>
        <p:spPr>
          <a:xfrm>
            <a:off x="457200" y="303213"/>
            <a:ext cx="7467600" cy="800100"/>
          </a:xfrm>
        </p:spPr>
        <p:txBody>
          <a:bodyPr lIns="45700" tIns="45700" rIns="45700" bIns="45700">
            <a:spAutoFit/>
          </a:bodyPr>
          <a:lstStyle/>
          <a:p>
            <a:pPr eaLnBrk="1" hangingPunct="1">
              <a:buClr>
                <a:srgbClr val="FFFFFF"/>
              </a:buClr>
              <a:buSzPct val="25000"/>
            </a:pPr>
            <a:r>
              <a:rPr lang="sk-SK" sz="4600" smtClean="0">
                <a:solidFill>
                  <a:srgbClr val="FFFFFF"/>
                </a:solidFill>
                <a:latin typeface="Arial" charset="0"/>
                <a:cs typeface="Arial" charset="0"/>
              </a:rPr>
              <a:t>Round-robin DNS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727575"/>
          </a:xfrm>
        </p:spPr>
        <p:txBody>
          <a:bodyPr tIns="45700" bIns="45700">
            <a:spAutoFit/>
          </a:bodyPr>
          <a:lstStyle/>
          <a:p>
            <a:pPr marL="419100" indent="-393700" eaLnBrk="1" hangingPunct="1">
              <a:buSzPct val="81000"/>
              <a:buFontTx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Round-robin DNS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Bez požiadavky na špeciálny SW alebo HW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Viacero IP adries asociovaných s jedným doménovým menom</a:t>
            </a:r>
          </a:p>
          <a:p>
            <a:pPr marL="722313" lvl="1" indent="-277813" eaLnBrk="1" hangingPunct="1">
              <a:spcBef>
                <a:spcPts val="525"/>
              </a:spcBef>
              <a:buSzPct val="90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Klient vyberá server, na ktorý sa chce pripojiť</a:t>
            </a:r>
          </a:p>
          <a:p>
            <a:pPr marL="722313" lvl="1" indent="-277813" eaLnBrk="1" hangingPunct="1">
              <a:spcBef>
                <a:spcPts val="525"/>
              </a:spcBef>
              <a:buSzPct val="78000"/>
              <a:buFont typeface="Arial" charset="0"/>
              <a:buChar char="•"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www.google.com IN A 173.194.35.176</a:t>
            </a:r>
          </a:p>
          <a:p>
            <a:pPr marL="419100" indent="-393700" eaLnBrk="1" hangingPunct="1">
              <a:spcBef>
                <a:spcPts val="525"/>
              </a:spcBef>
              <a:buFontTx/>
              <a:buNone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sk-SK" sz="26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IN A 173.194.35.177</a:t>
            </a:r>
          </a:p>
          <a:p>
            <a:pPr marL="419100" indent="-393700" eaLnBrk="1" hangingPunct="1">
              <a:spcBef>
                <a:spcPts val="525"/>
              </a:spcBef>
              <a:buFontTx/>
              <a:buNone/>
            </a:pPr>
            <a:r>
              <a:rPr lang="sk-SK" sz="26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 IN A 173.194.35.178</a:t>
            </a:r>
          </a:p>
          <a:p>
            <a:pPr marL="419100" indent="-393700" eaLnBrk="1" hangingPunct="1">
              <a:spcBef>
                <a:spcPts val="525"/>
              </a:spcBef>
              <a:buFontTx/>
              <a:buNone/>
            </a:pPr>
            <a:r>
              <a:rPr lang="sk-SK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sk-SK" sz="2600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IN A 173.194.35.179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ív Office">
  <a:themeElements>
    <a:clrScheme name="Technický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214</Words>
  <PresentationFormat>Prezentácia na obrazovke (4:3)</PresentationFormat>
  <Paragraphs>66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6" baseType="lpstr">
      <vt:lpstr>Arial</vt:lpstr>
      <vt:lpstr>Motív Office</vt:lpstr>
      <vt:lpstr>Load balancing</vt:lpstr>
      <vt:lpstr>Load Balancing</vt:lpstr>
      <vt:lpstr>Delenie</vt:lpstr>
      <vt:lpstr>Load Balancer</vt:lpstr>
      <vt:lpstr>Load Balancer</vt:lpstr>
      <vt:lpstr>Snímka 6</vt:lpstr>
      <vt:lpstr>Perzistencia</vt:lpstr>
      <vt:lpstr>Riešenia load-balancingu</vt:lpstr>
      <vt:lpstr>Round-robin DNS</vt:lpstr>
      <vt:lpstr>Round-robin</vt:lpstr>
      <vt:lpstr>Round-robin</vt:lpstr>
      <vt:lpstr>Vážený round-robin</vt:lpstr>
      <vt:lpstr>Ďalšie funkcie load-balancingu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balancing</dc:title>
  <dc:creator>Bebka</dc:creator>
  <cp:lastModifiedBy>Bebka</cp:lastModifiedBy>
  <cp:revision>3</cp:revision>
  <dcterms:modified xsi:type="dcterms:W3CDTF">2012-05-15T10:23:37Z</dcterms:modified>
</cp:coreProperties>
</file>