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74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89" r:id="rId17"/>
    <p:sldId id="290" r:id="rId18"/>
    <p:sldId id="291" r:id="rId19"/>
    <p:sldId id="292" r:id="rId2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8B3CB8-758B-47D3-99D5-36C88459C24F}">
          <p14:sldIdLst>
            <p14:sldId id="256"/>
          </p14:sldIdLst>
        </p14:section>
        <p14:section name="Rúry" id="{F5FD682C-9377-4479-AC0A-468E74765283}">
          <p14:sldIdLst>
            <p14:sldId id="274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89"/>
            <p14:sldId id="290"/>
            <p14:sldId id="291"/>
            <p14:sldId id="292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56" autoAdjust="0"/>
    <p:restoredTop sz="81791" autoAdjust="0"/>
  </p:normalViewPr>
  <p:slideViewPr>
    <p:cSldViewPr>
      <p:cViewPr>
        <p:scale>
          <a:sx n="66" d="100"/>
          <a:sy n="66" d="100"/>
        </p:scale>
        <p:origin x="-2922" y="-10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220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025F5D-2A2B-49EE-B0FA-DE61D0E2A36D}" type="datetimeFigureOut">
              <a:rPr lang="sk-SK" smtClean="0"/>
              <a:t>8. 3. 2012</a:t>
            </a:fld>
            <a:endParaRPr lang="sk-S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92DB2-21A0-4DE6-9142-73142C59FDDD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208647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4348" y="857232"/>
            <a:ext cx="6357982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886200"/>
            <a:ext cx="6286544" cy="1752600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0" y="2694416"/>
            <a:ext cx="9144000" cy="953493"/>
            <a:chOff x="0" y="2694416"/>
            <a:chExt cx="9144000" cy="953493"/>
          </a:xfrm>
          <a:effectLst>
            <a:outerShdw blurRad="50800" dist="63500" dir="2700000" algn="ctr" rotWithShape="0">
              <a:schemeClr val="bg1">
                <a:lumMod val="85000"/>
              </a:schemeClr>
            </a:outerShdw>
          </a:effectLst>
        </p:grpSpPr>
        <p:cxnSp>
          <p:nvCxnSpPr>
            <p:cNvPr id="9" name="Straight Connector 8"/>
            <p:cNvCxnSpPr/>
            <p:nvPr userDrawn="1"/>
          </p:nvCxnSpPr>
          <p:spPr>
            <a:xfrm rot="5400000" flipH="1" flipV="1">
              <a:off x="7977443" y="2738202"/>
              <a:ext cx="933289" cy="886126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 userDrawn="1"/>
          </p:nvCxnSpPr>
          <p:spPr>
            <a:xfrm>
              <a:off x="0" y="2714620"/>
              <a:ext cx="7184571" cy="0"/>
            </a:xfrm>
            <a:prstGeom prst="line">
              <a:avLst/>
            </a:prstGeom>
            <a:ln w="1270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 userDrawn="1"/>
          </p:nvCxnSpPr>
          <p:spPr>
            <a:xfrm>
              <a:off x="7137036" y="2694416"/>
              <a:ext cx="914400" cy="914400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 userDrawn="1"/>
          </p:nvCxnSpPr>
          <p:spPr>
            <a:xfrm>
              <a:off x="8832741" y="2741055"/>
              <a:ext cx="311259" cy="1588"/>
            </a:xfrm>
            <a:prstGeom prst="straightConnector1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 userDrawn="1"/>
        </p:nvSpPr>
        <p:spPr>
          <a:xfrm>
            <a:off x="7663070" y="2643182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1800" b="1" dirty="0" smtClean="0">
                <a:solidFill>
                  <a:srgbClr val="00B050"/>
                </a:solidFill>
              </a:rPr>
              <a:t>SPR1a</a:t>
            </a:r>
            <a:endParaRPr lang="sk-SK" sz="1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SzPct val="150000"/>
              <a:buFont typeface="Anivers" pitchFamily="50" charset="0"/>
              <a:buChar char="•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678-0E6E-4187-B821-EA8CA8C37CC3}" type="datetimeFigureOut">
              <a:rPr lang="sk-SK" smtClean="0"/>
              <a:pPr/>
              <a:t>8. 3. 2012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472518" cy="8190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k-S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43050"/>
            <a:ext cx="8229600" cy="44831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k-S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61C678-0E6E-4187-B821-EA8CA8C37CC3}" type="datetimeFigureOut">
              <a:rPr lang="sk-SK" smtClean="0"/>
              <a:pPr/>
              <a:t>8. 3. 2012</a:t>
            </a:fld>
            <a:endParaRPr lang="sk-S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F1A110-868D-4608-87F0-CAF21B7C55BC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40" name="Group 39"/>
          <p:cNvGrpSpPr/>
          <p:nvPr userDrawn="1"/>
        </p:nvGrpSpPr>
        <p:grpSpPr>
          <a:xfrm>
            <a:off x="-142908" y="1122780"/>
            <a:ext cx="9286940" cy="953493"/>
            <a:chOff x="-142940" y="1122780"/>
            <a:chExt cx="9286940" cy="953493"/>
          </a:xfrm>
          <a:effectLst>
            <a:outerShdw blurRad="50800" dist="50800" dir="2700000" algn="ctr" rotWithShape="0">
              <a:schemeClr val="bg1">
                <a:lumMod val="50000"/>
              </a:schemeClr>
            </a:outerShdw>
          </a:effectLst>
        </p:grpSpPr>
        <p:cxnSp>
          <p:nvCxnSpPr>
            <p:cNvPr id="17" name="Straight Connector 16"/>
            <p:cNvCxnSpPr/>
            <p:nvPr userDrawn="1"/>
          </p:nvCxnSpPr>
          <p:spPr>
            <a:xfrm rot="5400000" flipH="1" flipV="1">
              <a:off x="7977443" y="1166566"/>
              <a:ext cx="933289" cy="886126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 userDrawn="1"/>
          </p:nvCxnSpPr>
          <p:spPr>
            <a:xfrm>
              <a:off x="-142940" y="1142984"/>
              <a:ext cx="7327511" cy="0"/>
            </a:xfrm>
            <a:prstGeom prst="line">
              <a:avLst/>
            </a:prstGeom>
            <a:ln w="1270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7137036" y="1122780"/>
              <a:ext cx="914400" cy="914400"/>
            </a:xfrm>
            <a:prstGeom prst="line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 userDrawn="1"/>
          </p:nvCxnSpPr>
          <p:spPr>
            <a:xfrm>
              <a:off x="8832741" y="1169419"/>
              <a:ext cx="311259" cy="1588"/>
            </a:xfrm>
            <a:prstGeom prst="straightConnector1">
              <a:avLst/>
            </a:prstGeom>
            <a:ln w="127000">
              <a:solidFill>
                <a:srgbClr val="00B05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ectangle 38"/>
          <p:cNvSpPr/>
          <p:nvPr userDrawn="1"/>
        </p:nvSpPr>
        <p:spPr>
          <a:xfrm>
            <a:off x="7663070" y="1071546"/>
            <a:ext cx="8066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k-SK" sz="1800" b="1" dirty="0" smtClean="0">
                <a:solidFill>
                  <a:srgbClr val="00B050"/>
                </a:solidFill>
              </a:rPr>
              <a:t>SPR1a</a:t>
            </a:r>
            <a:endParaRPr lang="sk-SK" sz="1800" b="1" dirty="0">
              <a:solidFill>
                <a:srgbClr val="00B05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B050"/>
        </a:buClr>
        <a:buSzPct val="140000"/>
        <a:buFont typeface="Anivers" pitchFamily="50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3600" dirty="0" smtClean="0"/>
              <a:t>Systémové programovanie</a:t>
            </a:r>
            <a:r>
              <a:rPr lang="en-US" sz="3600" dirty="0" smtClean="0"/>
              <a:t> / </a:t>
            </a:r>
            <a:r>
              <a:rPr lang="sk-SK" sz="3600" b="0" dirty="0" smtClean="0">
                <a:solidFill>
                  <a:schemeClr val="tx2"/>
                </a:solidFill>
              </a:rPr>
              <a:t>ÚINF/SPR</a:t>
            </a:r>
            <a:endParaRPr lang="sk-SK" sz="3600" b="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dirty="0" smtClean="0"/>
              <a:t>8</a:t>
            </a:r>
            <a:r>
              <a:rPr lang="en-US" dirty="0" smtClean="0"/>
              <a:t>. </a:t>
            </a:r>
            <a:r>
              <a:rPr lang="sk-SK" dirty="0" smtClean="0"/>
              <a:t>3</a:t>
            </a:r>
            <a:r>
              <a:rPr lang="en-US" dirty="0" smtClean="0"/>
              <a:t>. 20</a:t>
            </a:r>
            <a:r>
              <a:rPr lang="sk-SK" dirty="0" smtClean="0"/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Rúry (</a:t>
            </a:r>
            <a:r>
              <a:rPr lang="sk-SK" dirty="0" err="1" smtClean="0"/>
              <a:t>pipes</a:t>
            </a:r>
            <a:r>
              <a:rPr lang="sk-SK" dirty="0" smtClean="0"/>
              <a:t>)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sk-SK" sz="3200" dirty="0" smtClean="0"/>
              <a:t>zariadenie pre </a:t>
            </a:r>
            <a:r>
              <a:rPr lang="sk-SK" sz="3200" b="1" dirty="0" smtClean="0">
                <a:solidFill>
                  <a:schemeClr val="tx2"/>
                </a:solidFill>
              </a:rPr>
              <a:t>jednosmernú</a:t>
            </a:r>
            <a:r>
              <a:rPr lang="sk-SK" sz="3200" dirty="0" smtClean="0"/>
              <a:t> komunikáciu</a:t>
            </a:r>
          </a:p>
          <a:p>
            <a:pPr lvl="1"/>
            <a:r>
              <a:rPr lang="sk-SK" sz="2800" dirty="0" smtClean="0"/>
              <a:t>do jedného konca zapisujeme</a:t>
            </a:r>
          </a:p>
          <a:p>
            <a:pPr lvl="1"/>
            <a:r>
              <a:rPr lang="sk-SK" sz="2800" dirty="0" smtClean="0"/>
              <a:t>z druhého čítame</a:t>
            </a:r>
          </a:p>
          <a:p>
            <a:r>
              <a:rPr lang="sk-SK" sz="3200" b="1" dirty="0" smtClean="0">
                <a:solidFill>
                  <a:schemeClr val="tx2"/>
                </a:solidFill>
              </a:rPr>
              <a:t>sériové</a:t>
            </a:r>
            <a:r>
              <a:rPr lang="sk-SK" sz="3200" dirty="0" smtClean="0"/>
              <a:t> zariadenie</a:t>
            </a:r>
          </a:p>
          <a:p>
            <a:pPr lvl="1"/>
            <a:r>
              <a:rPr lang="sk-SK" sz="2800" dirty="0" smtClean="0"/>
              <a:t>dáta sú čítané vždy v rovnakom poradí, ako boli do rúry zapisované</a:t>
            </a:r>
          </a:p>
          <a:p>
            <a:r>
              <a:rPr lang="sk-SK" sz="3200" dirty="0" smtClean="0"/>
              <a:t>používané ako mechanizmus 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sk-SK" sz="3200" b="1" dirty="0" smtClean="0">
                <a:solidFill>
                  <a:schemeClr val="tx2"/>
                </a:solidFill>
              </a:rPr>
              <a:t>IPC</a:t>
            </a:r>
          </a:p>
          <a:p>
            <a:pPr lvl="1"/>
            <a:r>
              <a:rPr lang="sk-SK" sz="2800" dirty="0" err="1" smtClean="0"/>
              <a:t>medziprocesorová</a:t>
            </a:r>
            <a:r>
              <a:rPr lang="sk-SK" sz="2800" dirty="0" smtClean="0"/>
              <a:t> komunikácia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320" y="4293096"/>
            <a:ext cx="3157680" cy="24208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291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</a:t>
            </a:r>
            <a:r>
              <a:rPr lang="sk-SK" dirty="0" err="1" smtClean="0"/>
              <a:t>úry</a:t>
            </a:r>
            <a:r>
              <a:rPr lang="sk-SK" dirty="0" smtClean="0"/>
              <a:t> v </a:t>
            </a:r>
            <a:r>
              <a:rPr lang="sk-SK" dirty="0" err="1" smtClean="0"/>
              <a:t>shelli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08920"/>
            <a:ext cx="8229600" cy="4005064"/>
          </a:xfrm>
        </p:spPr>
        <p:txBody>
          <a:bodyPr>
            <a:normAutofit/>
          </a:bodyPr>
          <a:lstStyle/>
          <a:p>
            <a:r>
              <a:rPr lang="sk-SK" sz="3200" dirty="0" err="1" smtClean="0"/>
              <a:t>shell</a:t>
            </a:r>
            <a:r>
              <a:rPr lang="sk-SK" sz="3200" dirty="0" smtClean="0"/>
              <a:t> vytvorí dva procesy, spojí ich </a:t>
            </a:r>
            <a:r>
              <a:rPr lang="sk-SK" sz="3200" b="1" dirty="0" smtClean="0">
                <a:solidFill>
                  <a:schemeClr val="tx2"/>
                </a:solidFill>
              </a:rPr>
              <a:t>rúrou</a:t>
            </a:r>
          </a:p>
          <a:p>
            <a:pPr lvl="1"/>
            <a:r>
              <a:rPr lang="sk-SK" sz="2800" dirty="0" err="1" smtClean="0"/>
              <a:t>stdout</a:t>
            </a:r>
            <a:r>
              <a:rPr lang="sk-SK" sz="2800" dirty="0" smtClean="0"/>
              <a:t> pre </a:t>
            </a:r>
            <a:r>
              <a:rPr lang="sk-SK" sz="2800" b="1" dirty="0" err="1" smtClean="0"/>
              <a:t>ls</a:t>
            </a:r>
            <a:r>
              <a:rPr lang="sk-SK" sz="2800" dirty="0" smtClean="0"/>
              <a:t> sa spojí so </a:t>
            </a:r>
            <a:r>
              <a:rPr lang="sk-SK" sz="2800" b="1" dirty="0" err="1" smtClean="0"/>
              <a:t>stdin</a:t>
            </a:r>
            <a:r>
              <a:rPr lang="sk-SK" sz="2800" dirty="0" smtClean="0"/>
              <a:t> </a:t>
            </a:r>
            <a:r>
              <a:rPr lang="sk-SK" sz="2800" dirty="0" err="1" smtClean="0"/>
              <a:t>lessu</a:t>
            </a:r>
            <a:endParaRPr lang="sk-SK" sz="2800" dirty="0" smtClean="0"/>
          </a:p>
          <a:p>
            <a:r>
              <a:rPr lang="sk-SK" sz="3200" dirty="0" smtClean="0"/>
              <a:t>rúra má obmedzenú </a:t>
            </a:r>
            <a:r>
              <a:rPr lang="sk-SK" sz="3200" b="1" dirty="0" smtClean="0">
                <a:solidFill>
                  <a:schemeClr val="tx2"/>
                </a:solidFill>
              </a:rPr>
              <a:t>kapacitu</a:t>
            </a:r>
          </a:p>
          <a:p>
            <a:pPr lvl="1"/>
            <a:r>
              <a:rPr lang="sk-SK" sz="2800" dirty="0" smtClean="0"/>
              <a:t>analógia skladu s obmedzenou kapacitou</a:t>
            </a:r>
          </a:p>
          <a:p>
            <a:pPr lvl="1"/>
            <a:r>
              <a:rPr lang="sk-SK" sz="2800" dirty="0" smtClean="0"/>
              <a:t>ak sa sklad naplní, zapisujúci proces blokuje</a:t>
            </a:r>
          </a:p>
          <a:p>
            <a:pPr lvl="1"/>
            <a:r>
              <a:rPr lang="sk-SK" sz="2800" dirty="0" smtClean="0"/>
              <a:t>ak je sklad prázdny, čítajúci </a:t>
            </a:r>
            <a:br>
              <a:rPr lang="sk-SK" sz="2800" dirty="0" smtClean="0"/>
            </a:br>
            <a:r>
              <a:rPr lang="sk-SK" sz="2800" dirty="0" smtClean="0"/>
              <a:t>proces blokuje</a:t>
            </a:r>
            <a:endParaRPr lang="sk-SK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467544" y="1628800"/>
            <a:ext cx="8208912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ls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|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less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580112" y="5488880"/>
            <a:ext cx="3384376" cy="1196752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mechanizmus synchronizácie procesov!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626640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Vytváranie rúr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0928"/>
            <a:ext cx="8229600" cy="3345235"/>
          </a:xfrm>
        </p:spPr>
        <p:txBody>
          <a:bodyPr>
            <a:normAutofit fontScale="92500"/>
          </a:bodyPr>
          <a:lstStyle/>
          <a:p>
            <a:r>
              <a:rPr lang="sk-SK" dirty="0" smtClean="0"/>
              <a:t>systémové volanie</a:t>
            </a:r>
          </a:p>
          <a:p>
            <a:r>
              <a:rPr lang="sk-SK" dirty="0" smtClean="0"/>
              <a:t>očakáva pole dĺžky 2</a:t>
            </a:r>
          </a:p>
          <a:p>
            <a:r>
              <a:rPr lang="sk-SK" dirty="0" smtClean="0"/>
              <a:t>na index 0 vloží </a:t>
            </a:r>
            <a:r>
              <a:rPr lang="sk-SK" dirty="0" err="1" smtClean="0"/>
              <a:t>deskriptor</a:t>
            </a:r>
            <a:r>
              <a:rPr lang="sk-SK" dirty="0" smtClean="0"/>
              <a:t> súboru pre čítanie</a:t>
            </a:r>
          </a:p>
          <a:p>
            <a:r>
              <a:rPr lang="sk-SK" dirty="0" smtClean="0"/>
              <a:t>na index 1 vloží </a:t>
            </a:r>
            <a:r>
              <a:rPr lang="sk-SK" dirty="0" err="1" smtClean="0"/>
              <a:t>deskriptor</a:t>
            </a:r>
            <a:r>
              <a:rPr lang="sk-SK" dirty="0" smtClean="0"/>
              <a:t> súboru pre zápis</a:t>
            </a:r>
            <a:endParaRPr lang="sk-SK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67544" y="1628800"/>
            <a:ext cx="8208912" cy="86409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/>
              <a:t>pipe</a:t>
            </a:r>
            <a:r>
              <a:rPr lang="sk-SK" sz="2400" dirty="0" smtClean="0"/>
              <a:t>()</a:t>
            </a:r>
            <a:endParaRPr lang="sk-SK" sz="24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5580112" y="5733256"/>
            <a:ext cx="3384376" cy="95237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všetko je súbor!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98427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Odovzdávanie hodnôt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0072" y="1643050"/>
            <a:ext cx="3466728" cy="4483113"/>
          </a:xfrm>
        </p:spPr>
        <p:txBody>
          <a:bodyPr/>
          <a:lstStyle/>
          <a:p>
            <a:r>
              <a:rPr lang="sk-SK" dirty="0" smtClean="0"/>
              <a:t>dáta zapísané do </a:t>
            </a:r>
            <a:r>
              <a:rPr lang="sk-SK" b="1" dirty="0" err="1" smtClean="0"/>
              <a:t>fd_write</a:t>
            </a:r>
            <a:r>
              <a:rPr lang="sk-SK" dirty="0" smtClean="0"/>
              <a:t> môžu byť načítané z </a:t>
            </a:r>
            <a:r>
              <a:rPr lang="sk-SK" b="1" dirty="0" err="1" smtClean="0"/>
              <a:t>fd_read</a:t>
            </a:r>
            <a:endParaRPr lang="sk-SK" dirty="0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4618856" cy="4522253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nivers" pitchFamily="50" charset="0"/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pipe_fds[2]</a:t>
            </a:r>
          </a:p>
          <a:p>
            <a:pPr marL="0" indent="0">
              <a:buFont typeface="Anivers" pitchFamily="50" charset="0"/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fd_read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nivers" pitchFamily="50" charset="0"/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fd_write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Font typeface="Anivers" pitchFamily="50" charset="0"/>
              <a:buNone/>
            </a:pPr>
            <a:endParaRPr lang="sk-SK" sz="24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nivers" pitchFamily="50" charset="0"/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pipe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pipe_fds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Font typeface="Anivers" pitchFamily="50" charset="0"/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fd_read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= pipe_fds[0];</a:t>
            </a:r>
          </a:p>
          <a:p>
            <a:pPr marL="0" indent="0">
              <a:buNone/>
            </a:pP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fd_write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400" dirty="0">
                <a:latin typeface="Consolas" pitchFamily="49" charset="0"/>
                <a:cs typeface="Consolas" pitchFamily="49" charset="0"/>
              </a:rPr>
              <a:t>= 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pipe_fds[1];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nivers" pitchFamily="50" charset="0"/>
              <a:buNone/>
            </a:pP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80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>Idióm pre komunikáciu medzi rodičom a potomkom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rúra sa notoricky používa pre komunikáciu medzi rodičom a potomkom</a:t>
            </a:r>
          </a:p>
          <a:p>
            <a:pPr lvl="1"/>
            <a:r>
              <a:rPr lang="sk-SK" sz="2400" dirty="0" smtClean="0"/>
              <a:t>potomok vznikne </a:t>
            </a:r>
            <a:r>
              <a:rPr lang="sk-SK" sz="2400" dirty="0" err="1" smtClean="0"/>
              <a:t>forknutím</a:t>
            </a:r>
            <a:r>
              <a:rPr lang="sk-SK" sz="2400" dirty="0" smtClean="0"/>
              <a:t> rodiča</a:t>
            </a:r>
          </a:p>
          <a:p>
            <a:r>
              <a:rPr lang="sk-SK" sz="2800" dirty="0" smtClean="0"/>
              <a:t>rodič zapisuje do rúry a dieťa číta</a:t>
            </a:r>
          </a:p>
          <a:p>
            <a:r>
              <a:rPr lang="sk-SK" sz="2800" dirty="0" smtClean="0"/>
              <a:t>idióm:</a:t>
            </a:r>
          </a:p>
          <a:p>
            <a:pPr marL="971550" lvl="1" indent="-514350">
              <a:buFont typeface="+mj-lt"/>
              <a:buAutoNum type="arabicPeriod"/>
            </a:pPr>
            <a:r>
              <a:rPr lang="sk-SK" sz="2400" dirty="0" smtClean="0"/>
              <a:t>pomocou </a:t>
            </a:r>
            <a:r>
              <a:rPr lang="sk-SK" sz="2400" b="1" dirty="0" err="1" smtClean="0">
                <a:solidFill>
                  <a:schemeClr val="tx2"/>
                </a:solidFill>
              </a:rPr>
              <a:t>pipe</a:t>
            </a:r>
            <a:r>
              <a:rPr lang="sk-SK" sz="2400" b="1" dirty="0" smtClean="0">
                <a:solidFill>
                  <a:schemeClr val="tx2"/>
                </a:solidFill>
              </a:rPr>
              <a:t>()</a:t>
            </a:r>
            <a:r>
              <a:rPr lang="sk-SK" sz="2400" dirty="0" smtClean="0"/>
              <a:t> vytvoríme rúru</a:t>
            </a:r>
          </a:p>
          <a:p>
            <a:pPr marL="971550" lvl="1" indent="-514350">
              <a:buFont typeface="+mj-lt"/>
              <a:buAutoNum type="arabicPeriod"/>
            </a:pPr>
            <a:r>
              <a:rPr lang="sk-SK" sz="2400" b="1" dirty="0" err="1" smtClean="0">
                <a:solidFill>
                  <a:schemeClr val="tx2"/>
                </a:solidFill>
              </a:rPr>
              <a:t>fork</a:t>
            </a:r>
            <a:r>
              <a:rPr lang="sk-SK" sz="2400" dirty="0" err="1" smtClean="0"/>
              <a:t>neme</a:t>
            </a:r>
            <a:r>
              <a:rPr lang="sk-SK" sz="2400" dirty="0" smtClean="0"/>
              <a:t> sa</a:t>
            </a:r>
          </a:p>
          <a:p>
            <a:pPr marL="971550" lvl="1" indent="-514350">
              <a:buFont typeface="+mj-lt"/>
              <a:buAutoNum type="arabicPeriod"/>
            </a:pPr>
            <a:r>
              <a:rPr lang="sk-SK" sz="2400" dirty="0" smtClean="0"/>
              <a:t>rodič a dieťa  zatvoria tie konce rúr, ktoré </a:t>
            </a:r>
            <a:r>
              <a:rPr lang="sk-SK" sz="2400" b="1" dirty="0" smtClean="0">
                <a:solidFill>
                  <a:schemeClr val="tx2"/>
                </a:solidFill>
              </a:rPr>
              <a:t>nepoužívajú</a:t>
            </a:r>
          </a:p>
          <a:p>
            <a:pPr marL="1371600" lvl="2" indent="-514350"/>
            <a:r>
              <a:rPr lang="sk-SK" sz="2000" b="1" dirty="0" err="1" smtClean="0"/>
              <a:t>fork</a:t>
            </a:r>
            <a:r>
              <a:rPr lang="sk-SK" sz="2000" dirty="0" smtClean="0"/>
              <a:t>() duplikuje pre potomka všetky otvorené súborové </a:t>
            </a:r>
            <a:r>
              <a:rPr lang="sk-SK" sz="2000" dirty="0" err="1" smtClean="0"/>
              <a:t>deskriptory</a:t>
            </a:r>
            <a:endParaRPr lang="sk-SK" sz="2000" b="1" dirty="0"/>
          </a:p>
        </p:txBody>
      </p:sp>
    </p:spTree>
    <p:extLst>
      <p:ext uri="{BB962C8B-B14F-4D97-AF65-F5344CB8AC3E}">
        <p14:creationId xmlns:p14="http://schemas.microsoft.com/office/powerpoint/2010/main" val="21568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Rúry</a:t>
            </a:r>
            <a:r>
              <a:rPr lang="en-US" dirty="0" smtClean="0"/>
              <a:t>: </a:t>
            </a:r>
            <a:r>
              <a:rPr lang="en-US" dirty="0" err="1" smtClean="0"/>
              <a:t>uk</a:t>
            </a:r>
            <a:r>
              <a:rPr lang="sk-SK" dirty="0" err="1" smtClean="0"/>
              <a:t>ážka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1"/>
            <a:ext cx="8229600" cy="2434021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writer(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const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char*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sprava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pocet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, FILE * 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{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for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(;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pocet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&gt; 0;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--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pocet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“%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s\n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”, sprava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);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fflush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sleep(1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914400" y="3645024"/>
            <a:ext cx="7906072" cy="3096344"/>
          </a:xfrm>
          <a:prstGeom prst="roundRect">
            <a:avLst>
              <a:gd name="adj" fmla="val 5737"/>
            </a:avLst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void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reader(FILE * </a:t>
            </a:r>
            <a:r>
              <a:rPr lang="sk-SK" sz="2000" b="1" dirty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 {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char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buffer[1024];</a:t>
            </a: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while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(!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feof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b="1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 &amp;&amp;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!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ferror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b="1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 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 &amp;&amp;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fgets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(buffer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sizeof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(buffer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), </a:t>
            </a:r>
            <a:r>
              <a:rPr lang="sk-SK" sz="2000" b="1" dirty="0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f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!= NULL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{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sz="2000" dirty="0" err="1" smtClean="0">
                <a:latin typeface="Consolas" pitchFamily="49" charset="0"/>
                <a:cs typeface="Consolas" pitchFamily="49" charset="0"/>
              </a:rPr>
              <a:t>fputs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>
                <a:latin typeface="Consolas" pitchFamily="49" charset="0"/>
                <a:cs typeface="Consolas" pitchFamily="49" charset="0"/>
              </a:rPr>
              <a:t>(buffer, </a:t>
            </a:r>
            <a:r>
              <a:rPr lang="en-US" sz="2000" dirty="0" err="1">
                <a:latin typeface="Consolas" pitchFamily="49" charset="0"/>
                <a:cs typeface="Consolas" pitchFamily="49" charset="0"/>
              </a:rPr>
              <a:t>stdout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sz="2000" dirty="0" smtClean="0">
                <a:latin typeface="Consolas" pitchFamily="49" charset="0"/>
                <a:cs typeface="Consolas" pitchFamily="49" charset="0"/>
              </a:rPr>
              <a:t> }</a:t>
            </a:r>
            <a:endParaRPr lang="en-US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en-US" sz="2000" dirty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3491880" y="2860060"/>
            <a:ext cx="5328592" cy="784963"/>
          </a:xfrm>
          <a:prstGeom prst="wedgeRoundRectCallout">
            <a:avLst>
              <a:gd name="adj1" fmla="val -66769"/>
              <a:gd name="adj2" fmla="val -359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kvôli demonštrácii na chvíľu zaspíme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89453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Fork</a:t>
            </a:r>
            <a:r>
              <a:rPr lang="sk-SK" dirty="0" smtClean="0"/>
              <a:t>/</a:t>
            </a:r>
            <a:r>
              <a:rPr lang="sk-SK" dirty="0" err="1" smtClean="0"/>
              <a:t>pipe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8229600" cy="4882294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fds[2];</a:t>
            </a:r>
          </a:p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pipe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fds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pid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fork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 == (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) 0) {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FILE * stream;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close(fds[1]);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stream = fdopen(fds[0], “r”);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reader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(stream);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close(fds[0]);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sk-SK" sz="1800" dirty="0" err="1">
                <a:latin typeface="Consolas" pitchFamily="49" charset="0"/>
                <a:cs typeface="Consolas" pitchFamily="49" charset="0"/>
              </a:rPr>
              <a:t>else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 /* ... */</a:t>
            </a:r>
            <a:endParaRPr lang="sk-SK" sz="18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18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1800" dirty="0" err="1" smtClean="0">
                <a:latin typeface="Consolas" pitchFamily="49" charset="0"/>
                <a:cs typeface="Consolas" pitchFamily="49" charset="0"/>
              </a:rPr>
              <a:t>return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1800" dirty="0">
                <a:latin typeface="Consolas" pitchFamily="49" charset="0"/>
                <a:cs typeface="Consolas" pitchFamily="49" charset="0"/>
              </a:rPr>
              <a:t>0</a:t>
            </a:r>
            <a:r>
              <a:rPr lang="sk-SK" sz="18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18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5576" y="3349650"/>
            <a:ext cx="3816424" cy="1735533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Rounded Rectangular Callout 8"/>
          <p:cNvSpPr/>
          <p:nvPr/>
        </p:nvSpPr>
        <p:spPr>
          <a:xfrm>
            <a:off x="5394605" y="1643050"/>
            <a:ext cx="3275856" cy="1780501"/>
          </a:xfrm>
          <a:prstGeom prst="wedgeRoundRectCallout">
            <a:avLst>
              <a:gd name="adj1" fmla="val -83005"/>
              <a:gd name="adj2" fmla="val 7048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sme u potomka</a:t>
            </a:r>
            <a:endParaRPr lang="sk-SK" sz="24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394605" y="3717032"/>
            <a:ext cx="3275856" cy="3024336"/>
          </a:xfrm>
          <a:prstGeom prst="wedgeRoundRectCallout">
            <a:avLst>
              <a:gd name="adj1" fmla="val -46230"/>
              <a:gd name="adj2" fmla="val 215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zatvoríme koniec rúry na zápis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prevedieme </a:t>
            </a:r>
            <a:r>
              <a:rPr lang="sk-SK" sz="2400" dirty="0" err="1" smtClean="0"/>
              <a:t>deskriptor</a:t>
            </a:r>
            <a:r>
              <a:rPr lang="sk-SK" sz="2400" dirty="0" smtClean="0"/>
              <a:t> na súbor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načítame dáta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zavrieme rúru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636265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Fork</a:t>
            </a:r>
            <a:r>
              <a:rPr lang="sk-SK" dirty="0" smtClean="0"/>
              <a:t>/</a:t>
            </a:r>
            <a:r>
              <a:rPr lang="sk-SK" dirty="0" err="1" smtClean="0"/>
              <a:t>pipe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8229600" cy="4738277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fds[2];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pipe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fds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fork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== 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 0)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/* ... */  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else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{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FILE* stream;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close(fds[0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]);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stream = fdopen(fds[1], “w”);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writer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Hello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world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.”, 5, stream);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close(fds[1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]);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return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428141" y="5517232"/>
            <a:ext cx="3275856" cy="1124744"/>
          </a:xfrm>
          <a:prstGeom prst="wedgeRoundRectCallout">
            <a:avLst>
              <a:gd name="adj1" fmla="val -80790"/>
              <a:gd name="adj2" fmla="val -546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sme u rodiča</a:t>
            </a:r>
            <a:endParaRPr lang="sk-SK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1043608" y="3799619"/>
            <a:ext cx="4752528" cy="1861629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ounded Rectangular Callout 5"/>
          <p:cNvSpPr/>
          <p:nvPr/>
        </p:nvSpPr>
        <p:spPr>
          <a:xfrm>
            <a:off x="5428141" y="1643050"/>
            <a:ext cx="3275856" cy="3024336"/>
          </a:xfrm>
          <a:prstGeom prst="wedgeRoundRectCallout">
            <a:avLst>
              <a:gd name="adj1" fmla="val -46230"/>
              <a:gd name="adj2" fmla="val 215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zatvoríme koniec rúry na čítanie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prevedieme </a:t>
            </a:r>
            <a:r>
              <a:rPr lang="sk-SK" sz="2400" dirty="0" err="1" smtClean="0"/>
              <a:t>deskriptor</a:t>
            </a:r>
            <a:r>
              <a:rPr lang="sk-SK" sz="2400" dirty="0" smtClean="0"/>
              <a:t> na súbor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zapíšeme dáta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zavrieme rúru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450364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Zatváranie nepotrebných koncov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err="1" smtClean="0"/>
              <a:t>potomkovský</a:t>
            </a:r>
            <a:r>
              <a:rPr lang="sk-SK" sz="3200" dirty="0" smtClean="0"/>
              <a:t> proces zdedí všetky otvorené </a:t>
            </a:r>
            <a:r>
              <a:rPr lang="sk-SK" sz="3200" dirty="0" err="1" smtClean="0"/>
              <a:t>deskriptory</a:t>
            </a:r>
            <a:r>
              <a:rPr lang="sk-SK" sz="3200" dirty="0" smtClean="0"/>
              <a:t> súborov</a:t>
            </a:r>
          </a:p>
          <a:p>
            <a:r>
              <a:rPr lang="sk-SK" sz="3200" b="1" dirty="0" smtClean="0">
                <a:solidFill>
                  <a:schemeClr val="tx2"/>
                </a:solidFill>
              </a:rPr>
              <a:t>zdedí</a:t>
            </a:r>
            <a:r>
              <a:rPr lang="sk-SK" sz="3200" dirty="0" smtClean="0"/>
              <a:t> </a:t>
            </a:r>
            <a:r>
              <a:rPr lang="sk-SK" sz="3200" dirty="0" err="1" smtClean="0"/>
              <a:t>deskriptor</a:t>
            </a:r>
            <a:r>
              <a:rPr lang="sk-SK" sz="3200" dirty="0" smtClean="0"/>
              <a:t> pre čítanie i zápis</a:t>
            </a:r>
          </a:p>
          <a:p>
            <a:r>
              <a:rPr lang="sk-SK" sz="3200" dirty="0" smtClean="0"/>
              <a:t>potomok však </a:t>
            </a:r>
            <a:r>
              <a:rPr lang="sk-SK" sz="3200" b="1" dirty="0" smtClean="0">
                <a:solidFill>
                  <a:schemeClr val="tx2"/>
                </a:solidFill>
              </a:rPr>
              <a:t>nepotrebuje zapisovať</a:t>
            </a:r>
          </a:p>
          <a:p>
            <a:pPr lvl="1"/>
            <a:r>
              <a:rPr lang="sk-SK" sz="2800" dirty="0" smtClean="0"/>
              <a:t>koniec pre zápis uňho zavrieme</a:t>
            </a:r>
          </a:p>
          <a:p>
            <a:pPr lvl="1"/>
            <a:r>
              <a:rPr lang="sk-SK" sz="2800" dirty="0" smtClean="0"/>
              <a:t>predchádza sa mrhaniu zdrojmi</a:t>
            </a:r>
          </a:p>
          <a:p>
            <a:pPr lvl="1"/>
            <a:r>
              <a:rPr lang="sk-SK" sz="2800" dirty="0" smtClean="0"/>
              <a:t>predchádza sa bezpečnostným chybám</a:t>
            </a:r>
          </a:p>
          <a:p>
            <a:r>
              <a:rPr lang="sk-SK" sz="3200" dirty="0" smtClean="0"/>
              <a:t>rodič </a:t>
            </a:r>
            <a:r>
              <a:rPr lang="sk-SK" sz="3200" b="1" dirty="0" smtClean="0">
                <a:solidFill>
                  <a:schemeClr val="tx2"/>
                </a:solidFill>
              </a:rPr>
              <a:t>nepotrebuje čítať</a:t>
            </a:r>
          </a:p>
        </p:txBody>
      </p:sp>
    </p:spTree>
    <p:extLst>
      <p:ext uri="{BB962C8B-B14F-4D97-AF65-F5344CB8AC3E}">
        <p14:creationId xmlns:p14="http://schemas.microsoft.com/office/powerpoint/2010/main" val="9268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Presmerovanie </a:t>
            </a:r>
            <a:r>
              <a:rPr lang="sk-SK" dirty="0" err="1" smtClean="0"/>
              <a:t>stdin</a:t>
            </a:r>
            <a:r>
              <a:rPr lang="sk-SK" dirty="0" smtClean="0"/>
              <a:t>, </a:t>
            </a:r>
            <a:r>
              <a:rPr lang="sk-SK" dirty="0" err="1" smtClean="0"/>
              <a:t>stdout</a:t>
            </a:r>
            <a:r>
              <a:rPr lang="sk-SK" dirty="0"/>
              <a:t> </a:t>
            </a:r>
            <a:r>
              <a:rPr lang="sk-SK" dirty="0" smtClean="0"/>
              <a:t>a </a:t>
            </a:r>
            <a:r>
              <a:rPr lang="sk-SK" dirty="0" err="1" smtClean="0"/>
              <a:t>stderr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smtClean="0"/>
              <a:t>často potrebujeme presmerovať jeden koniec rúry do niektorého zo štandardných prúdov</a:t>
            </a:r>
          </a:p>
          <a:p>
            <a:r>
              <a:rPr lang="sk-SK" sz="2800" dirty="0" smtClean="0"/>
              <a:t>príklad: chceme stotožniť koniec rúry určený pre čítanie so </a:t>
            </a:r>
            <a:r>
              <a:rPr lang="sk-SK" sz="2800" b="1" dirty="0" err="1" smtClean="0"/>
              <a:t>stdin</a:t>
            </a:r>
            <a:endParaRPr lang="sk-SK" sz="2800" b="1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82058" y="3717032"/>
            <a:ext cx="8208912" cy="86409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dup2()</a:t>
            </a:r>
            <a:endParaRPr lang="sk-SK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511087" y="4825054"/>
            <a:ext cx="8208912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latin typeface="Consolas" pitchFamily="49" charset="0"/>
                <a:cs typeface="Consolas" pitchFamily="49" charset="0"/>
              </a:rPr>
              <a:t>dup2(fd, STDIN_FILENO)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" name="Rounded Rectangular Callout 5"/>
          <p:cNvSpPr/>
          <p:nvPr/>
        </p:nvSpPr>
        <p:spPr>
          <a:xfrm>
            <a:off x="3923928" y="5805264"/>
            <a:ext cx="4781421" cy="890250"/>
          </a:xfrm>
          <a:prstGeom prst="wedgeRoundRectCallout">
            <a:avLst>
              <a:gd name="adj1" fmla="val 32246"/>
              <a:gd name="adj2" fmla="val -1137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zatvorí </a:t>
            </a:r>
            <a:r>
              <a:rPr lang="sk-SK" sz="2400" dirty="0" err="1" smtClean="0"/>
              <a:t>stdin</a:t>
            </a:r>
            <a:r>
              <a:rPr lang="sk-SK" sz="2400" dirty="0" smtClean="0"/>
              <a:t> a znovuotvorí ho ako duplikát </a:t>
            </a:r>
            <a:r>
              <a:rPr lang="sk-SK" sz="2400" b="1" dirty="0" err="1" smtClean="0"/>
              <a:t>fd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249281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Fork</a:t>
            </a:r>
            <a:r>
              <a:rPr lang="sk-SK" dirty="0" smtClean="0"/>
              <a:t>/</a:t>
            </a:r>
            <a:r>
              <a:rPr lang="sk-SK" dirty="0" err="1" smtClean="0"/>
              <a:t>pipe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8229600" cy="4882294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fds[2];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pipe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fds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=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fork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== 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 0) {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FILE * stream;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close(fds[1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]);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dup2(fds[0], STDIN_FILENO);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execlp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("sort", "sort", 0);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else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/* ... */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return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57266" y="3518143"/>
            <a:ext cx="4030758" cy="1567042"/>
          </a:xfrm>
          <a:prstGeom prst="roundRect">
            <a:avLst/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Rounded Rectangular Callout 8"/>
          <p:cNvSpPr/>
          <p:nvPr/>
        </p:nvSpPr>
        <p:spPr>
          <a:xfrm>
            <a:off x="5394605" y="1643051"/>
            <a:ext cx="3275856" cy="1425910"/>
          </a:xfrm>
          <a:prstGeom prst="wedgeRoundRectCallout">
            <a:avLst>
              <a:gd name="adj1" fmla="val -96740"/>
              <a:gd name="adj2" fmla="val 9491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sme u potomka</a:t>
            </a:r>
            <a:endParaRPr lang="sk-SK" sz="2400" dirty="0"/>
          </a:p>
        </p:txBody>
      </p:sp>
      <p:sp>
        <p:nvSpPr>
          <p:cNvPr id="10" name="Rounded Rectangular Callout 9"/>
          <p:cNvSpPr/>
          <p:nvPr/>
        </p:nvSpPr>
        <p:spPr>
          <a:xfrm>
            <a:off x="5394605" y="3356992"/>
            <a:ext cx="3275856" cy="3312368"/>
          </a:xfrm>
          <a:prstGeom prst="wedgeRoundRectCallout">
            <a:avLst>
              <a:gd name="adj1" fmla="val -46230"/>
              <a:gd name="adj2" fmla="val 215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zatvoríme koniec rúry na zápis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stotožníme čítací koniec so </a:t>
            </a:r>
            <a:r>
              <a:rPr lang="sk-SK" sz="2400" b="1" dirty="0" err="1" smtClean="0"/>
              <a:t>stdin</a:t>
            </a:r>
            <a:endParaRPr lang="sk-SK" sz="2400" b="1" dirty="0" smtClean="0"/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nahradíme </a:t>
            </a:r>
            <a:r>
              <a:rPr lang="sk-SK" sz="2400" dirty="0" err="1" smtClean="0"/>
              <a:t>potomkovský</a:t>
            </a:r>
            <a:r>
              <a:rPr lang="sk-SK" sz="2400" dirty="0" smtClean="0"/>
              <a:t> proces programom </a:t>
            </a:r>
            <a:r>
              <a:rPr lang="sk-SK" sz="2400" b="1" dirty="0" smtClean="0"/>
              <a:t>sort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481780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Fork</a:t>
            </a:r>
            <a:r>
              <a:rPr lang="sk-SK" dirty="0" smtClean="0"/>
              <a:t>/</a:t>
            </a:r>
            <a:r>
              <a:rPr lang="sk-SK" dirty="0" err="1" smtClean="0"/>
              <a:t>pipe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8229600" cy="4738277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/*...*/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if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== (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pid_t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 0)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/* ... */  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else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{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FILE* stream;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close(fds[0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]);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stream = fdopen(fds[1], “w”);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(stream, "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Raz\n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");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(stream, "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Dva\n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");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fflush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close(fds[1]);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waitpid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pid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, NULL, 0);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}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return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0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;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428141" y="5517232"/>
            <a:ext cx="3275856" cy="1124744"/>
          </a:xfrm>
          <a:prstGeom prst="wedgeRoundRectCallout">
            <a:avLst>
              <a:gd name="adj1" fmla="val -80790"/>
              <a:gd name="adj2" fmla="val -5468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sme u rodiča</a:t>
            </a:r>
            <a:endParaRPr lang="sk-SK" sz="2400" dirty="0"/>
          </a:p>
        </p:txBody>
      </p:sp>
      <p:sp>
        <p:nvSpPr>
          <p:cNvPr id="7" name="Rounded Rectangle 6"/>
          <p:cNvSpPr/>
          <p:nvPr/>
        </p:nvSpPr>
        <p:spPr>
          <a:xfrm>
            <a:off x="1043608" y="2996953"/>
            <a:ext cx="4752528" cy="2664296"/>
          </a:xfrm>
          <a:prstGeom prst="roundRect">
            <a:avLst>
              <a:gd name="adj" fmla="val 8495"/>
            </a:avLst>
          </a:prstGeom>
          <a:solidFill>
            <a:srgbClr val="002060">
              <a:alpha val="36000"/>
            </a:srgb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Rounded Rectangle 5"/>
          <p:cNvSpPr/>
          <p:nvPr/>
        </p:nvSpPr>
        <p:spPr>
          <a:xfrm>
            <a:off x="5428141" y="1643050"/>
            <a:ext cx="3275856" cy="3204357"/>
          </a:xfrm>
          <a:prstGeom prst="roundRect">
            <a:avLst>
              <a:gd name="adj" fmla="val 86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zatvoríme koniec rúry na čítanie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prevedieme </a:t>
            </a:r>
            <a:r>
              <a:rPr lang="sk-SK" sz="2400" dirty="0" err="1" smtClean="0"/>
              <a:t>deskriptor</a:t>
            </a:r>
            <a:r>
              <a:rPr lang="sk-SK" sz="2400" dirty="0" smtClean="0"/>
              <a:t> na súbor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zapíšeme dáta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zavrieme rúru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čakáme, kým neskončí potomok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229098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Uľahčenie práce s rúrami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komunikácia cez rúru s programom bežiacim v </a:t>
            </a:r>
            <a:r>
              <a:rPr lang="sk-SK" sz="3200" dirty="0" err="1" smtClean="0"/>
              <a:t>podprocese</a:t>
            </a:r>
            <a:r>
              <a:rPr lang="sk-SK" sz="3200" dirty="0" smtClean="0"/>
              <a:t> je veľmi častá</a:t>
            </a:r>
          </a:p>
          <a:p>
            <a:r>
              <a:rPr lang="sk-SK" sz="3200" dirty="0" smtClean="0"/>
              <a:t>namiesto </a:t>
            </a:r>
            <a:r>
              <a:rPr lang="sk-SK" sz="3200" dirty="0" err="1" smtClean="0"/>
              <a:t>komba</a:t>
            </a:r>
            <a:r>
              <a:rPr lang="sk-SK" sz="3200" dirty="0" smtClean="0"/>
              <a:t> </a:t>
            </a:r>
            <a:r>
              <a:rPr lang="sk-SK" sz="3200" b="1" dirty="0" err="1" smtClean="0"/>
              <a:t>pipe</a:t>
            </a:r>
            <a:r>
              <a:rPr lang="sk-SK" sz="3200" b="1" dirty="0" smtClean="0"/>
              <a:t>, </a:t>
            </a:r>
            <a:r>
              <a:rPr lang="sk-SK" sz="3200" b="1" dirty="0" err="1" smtClean="0"/>
              <a:t>fork</a:t>
            </a:r>
            <a:r>
              <a:rPr lang="sk-SK" sz="3200" b="1" dirty="0" smtClean="0"/>
              <a:t>, dup2, </a:t>
            </a:r>
            <a:r>
              <a:rPr lang="sk-SK" sz="3200" b="1" dirty="0" err="1" smtClean="0"/>
              <a:t>exec</a:t>
            </a:r>
            <a:r>
              <a:rPr lang="sk-SK" sz="3200" b="1" dirty="0" smtClean="0"/>
              <a:t>, </a:t>
            </a:r>
            <a:r>
              <a:rPr lang="sk-SK" sz="3200" b="1" dirty="0" err="1" smtClean="0"/>
              <a:t>fdopen</a:t>
            </a:r>
            <a:endParaRPr lang="sk-SK" sz="3200" dirty="0" smtClean="0"/>
          </a:p>
          <a:p>
            <a:endParaRPr lang="sk-SK" sz="3200" dirty="0"/>
          </a:p>
        </p:txBody>
      </p:sp>
      <p:sp>
        <p:nvSpPr>
          <p:cNvPr id="5" name="Rounded Rectangular Callout 4"/>
          <p:cNvSpPr/>
          <p:nvPr/>
        </p:nvSpPr>
        <p:spPr>
          <a:xfrm>
            <a:off x="482058" y="4077072"/>
            <a:ext cx="3801910" cy="86409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/>
              <a:t>popen</a:t>
            </a:r>
            <a:r>
              <a:rPr lang="sk-SK" sz="2400" dirty="0" smtClean="0"/>
              <a:t>()</a:t>
            </a:r>
            <a:endParaRPr lang="sk-SK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458100" y="5291315"/>
            <a:ext cx="3801910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popen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("sort", "w");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7" name="Rounded Rectangular Callout 6"/>
          <p:cNvSpPr/>
          <p:nvPr/>
        </p:nvSpPr>
        <p:spPr>
          <a:xfrm>
            <a:off x="4716016" y="4073939"/>
            <a:ext cx="3801910" cy="86409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/>
              <a:t>pclose</a:t>
            </a:r>
            <a:r>
              <a:rPr lang="sk-SK" sz="2400" dirty="0" smtClean="0"/>
              <a:t>()</a:t>
            </a:r>
            <a:endParaRPr lang="sk-SK" sz="2400" dirty="0"/>
          </a:p>
        </p:txBody>
      </p:sp>
      <p:sp>
        <p:nvSpPr>
          <p:cNvPr id="8" name="Rounded Rectangle 7"/>
          <p:cNvSpPr/>
          <p:nvPr/>
        </p:nvSpPr>
        <p:spPr>
          <a:xfrm>
            <a:off x="4692058" y="5288182"/>
            <a:ext cx="3801910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pclose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(stream);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2575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Fork</a:t>
            </a:r>
            <a:r>
              <a:rPr lang="sk-SK" dirty="0" smtClean="0"/>
              <a:t>/</a:t>
            </a:r>
            <a:r>
              <a:rPr lang="sk-SK" dirty="0" err="1" smtClean="0"/>
              <a:t>pipe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 bwMode="auto">
          <a:xfrm>
            <a:off x="457200" y="1643050"/>
            <a:ext cx="8229600" cy="4738277"/>
          </a:xfrm>
          <a:prstGeom prst="roundRect">
            <a:avLst>
              <a:gd name="adj" fmla="val 5737"/>
            </a:avLst>
          </a:prstGeom>
          <a:solidFill>
            <a:schemeClr val="accent3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00B050"/>
              </a:buClr>
              <a:buSzPct val="150000"/>
              <a:buFont typeface="Anivers" pitchFamily="50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#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include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&lt;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stdio.h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&gt;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#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include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&lt;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unistd.h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&gt;</a:t>
            </a:r>
          </a:p>
          <a:p>
            <a:pPr marL="0" indent="0">
              <a:buNone/>
            </a:pPr>
            <a:r>
              <a:rPr lang="sk-SK" sz="20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main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() {</a:t>
            </a:r>
            <a:endParaRPr lang="sk-SK" sz="2000" dirty="0">
              <a:latin typeface="Consolas" pitchFamily="49" charset="0"/>
              <a:cs typeface="Consolas" pitchFamily="49" charset="0"/>
            </a:endParaRP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FILE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* </a:t>
            </a:r>
            <a:r>
              <a:rPr lang="sk-SK" sz="2000" b="1" dirty="0">
                <a:solidFill>
                  <a:srgbClr val="FFFF00"/>
                </a:solidFill>
                <a:latin typeface="Consolas" pitchFamily="49" charset="0"/>
                <a:cs typeface="Consolas" pitchFamily="49" charset="0"/>
              </a:rPr>
              <a:t>stream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= </a:t>
            </a:r>
            <a:r>
              <a:rPr lang="sk-SK" sz="2000" b="1" dirty="0" err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popen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(“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sort”, “w”);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“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Raz.\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n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”);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“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Dva.\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n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”);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fprintf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“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One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fish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,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two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dirty="0" err="1">
                <a:latin typeface="Consolas" pitchFamily="49" charset="0"/>
                <a:cs typeface="Consolas" pitchFamily="49" charset="0"/>
              </a:rPr>
              <a:t>fish.\n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”);</a:t>
            </a:r>
          </a:p>
          <a:p>
            <a:pPr marL="0" indent="0">
              <a:buNone/>
            </a:pP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 </a:t>
            </a:r>
            <a:r>
              <a:rPr lang="sk-SK" sz="2000" dirty="0" err="1" smtClean="0">
                <a:latin typeface="Consolas" pitchFamily="49" charset="0"/>
                <a:cs typeface="Consolas" pitchFamily="49" charset="0"/>
              </a:rPr>
              <a:t>return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sk-SK" sz="2000" b="1" dirty="0" err="1" smtClean="0">
                <a:solidFill>
                  <a:schemeClr val="accent2"/>
                </a:solidFill>
                <a:latin typeface="Consolas" pitchFamily="49" charset="0"/>
                <a:cs typeface="Consolas" pitchFamily="49" charset="0"/>
              </a:rPr>
              <a:t>pclose</a:t>
            </a:r>
            <a:r>
              <a:rPr lang="sk-SK" sz="2000" dirty="0" smtClean="0">
                <a:latin typeface="Consolas" pitchFamily="49" charset="0"/>
                <a:cs typeface="Consolas" pitchFamily="49" charset="0"/>
              </a:rPr>
              <a:t>(stream</a:t>
            </a:r>
            <a:r>
              <a:rPr lang="sk-SK" sz="2000" dirty="0">
                <a:latin typeface="Consolas" pitchFamily="49" charset="0"/>
                <a:cs typeface="Consolas" pitchFamily="49" charset="0"/>
              </a:rPr>
              <a:t>);</a:t>
            </a:r>
          </a:p>
          <a:p>
            <a:pPr marL="0" indent="0">
              <a:buNone/>
            </a:pPr>
            <a:r>
              <a:rPr lang="sk-SK" sz="2000" dirty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sp>
        <p:nvSpPr>
          <p:cNvPr id="5" name="Rounded Rectangular Callout 4"/>
          <p:cNvSpPr/>
          <p:nvPr/>
        </p:nvSpPr>
        <p:spPr>
          <a:xfrm>
            <a:off x="683568" y="5256583"/>
            <a:ext cx="3275856" cy="1124744"/>
          </a:xfrm>
          <a:prstGeom prst="wedgeRoundRectCallout">
            <a:avLst>
              <a:gd name="adj1" fmla="val -18761"/>
              <a:gd name="adj2" fmla="val 98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b="1" dirty="0" smtClean="0">
                <a:solidFill>
                  <a:srgbClr val="FFFF00"/>
                </a:solidFill>
              </a:rPr>
              <a:t>stream</a:t>
            </a:r>
            <a:r>
              <a:rPr lang="sk-SK" sz="2400" dirty="0" smtClean="0"/>
              <a:t> = koniec rúry (zapisovací)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02537" y="476672"/>
            <a:ext cx="3275856" cy="3204357"/>
          </a:xfrm>
          <a:prstGeom prst="roundRect">
            <a:avLst>
              <a:gd name="adj" fmla="val 869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v </a:t>
            </a:r>
            <a:r>
              <a:rPr lang="sk-SK" sz="2400" b="1" dirty="0" err="1" smtClean="0"/>
              <a:t>popen</a:t>
            </a:r>
            <a:r>
              <a:rPr lang="sk-SK" sz="2400" b="1" dirty="0" smtClean="0"/>
              <a:t>()</a:t>
            </a:r>
            <a:r>
              <a:rPr lang="sk-SK" sz="2400" dirty="0" smtClean="0"/>
              <a:t> uvedieme program </a:t>
            </a:r>
          </a:p>
          <a:p>
            <a:pPr marL="457200" indent="-457200">
              <a:buFont typeface="+mj-lt"/>
              <a:buAutoNum type="arabicPeriod"/>
            </a:pPr>
            <a:r>
              <a:rPr lang="sk-SK" sz="2400" dirty="0" smtClean="0"/>
              <a:t>"w" = chceme zapisovať do potomka</a:t>
            </a:r>
            <a:endParaRPr lang="sk-SK" sz="2400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4293772" y="5256583"/>
            <a:ext cx="3275856" cy="1124744"/>
          </a:xfrm>
          <a:prstGeom prst="wedgeRoundRectCallout">
            <a:avLst>
              <a:gd name="adj1" fmla="val -18761"/>
              <a:gd name="adj2" fmla="val 983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>
                <a:solidFill>
                  <a:schemeClr val="bg1"/>
                </a:solidFill>
              </a:rPr>
              <a:t>opačný koniec = </a:t>
            </a:r>
            <a:r>
              <a:rPr lang="sk-SK" sz="2400" dirty="0" err="1" smtClean="0">
                <a:solidFill>
                  <a:schemeClr val="bg1"/>
                </a:solidFill>
              </a:rPr>
              <a:t>stdin</a:t>
            </a:r>
            <a:r>
              <a:rPr lang="sk-SK" sz="2400" dirty="0" smtClean="0">
                <a:solidFill>
                  <a:schemeClr val="bg1"/>
                </a:solidFill>
              </a:rPr>
              <a:t> potomka</a:t>
            </a:r>
          </a:p>
        </p:txBody>
      </p:sp>
    </p:spTree>
    <p:extLst>
      <p:ext uri="{BB962C8B-B14F-4D97-AF65-F5344CB8AC3E}">
        <p14:creationId xmlns:p14="http://schemas.microsoft.com/office/powerpoint/2010/main" val="3146258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FIFO: rúry v súborovom systéme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FIFO = klasický front</a:t>
            </a:r>
          </a:p>
          <a:p>
            <a:r>
              <a:rPr lang="sk-SK" sz="3200" dirty="0" smtClean="0"/>
              <a:t>v </a:t>
            </a:r>
            <a:r>
              <a:rPr lang="sk-SK" sz="3200" dirty="0" err="1" smtClean="0"/>
              <a:t>UNIXe</a:t>
            </a:r>
            <a:r>
              <a:rPr lang="sk-SK" sz="3200" dirty="0" smtClean="0"/>
              <a:t> = rúra, ktorá má meno v súborovom systéme</a:t>
            </a:r>
          </a:p>
          <a:p>
            <a:pPr lvl="1"/>
            <a:r>
              <a:rPr lang="sk-SK" sz="2800" dirty="0" err="1" smtClean="0"/>
              <a:t>a.k.a</a:t>
            </a:r>
            <a:r>
              <a:rPr lang="sk-SK" sz="2800" dirty="0" smtClean="0"/>
              <a:t>. </a:t>
            </a:r>
            <a:r>
              <a:rPr lang="sk-SK" sz="2800" b="1" dirty="0" err="1" smtClean="0">
                <a:solidFill>
                  <a:schemeClr val="tx2"/>
                </a:solidFill>
              </a:rPr>
              <a:t>named</a:t>
            </a:r>
            <a:r>
              <a:rPr lang="sk-SK" sz="2800" b="1" dirty="0" smtClean="0">
                <a:solidFill>
                  <a:schemeClr val="tx2"/>
                </a:solidFill>
              </a:rPr>
              <a:t> </a:t>
            </a:r>
            <a:r>
              <a:rPr lang="sk-SK" sz="2800" b="1" dirty="0" err="1" smtClean="0">
                <a:solidFill>
                  <a:schemeClr val="tx2"/>
                </a:solidFill>
              </a:rPr>
              <a:t>pipe</a:t>
            </a:r>
            <a:r>
              <a:rPr lang="sk-SK" sz="2800" dirty="0" smtClean="0"/>
              <a:t> (pomenovaná rúra)</a:t>
            </a:r>
            <a:endParaRPr lang="sk-SK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516158" y="3956001"/>
            <a:ext cx="7944274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mkfifo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tmp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mojefifo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200082" y="5013176"/>
            <a:ext cx="3275856" cy="1425910"/>
          </a:xfrm>
          <a:prstGeom prst="wedgeRoundRectCallout">
            <a:avLst>
              <a:gd name="adj1" fmla="val 2507"/>
              <a:gd name="adj2" fmla="val -10153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príkaz v </a:t>
            </a:r>
            <a:r>
              <a:rPr lang="sk-SK" sz="2400" dirty="0" err="1" smtClean="0"/>
              <a:t>shelli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3949465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FIFO: rúry v súborovom systéme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3200" dirty="0" smtClean="0"/>
              <a:t>vieme sa veseliť</a:t>
            </a:r>
          </a:p>
          <a:p>
            <a:r>
              <a:rPr lang="sk-SK" sz="3200" dirty="0" smtClean="0"/>
              <a:t>vytvoríme FIFO</a:t>
            </a:r>
          </a:p>
          <a:p>
            <a:r>
              <a:rPr lang="sk-SK" sz="3200" dirty="0" smtClean="0"/>
              <a:t>v jednom okne čítame dáta</a:t>
            </a:r>
          </a:p>
          <a:p>
            <a:endParaRPr lang="sk-SK" sz="3200" dirty="0"/>
          </a:p>
          <a:p>
            <a:endParaRPr lang="sk-SK" sz="3200" dirty="0" smtClean="0"/>
          </a:p>
          <a:p>
            <a:r>
              <a:rPr lang="sk-SK" sz="3200" dirty="0" smtClean="0"/>
              <a:t>v druhom zapisujeme</a:t>
            </a:r>
            <a:endParaRPr lang="sk-SK" sz="3200" dirty="0"/>
          </a:p>
          <a:p>
            <a:endParaRPr lang="sk-SK" sz="2800" dirty="0"/>
          </a:p>
        </p:txBody>
      </p:sp>
      <p:sp>
        <p:nvSpPr>
          <p:cNvPr id="4" name="Rounded Rectangle 3"/>
          <p:cNvSpPr/>
          <p:nvPr/>
        </p:nvSpPr>
        <p:spPr>
          <a:xfrm>
            <a:off x="483320" y="5294083"/>
            <a:ext cx="7944274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cat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&gt; 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tmp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mojefifo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Rounded Rectangular Callout 4"/>
          <p:cNvSpPr/>
          <p:nvPr/>
        </p:nvSpPr>
        <p:spPr>
          <a:xfrm>
            <a:off x="5724128" y="1844824"/>
            <a:ext cx="3275856" cy="1425910"/>
          </a:xfrm>
          <a:prstGeom prst="wedgeRoundRectCallout">
            <a:avLst>
              <a:gd name="adj1" fmla="val 5165"/>
              <a:gd name="adj2" fmla="val 10000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smtClean="0"/>
              <a:t>príkaz v </a:t>
            </a:r>
            <a:r>
              <a:rPr lang="sk-SK" sz="2400" dirty="0" err="1" smtClean="0"/>
              <a:t>shelli</a:t>
            </a:r>
            <a:endParaRPr lang="sk-SK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500517" y="3645024"/>
            <a:ext cx="7944274" cy="864096"/>
          </a:xfrm>
          <a:prstGeom prst="round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cat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 &lt; 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tmp</a:t>
            </a:r>
            <a:r>
              <a:rPr lang="sk-SK" sz="2400" dirty="0" smtClean="0">
                <a:latin typeface="Consolas" pitchFamily="49" charset="0"/>
                <a:cs typeface="Consolas" pitchFamily="49" charset="0"/>
              </a:rPr>
              <a:t>/</a:t>
            </a:r>
            <a:r>
              <a:rPr lang="sk-SK" sz="2400" dirty="0" err="1" smtClean="0">
                <a:latin typeface="Consolas" pitchFamily="49" charset="0"/>
                <a:cs typeface="Consolas" pitchFamily="49" charset="0"/>
              </a:rPr>
              <a:t>mojefifo</a:t>
            </a:r>
            <a:endParaRPr lang="sk-SK" sz="2400" dirty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1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Práca s FIFO z kódu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/>
          </a:bodyPr>
          <a:lstStyle/>
          <a:p>
            <a:r>
              <a:rPr lang="sk-SK" sz="3200" dirty="0" smtClean="0"/>
              <a:t>vytvorenie:</a:t>
            </a:r>
          </a:p>
          <a:p>
            <a:endParaRPr lang="sk-SK" sz="3200" dirty="0"/>
          </a:p>
          <a:p>
            <a:endParaRPr lang="sk-SK" sz="3200" dirty="0" smtClean="0"/>
          </a:p>
          <a:p>
            <a:pPr lvl="1"/>
            <a:r>
              <a:rPr lang="sk-SK" sz="2800" dirty="0" smtClean="0"/>
              <a:t>zadáme cestu a práva (analogicky ako v </a:t>
            </a:r>
            <a:r>
              <a:rPr lang="sk-SK" sz="2800" dirty="0" err="1" smtClean="0"/>
              <a:t>shelli</a:t>
            </a:r>
            <a:r>
              <a:rPr lang="sk-SK" sz="2800" dirty="0" smtClean="0"/>
              <a:t>)</a:t>
            </a:r>
          </a:p>
          <a:p>
            <a:r>
              <a:rPr lang="sk-SK" sz="3200" dirty="0" smtClean="0"/>
              <a:t>používanie:</a:t>
            </a:r>
          </a:p>
          <a:p>
            <a:pPr lvl="1"/>
            <a:r>
              <a:rPr lang="sk-SK" sz="2800" dirty="0" smtClean="0"/>
              <a:t>FIFO je </a:t>
            </a:r>
            <a:r>
              <a:rPr lang="sk-SK" sz="2800" b="1" dirty="0" smtClean="0">
                <a:solidFill>
                  <a:schemeClr val="tx2"/>
                </a:solidFill>
              </a:rPr>
              <a:t>súbor</a:t>
            </a:r>
          </a:p>
          <a:p>
            <a:pPr lvl="1"/>
            <a:r>
              <a:rPr lang="sk-SK" sz="2800" dirty="0" smtClean="0"/>
              <a:t>fičíme na klasických funkciách (</a:t>
            </a:r>
            <a:r>
              <a:rPr lang="sk-SK" sz="2800" dirty="0" err="1" smtClean="0"/>
              <a:t>fopen</a:t>
            </a:r>
            <a:r>
              <a:rPr lang="sk-SK" sz="2800" dirty="0" smtClean="0"/>
              <a:t>(), </a:t>
            </a:r>
            <a:r>
              <a:rPr lang="sk-SK" sz="2800" dirty="0" err="1" smtClean="0"/>
              <a:t>fscanf</a:t>
            </a:r>
            <a:r>
              <a:rPr lang="sk-SK" sz="2800" dirty="0" smtClean="0"/>
              <a:t>()...)</a:t>
            </a:r>
            <a:endParaRPr lang="sk-SK" sz="2800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476693" y="2348880"/>
            <a:ext cx="8194398" cy="864096"/>
          </a:xfrm>
          <a:prstGeom prst="wedgeRoundRectCallout">
            <a:avLst>
              <a:gd name="adj1" fmla="val -7330"/>
              <a:gd name="adj2" fmla="val -11786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400" dirty="0" err="1" smtClean="0"/>
              <a:t>mkfifo</a:t>
            </a:r>
            <a:r>
              <a:rPr lang="sk-SK" sz="2400" dirty="0" smtClean="0"/>
              <a:t>()</a:t>
            </a:r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564137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Vlastnosti </a:t>
            </a:r>
            <a:r>
              <a:rPr lang="sk-SK" dirty="0" err="1" smtClean="0"/>
              <a:t>fíf</a:t>
            </a:r>
            <a:endParaRPr lang="sk-S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smtClean="0"/>
              <a:t>FIFO môže mať viacero zapisovateľov a čitateľov</a:t>
            </a:r>
          </a:p>
          <a:p>
            <a:r>
              <a:rPr lang="sk-SK" sz="2800" dirty="0" smtClean="0"/>
              <a:t>dáta zapisované </a:t>
            </a:r>
            <a:r>
              <a:rPr lang="sk-SK" sz="2800" dirty="0" err="1" smtClean="0"/>
              <a:t>atomicky</a:t>
            </a:r>
            <a:endParaRPr lang="sk-SK" sz="2800" dirty="0" smtClean="0"/>
          </a:p>
          <a:p>
            <a:pPr lvl="1"/>
            <a:r>
              <a:rPr lang="sk-SK" sz="2400" dirty="0" smtClean="0"/>
              <a:t>do veľkosti 4KB na Linuxe</a:t>
            </a:r>
          </a:p>
          <a:p>
            <a:r>
              <a:rPr lang="sk-SK" sz="2800" dirty="0" smtClean="0"/>
              <a:t>dáta od viacerých zapisovateľov/čitateľov môžu byť prekladané</a:t>
            </a:r>
          </a:p>
          <a:p>
            <a:r>
              <a:rPr lang="sk-SK" sz="2800" dirty="0" smtClean="0"/>
              <a:t>Windows </a:t>
            </a:r>
            <a:r>
              <a:rPr lang="sk-SK" sz="2800" dirty="0" err="1" smtClean="0"/>
              <a:t>Named</a:t>
            </a:r>
            <a:r>
              <a:rPr lang="sk-SK" sz="2800" dirty="0" smtClean="0"/>
              <a:t> </a:t>
            </a:r>
            <a:r>
              <a:rPr lang="sk-SK" sz="2800" dirty="0" err="1" smtClean="0"/>
              <a:t>Pipes</a:t>
            </a:r>
            <a:r>
              <a:rPr lang="sk-SK" sz="2800" dirty="0" smtClean="0"/>
              <a:t> </a:t>
            </a:r>
            <a:r>
              <a:rPr lang="sk-SK" sz="2800" dirty="0" err="1" smtClean="0"/>
              <a:t>vs</a:t>
            </a:r>
            <a:r>
              <a:rPr lang="sk-SK" sz="2800" dirty="0" smtClean="0"/>
              <a:t> Unix </a:t>
            </a:r>
            <a:r>
              <a:rPr lang="sk-SK" sz="2800" dirty="0" err="1" smtClean="0"/>
              <a:t>Pipes</a:t>
            </a:r>
            <a:endParaRPr lang="sk-SK" sz="2800" dirty="0" smtClean="0"/>
          </a:p>
          <a:p>
            <a:pPr lvl="1"/>
            <a:r>
              <a:rPr lang="sk-SK" sz="2400" dirty="0" smtClean="0"/>
              <a:t>rúra vo Win32 môže byť sieťová</a:t>
            </a:r>
          </a:p>
          <a:p>
            <a:pPr lvl="2"/>
            <a:r>
              <a:rPr lang="sk-SK" sz="2000" dirty="0" smtClean="0"/>
              <a:t>v Unixe: to isté sa dosiahne </a:t>
            </a:r>
            <a:r>
              <a:rPr lang="sk-SK" sz="2000" dirty="0" err="1" smtClean="0"/>
              <a:t>socketmi</a:t>
            </a:r>
            <a:endParaRPr lang="sk-SK" sz="2000" dirty="0" smtClean="0"/>
          </a:p>
          <a:p>
            <a:pPr lvl="1"/>
            <a:r>
              <a:rPr lang="sk-SK" sz="2400" dirty="0" smtClean="0"/>
              <a:t>viacero zapisovateľov/čitateľov bez prekladania</a:t>
            </a:r>
          </a:p>
          <a:p>
            <a:pPr lvl="1"/>
            <a:r>
              <a:rPr lang="sk-SK" sz="2400" dirty="0" smtClean="0"/>
              <a:t>rúru možno použiť na obojsmernú komunikáciu</a:t>
            </a:r>
          </a:p>
          <a:p>
            <a:pPr lvl="1"/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1205566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PAZ1c Oh Nine">
      <a:dk1>
        <a:sysClr val="windowText" lastClr="000000"/>
      </a:dk1>
      <a:lt1>
        <a:sysClr val="window" lastClr="FFFFFF"/>
      </a:lt1>
      <a:dk2>
        <a:srgbClr val="00B050"/>
      </a:dk2>
      <a:lt2>
        <a:srgbClr val="FFFFFF"/>
      </a:lt2>
      <a:accent1>
        <a:srgbClr val="00B050"/>
      </a:accent1>
      <a:accent2>
        <a:srgbClr val="C00000"/>
      </a:accent2>
      <a:accent3>
        <a:srgbClr val="92D050"/>
      </a:accent3>
      <a:accent4>
        <a:srgbClr val="8064A2"/>
      </a:accent4>
      <a:accent5>
        <a:srgbClr val="4BACC6"/>
      </a:accent5>
      <a:accent6>
        <a:srgbClr val="F79646"/>
      </a:accent6>
      <a:hlink>
        <a:srgbClr val="00EA00"/>
      </a:hlink>
      <a:folHlink>
        <a:srgbClr val="0C0C0C"/>
      </a:folHlink>
    </a:clrScheme>
    <a:fontScheme name="PAZ1c Oh Nine">
      <a:majorFont>
        <a:latin typeface="Anivers"/>
        <a:ea typeface=""/>
        <a:cs typeface=""/>
      </a:majorFont>
      <a:minorFont>
        <a:latin typeface="A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9575</TotalTime>
  <Words>971</Words>
  <Application>Microsoft Office PowerPoint</Application>
  <PresentationFormat>On-screen Show (4:3)</PresentationFormat>
  <Paragraphs>209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Systémové programovanie / ÚINF/SPR</vt:lpstr>
      <vt:lpstr>Rúry (pipes)</vt:lpstr>
      <vt:lpstr>Rúry v shelli</vt:lpstr>
      <vt:lpstr>Vytváranie rúr</vt:lpstr>
      <vt:lpstr>Odovzdávanie hodnôt</vt:lpstr>
      <vt:lpstr>Idióm pre komunikáciu medzi rodičom a potomkom</vt:lpstr>
      <vt:lpstr>Rúry: ukážka</vt:lpstr>
      <vt:lpstr>Fork/pipe</vt:lpstr>
      <vt:lpstr>Fork/pipe</vt:lpstr>
      <vt:lpstr>Zatváranie nepotrebných koncov</vt:lpstr>
      <vt:lpstr>Presmerovanie stdin, stdout a stderr</vt:lpstr>
      <vt:lpstr>Fork/pipe</vt:lpstr>
      <vt:lpstr>Fork/pipe</vt:lpstr>
      <vt:lpstr>Uľahčenie práce s rúrami</vt:lpstr>
      <vt:lpstr>Fork/pipe</vt:lpstr>
      <vt:lpstr>FIFO: rúry v súborovom systéme</vt:lpstr>
      <vt:lpstr>FIFO: rúry v súborovom systéme</vt:lpstr>
      <vt:lpstr>Práca s FIFO z kódu</vt:lpstr>
      <vt:lpstr>Vlastnosti fíf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Programovanie, algoritmy, zložitosť / ÚINF/PAZ1c</dc:title>
  <dc:creator>RN</dc:creator>
  <cp:lastModifiedBy>rn</cp:lastModifiedBy>
  <cp:revision>99</cp:revision>
  <dcterms:created xsi:type="dcterms:W3CDTF">2009-09-23T08:51:29Z</dcterms:created>
  <dcterms:modified xsi:type="dcterms:W3CDTF">2012-03-08T09:42:01Z</dcterms:modified>
</cp:coreProperties>
</file>