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wdp" ContentType="image/vnd.ms-photo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2"/>
  </p:notesMasterIdLst>
  <p:sldIdLst>
    <p:sldId id="256" r:id="rId2"/>
    <p:sldId id="259" r:id="rId3"/>
    <p:sldId id="265" r:id="rId4"/>
    <p:sldId id="257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3" r:id="rId22"/>
    <p:sldId id="284" r:id="rId23"/>
    <p:sldId id="285" r:id="rId24"/>
    <p:sldId id="286" r:id="rId25"/>
    <p:sldId id="288" r:id="rId26"/>
    <p:sldId id="289" r:id="rId27"/>
    <p:sldId id="290" r:id="rId28"/>
    <p:sldId id="291" r:id="rId29"/>
    <p:sldId id="287" r:id="rId30"/>
    <p:sldId id="29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62"/>
    <p:restoredTop sz="94595"/>
  </p:normalViewPr>
  <p:slideViewPr>
    <p:cSldViewPr snapToGrid="0" snapToObjects="1">
      <p:cViewPr>
        <p:scale>
          <a:sx n="130" d="100"/>
          <a:sy n="130" d="100"/>
        </p:scale>
        <p:origin x="536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08064-3CCD-9142-A483-6C9D6FC5BC27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27BFF4-9D53-BC4B-9DE4-9F1EB56AB8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94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0245" y="275431"/>
            <a:ext cx="6813755" cy="1325563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Input Mono Compressed" charset="0"/>
                <a:ea typeface="Input Mono Compressed" charset="0"/>
                <a:cs typeface="Input Mono Compressed" charset="0"/>
              </a:defRPr>
            </a:lvl1pPr>
          </a:lstStyle>
          <a:p>
            <a:r>
              <a:rPr lang="en-US" dirty="0" smtClean="0"/>
              <a:t>Lorem Ipsum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55815"/>
            <a:ext cx="7886700" cy="4121148"/>
          </a:xfrm>
        </p:spPr>
        <p:txBody>
          <a:bodyPr/>
          <a:lstStyle>
            <a:lvl1pPr>
              <a:defRPr>
                <a:latin typeface="Input Mono Condensed" charset="0"/>
                <a:ea typeface="Input Mono Condensed" charset="0"/>
                <a:cs typeface="Input Mono Condensed" charset="0"/>
              </a:defRPr>
            </a:lvl1pPr>
            <a:lvl2pPr>
              <a:defRPr>
                <a:latin typeface="Input Mono Condensed" charset="0"/>
                <a:ea typeface="Input Mono Condensed" charset="0"/>
                <a:cs typeface="Input Mono Condensed" charset="0"/>
              </a:defRPr>
            </a:lvl2pPr>
            <a:lvl3pPr>
              <a:defRPr>
                <a:latin typeface="Input Mono Condensed" charset="0"/>
                <a:ea typeface="Input Mono Condensed" charset="0"/>
                <a:cs typeface="Input Mono Condensed" charset="0"/>
              </a:defRPr>
            </a:lvl3pPr>
            <a:lvl4pPr>
              <a:defRPr>
                <a:latin typeface="Input Mono Condensed" charset="0"/>
                <a:ea typeface="Input Mono Condensed" charset="0"/>
                <a:cs typeface="Input Mono Condensed" charset="0"/>
              </a:defRPr>
            </a:lvl4pPr>
            <a:lvl5pPr>
              <a:defRPr>
                <a:latin typeface="Input Mono Condensed" charset="0"/>
                <a:ea typeface="Input Mono Condensed" charset="0"/>
                <a:cs typeface="Input Mono Condensed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Freeform 19"/>
          <p:cNvSpPr/>
          <p:nvPr userDrawn="1"/>
        </p:nvSpPr>
        <p:spPr>
          <a:xfrm>
            <a:off x="-56019" y="-4916"/>
            <a:ext cx="2163097" cy="6862916"/>
          </a:xfrm>
          <a:custGeom>
            <a:avLst/>
            <a:gdLst>
              <a:gd name="connsiteX0" fmla="*/ 2163097 w 2163097"/>
              <a:gd name="connsiteY0" fmla="*/ 9832 h 6862916"/>
              <a:gd name="connsiteX1" fmla="*/ 1966452 w 2163097"/>
              <a:gd name="connsiteY1" fmla="*/ 3264310 h 6862916"/>
              <a:gd name="connsiteX2" fmla="*/ 1061884 w 2163097"/>
              <a:gd name="connsiteY2" fmla="*/ 4886632 h 6862916"/>
              <a:gd name="connsiteX3" fmla="*/ 0 w 2163097"/>
              <a:gd name="connsiteY3" fmla="*/ 6862916 h 6862916"/>
              <a:gd name="connsiteX4" fmla="*/ 29497 w 2163097"/>
              <a:gd name="connsiteY4" fmla="*/ 0 h 6862916"/>
              <a:gd name="connsiteX0" fmla="*/ 2163097 w 2163097"/>
              <a:gd name="connsiteY0" fmla="*/ 9832 h 6862916"/>
              <a:gd name="connsiteX1" fmla="*/ 2074607 w 2163097"/>
              <a:gd name="connsiteY1" fmla="*/ 1347019 h 6862916"/>
              <a:gd name="connsiteX2" fmla="*/ 1966452 w 2163097"/>
              <a:gd name="connsiteY2" fmla="*/ 3264310 h 6862916"/>
              <a:gd name="connsiteX3" fmla="*/ 1061884 w 2163097"/>
              <a:gd name="connsiteY3" fmla="*/ 4886632 h 6862916"/>
              <a:gd name="connsiteX4" fmla="*/ 0 w 2163097"/>
              <a:gd name="connsiteY4" fmla="*/ 6862916 h 6862916"/>
              <a:gd name="connsiteX5" fmla="*/ 29497 w 2163097"/>
              <a:gd name="connsiteY5" fmla="*/ 0 h 6862916"/>
              <a:gd name="connsiteX0" fmla="*/ 2163097 w 2163097"/>
              <a:gd name="connsiteY0" fmla="*/ 9832 h 6862916"/>
              <a:gd name="connsiteX1" fmla="*/ 2074607 w 2163097"/>
              <a:gd name="connsiteY1" fmla="*/ 1347019 h 6862916"/>
              <a:gd name="connsiteX2" fmla="*/ 1730478 w 2163097"/>
              <a:gd name="connsiteY2" fmla="*/ 3234813 h 6862916"/>
              <a:gd name="connsiteX3" fmla="*/ 1061884 w 2163097"/>
              <a:gd name="connsiteY3" fmla="*/ 4886632 h 6862916"/>
              <a:gd name="connsiteX4" fmla="*/ 0 w 2163097"/>
              <a:gd name="connsiteY4" fmla="*/ 6862916 h 6862916"/>
              <a:gd name="connsiteX5" fmla="*/ 29497 w 2163097"/>
              <a:gd name="connsiteY5" fmla="*/ 0 h 6862916"/>
              <a:gd name="connsiteX0" fmla="*/ 2163097 w 2163097"/>
              <a:gd name="connsiteY0" fmla="*/ 9832 h 6862916"/>
              <a:gd name="connsiteX1" fmla="*/ 2074607 w 2163097"/>
              <a:gd name="connsiteY1" fmla="*/ 1347019 h 6862916"/>
              <a:gd name="connsiteX2" fmla="*/ 1730478 w 2163097"/>
              <a:gd name="connsiteY2" fmla="*/ 3234813 h 6862916"/>
              <a:gd name="connsiteX3" fmla="*/ 1406013 w 2163097"/>
              <a:gd name="connsiteY3" fmla="*/ 5043948 h 6862916"/>
              <a:gd name="connsiteX4" fmla="*/ 0 w 2163097"/>
              <a:gd name="connsiteY4" fmla="*/ 6862916 h 6862916"/>
              <a:gd name="connsiteX5" fmla="*/ 29497 w 2163097"/>
              <a:gd name="connsiteY5" fmla="*/ 0 h 6862916"/>
              <a:gd name="connsiteX0" fmla="*/ 2163097 w 2163097"/>
              <a:gd name="connsiteY0" fmla="*/ 9832 h 6862916"/>
              <a:gd name="connsiteX1" fmla="*/ 2074607 w 2163097"/>
              <a:gd name="connsiteY1" fmla="*/ 1347019 h 6862916"/>
              <a:gd name="connsiteX2" fmla="*/ 1877962 w 2163097"/>
              <a:gd name="connsiteY2" fmla="*/ 3254478 h 6862916"/>
              <a:gd name="connsiteX3" fmla="*/ 1406013 w 2163097"/>
              <a:gd name="connsiteY3" fmla="*/ 5043948 h 6862916"/>
              <a:gd name="connsiteX4" fmla="*/ 0 w 2163097"/>
              <a:gd name="connsiteY4" fmla="*/ 6862916 h 6862916"/>
              <a:gd name="connsiteX5" fmla="*/ 29497 w 2163097"/>
              <a:gd name="connsiteY5" fmla="*/ 0 h 6862916"/>
              <a:gd name="connsiteX0" fmla="*/ 2163097 w 2163097"/>
              <a:gd name="connsiteY0" fmla="*/ 9832 h 6862916"/>
              <a:gd name="connsiteX1" fmla="*/ 2074607 w 2163097"/>
              <a:gd name="connsiteY1" fmla="*/ 1347019 h 6862916"/>
              <a:gd name="connsiteX2" fmla="*/ 1877962 w 2163097"/>
              <a:gd name="connsiteY2" fmla="*/ 3254478 h 6862916"/>
              <a:gd name="connsiteX3" fmla="*/ 934065 w 2163097"/>
              <a:gd name="connsiteY3" fmla="*/ 5742038 h 6862916"/>
              <a:gd name="connsiteX4" fmla="*/ 0 w 2163097"/>
              <a:gd name="connsiteY4" fmla="*/ 6862916 h 6862916"/>
              <a:gd name="connsiteX5" fmla="*/ 29497 w 2163097"/>
              <a:gd name="connsiteY5" fmla="*/ 0 h 6862916"/>
              <a:gd name="connsiteX0" fmla="*/ 2163097 w 2163097"/>
              <a:gd name="connsiteY0" fmla="*/ 9832 h 6862916"/>
              <a:gd name="connsiteX1" fmla="*/ 2074607 w 2163097"/>
              <a:gd name="connsiteY1" fmla="*/ 1347019 h 6862916"/>
              <a:gd name="connsiteX2" fmla="*/ 1573162 w 2163097"/>
              <a:gd name="connsiteY2" fmla="*/ 3726426 h 6862916"/>
              <a:gd name="connsiteX3" fmla="*/ 934065 w 2163097"/>
              <a:gd name="connsiteY3" fmla="*/ 5742038 h 6862916"/>
              <a:gd name="connsiteX4" fmla="*/ 0 w 2163097"/>
              <a:gd name="connsiteY4" fmla="*/ 6862916 h 6862916"/>
              <a:gd name="connsiteX5" fmla="*/ 29497 w 2163097"/>
              <a:gd name="connsiteY5" fmla="*/ 0 h 6862916"/>
              <a:gd name="connsiteX0" fmla="*/ 2163097 w 2163097"/>
              <a:gd name="connsiteY0" fmla="*/ 9832 h 6862916"/>
              <a:gd name="connsiteX1" fmla="*/ 2074607 w 2163097"/>
              <a:gd name="connsiteY1" fmla="*/ 1347019 h 6862916"/>
              <a:gd name="connsiteX2" fmla="*/ 1759974 w 2163097"/>
              <a:gd name="connsiteY2" fmla="*/ 3765755 h 6862916"/>
              <a:gd name="connsiteX3" fmla="*/ 934065 w 2163097"/>
              <a:gd name="connsiteY3" fmla="*/ 5742038 h 6862916"/>
              <a:gd name="connsiteX4" fmla="*/ 0 w 2163097"/>
              <a:gd name="connsiteY4" fmla="*/ 6862916 h 6862916"/>
              <a:gd name="connsiteX5" fmla="*/ 29497 w 2163097"/>
              <a:gd name="connsiteY5" fmla="*/ 0 h 6862916"/>
              <a:gd name="connsiteX0" fmla="*/ 2163097 w 2163097"/>
              <a:gd name="connsiteY0" fmla="*/ 9832 h 6862916"/>
              <a:gd name="connsiteX1" fmla="*/ 1759974 w 2163097"/>
              <a:gd name="connsiteY1" fmla="*/ 3765755 h 6862916"/>
              <a:gd name="connsiteX2" fmla="*/ 934065 w 2163097"/>
              <a:gd name="connsiteY2" fmla="*/ 5742038 h 6862916"/>
              <a:gd name="connsiteX3" fmla="*/ 0 w 2163097"/>
              <a:gd name="connsiteY3" fmla="*/ 6862916 h 6862916"/>
              <a:gd name="connsiteX4" fmla="*/ 29497 w 2163097"/>
              <a:gd name="connsiteY4" fmla="*/ 0 h 6862916"/>
              <a:gd name="connsiteX0" fmla="*/ 2163097 w 2163097"/>
              <a:gd name="connsiteY0" fmla="*/ 9832 h 6862916"/>
              <a:gd name="connsiteX1" fmla="*/ 1759974 w 2163097"/>
              <a:gd name="connsiteY1" fmla="*/ 3765755 h 6862916"/>
              <a:gd name="connsiteX2" fmla="*/ 0 w 2163097"/>
              <a:gd name="connsiteY2" fmla="*/ 6862916 h 6862916"/>
              <a:gd name="connsiteX3" fmla="*/ 29497 w 2163097"/>
              <a:gd name="connsiteY3" fmla="*/ 0 h 6862916"/>
              <a:gd name="connsiteX0" fmla="*/ 2163097 w 2163097"/>
              <a:gd name="connsiteY0" fmla="*/ 9832 h 6862916"/>
              <a:gd name="connsiteX1" fmla="*/ 2074606 w 2163097"/>
              <a:gd name="connsiteY1" fmla="*/ 3687097 h 6862916"/>
              <a:gd name="connsiteX2" fmla="*/ 0 w 2163097"/>
              <a:gd name="connsiteY2" fmla="*/ 6862916 h 6862916"/>
              <a:gd name="connsiteX3" fmla="*/ 29497 w 2163097"/>
              <a:gd name="connsiteY3" fmla="*/ 0 h 6862916"/>
              <a:gd name="connsiteX0" fmla="*/ 2163097 w 2163097"/>
              <a:gd name="connsiteY0" fmla="*/ 9832 h 6862916"/>
              <a:gd name="connsiteX1" fmla="*/ 2133599 w 2163097"/>
              <a:gd name="connsiteY1" fmla="*/ 3618271 h 6862916"/>
              <a:gd name="connsiteX2" fmla="*/ 0 w 2163097"/>
              <a:gd name="connsiteY2" fmla="*/ 6862916 h 6862916"/>
              <a:gd name="connsiteX3" fmla="*/ 29497 w 2163097"/>
              <a:gd name="connsiteY3" fmla="*/ 0 h 6862916"/>
              <a:gd name="connsiteX0" fmla="*/ 2163097 w 2163097"/>
              <a:gd name="connsiteY0" fmla="*/ 9832 h 6862916"/>
              <a:gd name="connsiteX1" fmla="*/ 2113935 w 2163097"/>
              <a:gd name="connsiteY1" fmla="*/ 3451123 h 6862916"/>
              <a:gd name="connsiteX2" fmla="*/ 0 w 2163097"/>
              <a:gd name="connsiteY2" fmla="*/ 6862916 h 6862916"/>
              <a:gd name="connsiteX3" fmla="*/ 29497 w 2163097"/>
              <a:gd name="connsiteY3" fmla="*/ 0 h 6862916"/>
              <a:gd name="connsiteX0" fmla="*/ 2163097 w 2163097"/>
              <a:gd name="connsiteY0" fmla="*/ 9832 h 6862916"/>
              <a:gd name="connsiteX1" fmla="*/ 2163096 w 2163097"/>
              <a:gd name="connsiteY1" fmla="*/ 3254478 h 6862916"/>
              <a:gd name="connsiteX2" fmla="*/ 0 w 2163097"/>
              <a:gd name="connsiteY2" fmla="*/ 6862916 h 6862916"/>
              <a:gd name="connsiteX3" fmla="*/ 29497 w 2163097"/>
              <a:gd name="connsiteY3" fmla="*/ 0 h 6862916"/>
              <a:gd name="connsiteX0" fmla="*/ 2163097 w 2163097"/>
              <a:gd name="connsiteY0" fmla="*/ 9832 h 6862916"/>
              <a:gd name="connsiteX1" fmla="*/ 2094270 w 2163097"/>
              <a:gd name="connsiteY1" fmla="*/ 3254478 h 6862916"/>
              <a:gd name="connsiteX2" fmla="*/ 0 w 2163097"/>
              <a:gd name="connsiteY2" fmla="*/ 6862916 h 6862916"/>
              <a:gd name="connsiteX3" fmla="*/ 29497 w 2163097"/>
              <a:gd name="connsiteY3" fmla="*/ 0 h 6862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3097" h="6862916">
                <a:moveTo>
                  <a:pt x="2163097" y="9832"/>
                </a:moveTo>
                <a:cubicBezTo>
                  <a:pt x="2163097" y="1091381"/>
                  <a:pt x="2094270" y="2172929"/>
                  <a:pt x="2094270" y="3254478"/>
                </a:cubicBezTo>
                <a:lnTo>
                  <a:pt x="0" y="6862916"/>
                </a:lnTo>
                <a:lnTo>
                  <a:pt x="29497" y="0"/>
                </a:lnTo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mond 21"/>
          <p:cNvSpPr/>
          <p:nvPr userDrawn="1"/>
        </p:nvSpPr>
        <p:spPr>
          <a:xfrm>
            <a:off x="-712116" y="4051089"/>
            <a:ext cx="1340766" cy="634952"/>
          </a:xfrm>
          <a:prstGeom prst="diamon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-91770" y="938212"/>
            <a:ext cx="1324380" cy="0"/>
          </a:xfrm>
          <a:prstGeom prst="line">
            <a:avLst/>
          </a:prstGeom>
          <a:ln w="381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38DC0E-D8FF-F24C-AEE2-4C4F521D89E5}" type="datetimeFigureOut">
              <a:rPr lang="en-US" smtClean="0"/>
              <a:t>12/16/17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C226B-11CC-B749-A5DF-0282A24FA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07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Open Sans Light" charset="0"/>
          <a:ea typeface="Open Sans Light" charset="0"/>
          <a:cs typeface="Open Sans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pen Sans Light" charset="0"/>
          <a:ea typeface="Open Sans Light" charset="0"/>
          <a:cs typeface="Open Sans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 Light" charset="0"/>
          <a:ea typeface="Open Sans Light" charset="0"/>
          <a:cs typeface="Open Sans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 Light" charset="0"/>
          <a:ea typeface="Open Sans Light" charset="0"/>
          <a:cs typeface="Open Sans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 Light" charset="0"/>
          <a:ea typeface="Open Sans Light" charset="0"/>
          <a:cs typeface="Open Sans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 Light" charset="0"/>
          <a:ea typeface="Open Sans Light" charset="0"/>
          <a:cs typeface="Open Sans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824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785419"/>
            <a:ext cx="9144000" cy="3072581"/>
          </a:xfrm>
          <a:solidFill>
            <a:schemeClr val="tx1">
              <a:alpha val="51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7200" dirty="0" err="1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Akka</a:t>
            </a:r>
            <a:r>
              <a:rPr lang="en-US" sz="7200" dirty="0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: </a:t>
            </a:r>
            <a:br>
              <a:rPr lang="en-US" sz="7200" dirty="0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</a:br>
            <a:r>
              <a:rPr lang="en-US" sz="7200" dirty="0" err="1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prvé</a:t>
            </a:r>
            <a:r>
              <a:rPr lang="en-US" sz="7200" dirty="0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 </a:t>
            </a:r>
            <a:r>
              <a:rPr lang="en-US" sz="7200" dirty="0" err="1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dejstvo</a:t>
            </a:r>
            <a:endParaRPr lang="en-US" sz="7200" dirty="0">
              <a:solidFill>
                <a:schemeClr val="bg1"/>
              </a:solidFill>
              <a:latin typeface="Input Mono Condensed" charset="0"/>
              <a:ea typeface="Input Mono Condensed" charset="0"/>
              <a:cs typeface="Input Mono Condensed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0241" y="217714"/>
            <a:ext cx="6858000" cy="1438048"/>
          </a:xfrm>
        </p:spPr>
        <p:txBody>
          <a:bodyPr anchor="t"/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@</a:t>
            </a:r>
            <a:r>
              <a:rPr lang="en-US" b="1" dirty="0" err="1" smtClean="0">
                <a:solidFill>
                  <a:schemeClr val="bg1"/>
                </a:solidFill>
              </a:rPr>
              <a:t>RoboNovotny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411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škálujme</a:t>
            </a:r>
            <a:r>
              <a:rPr lang="en-US" dirty="0" smtClean="0"/>
              <a:t>!</a:t>
            </a:r>
            <a:endParaRPr lang="en-US" dirty="0"/>
          </a:p>
        </p:txBody>
      </p:sp>
      <p:pic>
        <p:nvPicPr>
          <p:cNvPr id="5" name="Picture 2" descr="http://www.fullcirclebisonranch.com/product_images/uploaded_images/lg-black-weaner-pigs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696"/>
          <a:stretch/>
        </p:blipFill>
        <p:spPr bwMode="auto">
          <a:xfrm>
            <a:off x="-78658" y="1552966"/>
            <a:ext cx="9222658" cy="56313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731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96357"/>
            <a:ext cx="7886700" cy="12969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10000 GHz CPU</a:t>
            </a:r>
          </a:p>
        </p:txBody>
      </p:sp>
    </p:spTree>
    <p:extLst>
      <p:ext uri="{BB962C8B-B14F-4D97-AF65-F5344CB8AC3E}">
        <p14:creationId xmlns:p14="http://schemas.microsoft.com/office/powerpoint/2010/main" val="268317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96357"/>
            <a:ext cx="7886700" cy="12969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10000 </a:t>
            </a:r>
            <a:r>
              <a:rPr lang="en-US" sz="4400" dirty="0" err="1" smtClean="0">
                <a:solidFill>
                  <a:schemeClr val="bg1"/>
                </a:solidFill>
              </a:rPr>
              <a:t>vlákien</a:t>
            </a:r>
            <a:endParaRPr lang="en-US" sz="4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303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96357"/>
            <a:ext cx="7886700" cy="129698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“threads </a:t>
            </a:r>
            <a:r>
              <a:rPr lang="en-US" sz="3200" dirty="0">
                <a:solidFill>
                  <a:schemeClr val="bg1"/>
                </a:solidFill>
              </a:rPr>
              <a:t>can communicate through data, code and files they already </a:t>
            </a:r>
            <a:r>
              <a:rPr lang="en-US" sz="3200" dirty="0" smtClean="0">
                <a:solidFill>
                  <a:schemeClr val="bg1"/>
                </a:solidFill>
              </a:rPr>
              <a:t>share”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</a:rPr>
              <a:t>-- Threads (Computing) #Wikipedia</a:t>
            </a:r>
          </a:p>
        </p:txBody>
      </p:sp>
    </p:spTree>
    <p:extLst>
      <p:ext uri="{BB962C8B-B14F-4D97-AF65-F5344CB8AC3E}">
        <p14:creationId xmlns:p14="http://schemas.microsoft.com/office/powerpoint/2010/main" val="1767145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96357"/>
            <a:ext cx="7886700" cy="12969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“threads </a:t>
            </a:r>
            <a:r>
              <a:rPr lang="en-US" sz="2700" dirty="0">
                <a:solidFill>
                  <a:schemeClr val="bg1"/>
                </a:solidFill>
              </a:rPr>
              <a:t>can communicate through data, code and files they already </a:t>
            </a:r>
            <a:r>
              <a:rPr lang="en-US" sz="5400" dirty="0" smtClean="0">
                <a:solidFill>
                  <a:srgbClr val="C00000"/>
                </a:solidFill>
              </a:rPr>
              <a:t>share</a:t>
            </a:r>
            <a:r>
              <a:rPr lang="en-US" sz="2700" dirty="0" smtClean="0">
                <a:solidFill>
                  <a:schemeClr val="bg1"/>
                </a:solidFill>
              </a:rPr>
              <a:t>”</a:t>
            </a:r>
          </a:p>
          <a:p>
            <a:pPr marL="0" indent="0" algn="ctr">
              <a:buNone/>
            </a:pPr>
            <a:r>
              <a:rPr lang="en-US" sz="2700" dirty="0" smtClean="0">
                <a:solidFill>
                  <a:schemeClr val="bg1">
                    <a:lumMod val="50000"/>
                  </a:schemeClr>
                </a:solidFill>
              </a:rPr>
              <a:t>-- Threads (Computing) #Wikipedia</a:t>
            </a:r>
          </a:p>
        </p:txBody>
      </p:sp>
    </p:spTree>
    <p:extLst>
      <p:ext uri="{BB962C8B-B14F-4D97-AF65-F5344CB8AC3E}">
        <p14:creationId xmlns:p14="http://schemas.microsoft.com/office/powerpoint/2010/main" val="1463491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96357"/>
            <a:ext cx="7886700" cy="12969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“the</a:t>
            </a:r>
            <a:r>
              <a:rPr lang="en-US" sz="2700" dirty="0">
                <a:solidFill>
                  <a:schemeClr val="bg1"/>
                </a:solidFill>
              </a:rPr>
              <a:t> programmer must be careful to avoid race conditions and other non-intuitive behaviors</a:t>
            </a:r>
            <a:r>
              <a:rPr lang="en-US" sz="2700" dirty="0" smtClean="0">
                <a:solidFill>
                  <a:schemeClr val="bg1"/>
                </a:solidFill>
              </a:rPr>
              <a:t>.”</a:t>
            </a:r>
          </a:p>
          <a:p>
            <a:pPr marL="0" indent="0" algn="ctr">
              <a:buNone/>
            </a:pPr>
            <a:r>
              <a:rPr lang="en-US" sz="2700" dirty="0">
                <a:solidFill>
                  <a:schemeClr val="bg1">
                    <a:lumMod val="50000"/>
                  </a:schemeClr>
                </a:solidFill>
              </a:rPr>
              <a:t>-- Threads (Computing) #Wikipedia</a:t>
            </a:r>
          </a:p>
          <a:p>
            <a:pPr marL="0" indent="0" algn="ctr">
              <a:buNone/>
            </a:pPr>
            <a:endParaRPr lang="en-US" sz="2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59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196357"/>
            <a:ext cx="7886700" cy="12969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700" dirty="0" smtClean="0">
                <a:solidFill>
                  <a:schemeClr val="bg1"/>
                </a:solidFill>
              </a:rPr>
              <a:t>“the</a:t>
            </a:r>
            <a:r>
              <a:rPr lang="en-US" sz="2700" dirty="0">
                <a:solidFill>
                  <a:schemeClr val="bg1"/>
                </a:solidFill>
              </a:rPr>
              <a:t> programmer must be </a:t>
            </a:r>
            <a:r>
              <a:rPr lang="en-US" sz="4400" dirty="0">
                <a:solidFill>
                  <a:srgbClr val="C00000"/>
                </a:solidFill>
              </a:rPr>
              <a:t>careful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2700" dirty="0">
                <a:solidFill>
                  <a:schemeClr val="bg1"/>
                </a:solidFill>
              </a:rPr>
              <a:t>to avoid race conditions and other </a:t>
            </a:r>
            <a:r>
              <a:rPr lang="en-US" sz="4400" dirty="0">
                <a:solidFill>
                  <a:srgbClr val="C00000"/>
                </a:solidFill>
              </a:rPr>
              <a:t>non-intuitive</a:t>
            </a:r>
            <a:r>
              <a:rPr lang="en-US" sz="2700" dirty="0">
                <a:solidFill>
                  <a:schemeClr val="bg1"/>
                </a:solidFill>
              </a:rPr>
              <a:t> behaviors</a:t>
            </a:r>
            <a:r>
              <a:rPr lang="en-US" sz="2700" dirty="0" smtClean="0">
                <a:solidFill>
                  <a:schemeClr val="bg1"/>
                </a:solidFill>
              </a:rPr>
              <a:t>.”</a:t>
            </a:r>
          </a:p>
          <a:p>
            <a:pPr marL="0" indent="0" algn="ctr">
              <a:buNone/>
            </a:pPr>
            <a:r>
              <a:rPr lang="en-US" sz="2700" dirty="0">
                <a:solidFill>
                  <a:schemeClr val="bg1">
                    <a:lumMod val="50000"/>
                  </a:schemeClr>
                </a:solidFill>
              </a:rPr>
              <a:t>-- Threads (Computing) #Wikipedia</a:t>
            </a:r>
          </a:p>
          <a:p>
            <a:pPr marL="0" indent="0" algn="ctr">
              <a:buNone/>
            </a:pPr>
            <a:endParaRPr lang="en-US" sz="2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337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93" y="747252"/>
            <a:ext cx="9212826" cy="516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241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824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12490"/>
            <a:ext cx="9144000" cy="3072581"/>
          </a:xfrm>
          <a:solidFill>
            <a:schemeClr val="tx1">
              <a:alpha val="51000"/>
            </a:schemeClr>
          </a:solidFill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7200" dirty="0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actor model</a:t>
            </a:r>
            <a:endParaRPr lang="en-US" sz="7200" dirty="0">
              <a:solidFill>
                <a:schemeClr val="bg1"/>
              </a:solidFill>
              <a:latin typeface="Input Mono Condensed" charset="0"/>
              <a:ea typeface="Input Mono Condensed" charset="0"/>
              <a:cs typeface="Input Mono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69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Aktor</a:t>
            </a:r>
            <a:r>
              <a:rPr lang="en-US" dirty="0" smtClean="0"/>
              <a:t> </a:t>
            </a:r>
            <a:r>
              <a:rPr lang="en-US" dirty="0" err="1" smtClean="0"/>
              <a:t>dokáže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prijať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správu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 err="1" smtClean="0">
                <a:solidFill>
                  <a:schemeClr val="bg1"/>
                </a:solidFill>
              </a:rPr>
              <a:t>po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prijatí</a:t>
            </a:r>
            <a:endParaRPr lang="en-US" sz="3200" dirty="0" smtClean="0">
              <a:solidFill>
                <a:schemeClr val="bg1"/>
              </a:solidFill>
            </a:endParaRPr>
          </a:p>
          <a:p>
            <a:pPr lvl="1"/>
            <a:r>
              <a:rPr lang="en-US" sz="2800" dirty="0" err="1" smtClean="0">
                <a:solidFill>
                  <a:schemeClr val="bg1"/>
                </a:solidFill>
              </a:rPr>
              <a:t>odoslať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správy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iným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aktorom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1"/>
            <a:r>
              <a:rPr lang="en-US" sz="2800" dirty="0" err="1" smtClean="0">
                <a:solidFill>
                  <a:schemeClr val="bg1"/>
                </a:solidFill>
              </a:rPr>
              <a:t>vytvoriť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nových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aktorov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1"/>
            <a:r>
              <a:rPr lang="en-US" sz="2800" dirty="0" err="1" smtClean="0">
                <a:solidFill>
                  <a:schemeClr val="bg1"/>
                </a:solidFill>
              </a:rPr>
              <a:t>zmeniť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stav</a:t>
            </a:r>
            <a:endParaRPr lang="en-US" sz="2800" dirty="0" smtClean="0">
              <a:solidFill>
                <a:schemeClr val="bg1"/>
              </a:solidFill>
            </a:endParaRPr>
          </a:p>
          <a:p>
            <a:pPr lvl="1"/>
            <a:r>
              <a:rPr lang="en-US" sz="2800" dirty="0" err="1" smtClean="0">
                <a:solidFill>
                  <a:schemeClr val="bg1"/>
                </a:solidFill>
              </a:rPr>
              <a:t>zmeniť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správanie</a:t>
            </a:r>
            <a:r>
              <a:rPr lang="en-US" sz="2800" dirty="0" smtClean="0">
                <a:solidFill>
                  <a:schemeClr val="bg1"/>
                </a:solidFill>
              </a:rPr>
              <a:t> pre </a:t>
            </a:r>
            <a:r>
              <a:rPr lang="en-US" sz="2800" dirty="0" err="1" smtClean="0">
                <a:solidFill>
                  <a:schemeClr val="bg1"/>
                </a:solidFill>
              </a:rPr>
              <a:t>budúce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správy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625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Správa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871019"/>
            <a:ext cx="7886700" cy="3305944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</a:rPr>
              <a:t>nemenná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informácia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posielaná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medzi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aktormi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458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Správa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jediný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spôsob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výmeny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informácií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medzi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aktormi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jediný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spôsob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zdieľania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dát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medzi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aktormi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631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Posielanie</a:t>
            </a:r>
            <a:r>
              <a:rPr lang="en-US" dirty="0" smtClean="0"/>
              <a:t> / </a:t>
            </a:r>
            <a:r>
              <a:rPr lang="en-US" dirty="0" err="1" smtClean="0"/>
              <a:t>prijímanie</a:t>
            </a:r>
            <a:r>
              <a:rPr lang="en-US" dirty="0" smtClean="0"/>
              <a:t> </a:t>
            </a:r>
            <a:r>
              <a:rPr lang="en-US" dirty="0" err="1" smtClean="0"/>
              <a:t>správ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posielanie</a:t>
            </a:r>
            <a:r>
              <a:rPr lang="en-US" dirty="0" smtClean="0">
                <a:solidFill>
                  <a:schemeClr val="bg1"/>
                </a:solidFill>
              </a:rPr>
              <a:t>: fire-and-forget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prijímanie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nečaká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na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odpoveď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nezáleží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na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poradí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správ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720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876" y="1868256"/>
            <a:ext cx="6813755" cy="3264182"/>
          </a:xfrm>
        </p:spPr>
        <p:txBody>
          <a:bodyPr>
            <a:normAutofit/>
          </a:bodyPr>
          <a:lstStyle/>
          <a:p>
            <a:pPr algn="ctr"/>
            <a:r>
              <a:rPr lang="en-US" sz="7200" dirty="0" err="1" smtClean="0">
                <a:solidFill>
                  <a:srgbClr val="C00000"/>
                </a:solidFill>
              </a:rPr>
              <a:t>Akka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=</a:t>
            </a:r>
            <a:br>
              <a:rPr lang="en-US" dirty="0" smtClean="0"/>
            </a:br>
            <a:r>
              <a:rPr lang="en-US" dirty="0" err="1" smtClean="0"/>
              <a:t>aktori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JVM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809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aoblený obdĺžnik 3"/>
          <p:cNvSpPr/>
          <p:nvPr/>
        </p:nvSpPr>
        <p:spPr>
          <a:xfrm>
            <a:off x="261352" y="275304"/>
            <a:ext cx="8640960" cy="62646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tabLst>
                <a:tab pos="355600" algn="l"/>
                <a:tab pos="711200" algn="l"/>
              </a:tabLst>
            </a:pP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import </a:t>
            </a:r>
            <a:r>
              <a:rPr lang="en-US" sz="2000" dirty="0" err="1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akka.actor</a:t>
            </a: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.*;</a:t>
            </a:r>
          </a:p>
          <a:p>
            <a:pPr>
              <a:tabLst>
                <a:tab pos="355600" algn="l"/>
                <a:tab pos="711200" algn="l"/>
              </a:tabLst>
            </a:pP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class </a:t>
            </a:r>
            <a:r>
              <a:rPr lang="en-US" sz="2000" dirty="0" err="1">
                <a:latin typeface="Input Mono Condensed Thin" charset="0"/>
                <a:ea typeface="Input Mono Condensed Thin" charset="0"/>
                <a:cs typeface="Input Mono Condensed Thin" charset="0"/>
              </a:rPr>
              <a:t>HelloActor</a:t>
            </a: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 extends </a:t>
            </a:r>
            <a:r>
              <a:rPr lang="en-US" sz="2000" b="1" dirty="0" err="1">
                <a:solidFill>
                  <a:srgbClr val="C00000"/>
                </a:solidFill>
                <a:latin typeface="Input Mono Condensed Thin" charset="0"/>
                <a:ea typeface="Input Mono Condensed Thin" charset="0"/>
                <a:cs typeface="Input Mono Condensed Thin" charset="0"/>
              </a:rPr>
              <a:t>AbstractActor</a:t>
            </a:r>
            <a:r>
              <a:rPr lang="en-US" sz="2000" dirty="0">
                <a:solidFill>
                  <a:srgbClr val="C00000"/>
                </a:solidFill>
                <a:latin typeface="Input Mono Condensed Thin" charset="0"/>
                <a:ea typeface="Input Mono Condensed Thin" charset="0"/>
                <a:cs typeface="Input Mono Condensed Thin" charset="0"/>
              </a:rPr>
              <a:t> </a:t>
            </a: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{</a:t>
            </a:r>
          </a:p>
          <a:p>
            <a:pPr>
              <a:tabLst>
                <a:tab pos="355600" algn="l"/>
                <a:tab pos="711200" algn="l"/>
              </a:tabLst>
            </a:pP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	public </a:t>
            </a: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Receive </a:t>
            </a:r>
            <a:r>
              <a:rPr lang="en-US" sz="2000" dirty="0" err="1">
                <a:latin typeface="Input Mono Condensed Thin" charset="0"/>
                <a:ea typeface="Input Mono Condensed Thin" charset="0"/>
                <a:cs typeface="Input Mono Condensed Thin" charset="0"/>
              </a:rPr>
              <a:t>createReceive</a:t>
            </a: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() </a:t>
            </a: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{</a:t>
            </a:r>
          </a:p>
          <a:p>
            <a:pPr>
              <a:tabLst>
                <a:tab pos="355600" algn="l"/>
                <a:tab pos="711200" algn="l"/>
              </a:tabLst>
            </a:pP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	</a:t>
            </a: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	return </a:t>
            </a:r>
            <a:r>
              <a:rPr lang="en-US" sz="2000" dirty="0" err="1">
                <a:latin typeface="Input Mono Condensed Thin" charset="0"/>
                <a:ea typeface="Input Mono Condensed Thin" charset="0"/>
                <a:cs typeface="Input Mono Condensed Thin" charset="0"/>
              </a:rPr>
              <a:t>receiveBuilder</a:t>
            </a: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()                </a:t>
            </a: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		   		    .</a:t>
            </a: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match(</a:t>
            </a:r>
            <a:r>
              <a:rPr lang="en-US" sz="2000" b="1" dirty="0" err="1">
                <a:solidFill>
                  <a:srgbClr val="C00000"/>
                </a:solidFill>
                <a:latin typeface="Input Mono Condensed Thin" charset="0"/>
                <a:ea typeface="Input Mono Condensed Thin" charset="0"/>
                <a:cs typeface="Input Mono Condensed Thin" charset="0"/>
              </a:rPr>
              <a:t>String.class</a:t>
            </a: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, </a:t>
            </a:r>
            <a:r>
              <a:rPr lang="en-US" sz="2000" b="1" dirty="0" smtClean="0">
                <a:solidFill>
                  <a:schemeClr val="tx1"/>
                </a:solidFill>
                <a:latin typeface="Input Mono Condensed Thin" charset="0"/>
                <a:ea typeface="Input Mono Condensed Thin" charset="0"/>
                <a:cs typeface="Input Mono Condensed Thin" charset="0"/>
              </a:rPr>
              <a:t>m -&gt; </a:t>
            </a:r>
            <a:r>
              <a:rPr lang="en-US" sz="2000" b="1" dirty="0" err="1" smtClean="0">
                <a:solidFill>
                  <a:schemeClr val="tx1"/>
                </a:solidFill>
                <a:latin typeface="Input Mono Condensed Thin" charset="0"/>
                <a:ea typeface="Input Mono Condensed Thin" charset="0"/>
                <a:cs typeface="Input Mono Condensed Thin" charset="0"/>
              </a:rPr>
              <a:t>System.out.println</a:t>
            </a:r>
            <a:r>
              <a:rPr lang="en-US" sz="2000" b="1" dirty="0" smtClean="0">
                <a:solidFill>
                  <a:schemeClr val="tx1"/>
                </a:solidFill>
                <a:latin typeface="Input Mono Condensed Thin" charset="0"/>
                <a:ea typeface="Input Mono Condensed Thin" charset="0"/>
                <a:cs typeface="Input Mono Condensed Thin" charset="0"/>
              </a:rPr>
              <a:t>(m)</a:t>
            </a: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)</a:t>
            </a:r>
          </a:p>
          <a:p>
            <a:pPr>
              <a:tabLst>
                <a:tab pos="355600" algn="l"/>
                <a:tab pos="711200" algn="l"/>
              </a:tabLst>
            </a:pP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			.</a:t>
            </a:r>
            <a:r>
              <a:rPr lang="en-US" sz="2000" dirty="0">
                <a:latin typeface="Input Mono Condensed Thin" charset="0"/>
                <a:ea typeface="Input Mono Condensed Thin" charset="0"/>
                <a:cs typeface="Input Mono Condensed Thin" charset="0"/>
              </a:rPr>
              <a:t>build</a:t>
            </a: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();</a:t>
            </a:r>
          </a:p>
          <a:p>
            <a:pPr>
              <a:tabLst>
                <a:tab pos="355600" algn="l"/>
                <a:tab pos="711200" algn="l"/>
              </a:tabLst>
            </a:pP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	}</a:t>
            </a:r>
          </a:p>
          <a:p>
            <a:pPr>
              <a:tabLst>
                <a:tab pos="355600" algn="l"/>
                <a:tab pos="711200" algn="l"/>
              </a:tabLst>
            </a:pPr>
            <a:r>
              <a:rPr lang="en-US" sz="2000" dirty="0" smtClean="0">
                <a:latin typeface="Input Mono Condensed Thin" charset="0"/>
                <a:ea typeface="Input Mono Condensed Thin" charset="0"/>
                <a:cs typeface="Input Mono Condensed Thin" charset="0"/>
              </a:rPr>
              <a:t>}</a:t>
            </a:r>
            <a:endParaRPr lang="en-US" sz="2000" dirty="0">
              <a:latin typeface="Input Mono Condensed Thin" charset="0"/>
              <a:ea typeface="Input Mono Condensed Thin" charset="0"/>
              <a:cs typeface="Input Mono Condensed Thi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62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876" y="1868256"/>
            <a:ext cx="6813755" cy="3264182"/>
          </a:xfrm>
        </p:spPr>
        <p:txBody>
          <a:bodyPr>
            <a:normAutofit/>
          </a:bodyPr>
          <a:lstStyle/>
          <a:p>
            <a:pPr algn="ctr"/>
            <a:r>
              <a:rPr lang="en-US" sz="7200" dirty="0" err="1" smtClean="0">
                <a:solidFill>
                  <a:srgbClr val="C00000"/>
                </a:solidFill>
              </a:rPr>
              <a:t>Výjav</a:t>
            </a:r>
            <a:r>
              <a:rPr lang="en-US" sz="7200" dirty="0" smtClean="0">
                <a:solidFill>
                  <a:srgbClr val="C00000"/>
                </a:solidFill>
              </a:rPr>
              <a:t> 1: </a:t>
            </a:r>
            <a:r>
              <a:rPr lang="en-US" sz="7200" dirty="0" err="1" smtClean="0"/>
              <a:t>Ahoj</a:t>
            </a:r>
            <a:r>
              <a:rPr lang="en-US" sz="7200" dirty="0" smtClean="0"/>
              <a:t>, </a:t>
            </a:r>
            <a:r>
              <a:rPr lang="en-US" sz="7200" dirty="0" err="1" smtClean="0"/>
              <a:t>svet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07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Mailbox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súkromný</a:t>
            </a:r>
            <a:r>
              <a:rPr lang="en-US" dirty="0" smtClean="0">
                <a:solidFill>
                  <a:schemeClr val="bg1"/>
                </a:solidFill>
              </a:rPr>
              <a:t> FIFO front </a:t>
            </a:r>
            <a:r>
              <a:rPr lang="en-US" dirty="0" err="1" smtClean="0">
                <a:solidFill>
                  <a:schemeClr val="bg1"/>
                </a:solidFill>
              </a:rPr>
              <a:t>aktora</a:t>
            </a:r>
            <a:r>
              <a:rPr lang="en-US" dirty="0" smtClean="0">
                <a:solidFill>
                  <a:schemeClr val="bg1"/>
                </a:solidFill>
              </a:rPr>
              <a:t> pre </a:t>
            </a:r>
            <a:r>
              <a:rPr lang="en-US" dirty="0" err="1" smtClean="0">
                <a:solidFill>
                  <a:schemeClr val="bg1"/>
                </a:solidFill>
              </a:rPr>
              <a:t>prichádzajúce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správy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aktor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konzumuje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správy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len</a:t>
            </a:r>
            <a:r>
              <a:rPr lang="en-US" dirty="0" smtClean="0">
                <a:solidFill>
                  <a:schemeClr val="bg1"/>
                </a:solidFill>
              </a:rPr>
              <a:t> zo </a:t>
            </a:r>
            <a:r>
              <a:rPr lang="en-US" dirty="0" err="1" smtClean="0">
                <a:solidFill>
                  <a:schemeClr val="bg1"/>
                </a:solidFill>
              </a:rPr>
              <a:t>začiatku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frontu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správy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radené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podľa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času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odoslania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14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Garancie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správy</a:t>
            </a:r>
            <a:r>
              <a:rPr lang="en-US" dirty="0" smtClean="0">
                <a:solidFill>
                  <a:schemeClr val="bg1"/>
                </a:solidFill>
              </a:rPr>
              <a:t> od A do B </a:t>
            </a:r>
            <a:r>
              <a:rPr lang="en-US" dirty="0" err="1" smtClean="0">
                <a:solidFill>
                  <a:schemeClr val="bg1"/>
                </a:solidFill>
              </a:rPr>
              <a:t>majú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garantované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poradie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doručenia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iné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poradie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doručenia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správ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nie</a:t>
            </a:r>
            <a:r>
              <a:rPr lang="en-US" dirty="0" smtClean="0">
                <a:solidFill>
                  <a:schemeClr val="bg1"/>
                </a:solidFill>
              </a:rPr>
              <a:t> je </a:t>
            </a:r>
            <a:r>
              <a:rPr lang="en-US" dirty="0" err="1" smtClean="0">
                <a:solidFill>
                  <a:schemeClr val="bg1"/>
                </a:solidFill>
              </a:rPr>
              <a:t>vo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všeobecnosti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garantované</a:t>
            </a:r>
            <a:r>
              <a:rPr lang="en-US" dirty="0" smtClean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61837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Zlé</a:t>
            </a:r>
            <a:r>
              <a:rPr lang="en-US" dirty="0" smtClean="0"/>
              <a:t> </a:t>
            </a:r>
            <a:r>
              <a:rPr lang="en-US" dirty="0" err="1" smtClean="0"/>
              <a:t>očakávania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poradie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doručenia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nie</a:t>
            </a:r>
            <a:r>
              <a:rPr lang="en-US" dirty="0" smtClean="0">
                <a:solidFill>
                  <a:schemeClr val="bg1"/>
                </a:solidFill>
              </a:rPr>
              <a:t> je </a:t>
            </a:r>
            <a:r>
              <a:rPr lang="en-US" dirty="0" err="1" smtClean="0">
                <a:solidFill>
                  <a:schemeClr val="bg1"/>
                </a:solidFill>
              </a:rPr>
              <a:t>garantované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dlhotrvajúce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spracovanie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správy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blokuje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ďalšie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správy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694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876" y="1868256"/>
            <a:ext cx="6813755" cy="3264182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</a:rPr>
              <a:t>Výjav</a:t>
            </a:r>
            <a:r>
              <a:rPr lang="en-US" sz="6000" dirty="0" smtClean="0">
                <a:solidFill>
                  <a:srgbClr val="C00000"/>
                </a:solidFill>
              </a:rPr>
              <a:t> 2: </a:t>
            </a:r>
            <a:r>
              <a:rPr lang="en-US" sz="6000" dirty="0" err="1" smtClean="0"/>
              <a:t>Frekvencie</a:t>
            </a:r>
            <a:r>
              <a:rPr lang="en-US" sz="6000" dirty="0" smtClean="0"/>
              <a:t> </a:t>
            </a:r>
            <a:r>
              <a:rPr lang="en-US" sz="6000" dirty="0" err="1" smtClean="0"/>
              <a:t>slov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15183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577"/>
            <a:ext cx="7886700" cy="1778766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38150" algn="l"/>
              </a:tabLst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Hamlet&gt;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Čie</a:t>
            </a:r>
            <a:r>
              <a:rPr lang="en-US" dirty="0">
                <a:solidFill>
                  <a:schemeClr val="bg1"/>
                </a:solidFill>
              </a:rPr>
              <a:t> je to </a:t>
            </a:r>
            <a:r>
              <a:rPr lang="en-US" dirty="0" err="1">
                <a:solidFill>
                  <a:schemeClr val="bg1"/>
                </a:solidFill>
              </a:rPr>
              <a:t>vojsko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prosím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vás</a:t>
            </a:r>
            <a:r>
              <a:rPr lang="en-US" dirty="0">
                <a:solidFill>
                  <a:schemeClr val="bg1"/>
                </a:solidFill>
              </a:rPr>
              <a:t>?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Stotník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Nórskeho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kráľa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prosím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Hamlet&gt;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Kam </a:t>
            </a:r>
            <a:r>
              <a:rPr lang="en-US" dirty="0" err="1">
                <a:solidFill>
                  <a:schemeClr val="bg1"/>
                </a:solidFill>
              </a:rPr>
              <a:t>tiahne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prosím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vás</a:t>
            </a:r>
            <a:r>
              <a:rPr lang="en-US" dirty="0">
                <a:solidFill>
                  <a:schemeClr val="bg1"/>
                </a:solidFill>
              </a:rPr>
              <a:t>?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Stotník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&gt;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Na </a:t>
            </a:r>
            <a:r>
              <a:rPr lang="en-US" dirty="0" err="1">
                <a:solidFill>
                  <a:schemeClr val="bg1"/>
                </a:solidFill>
              </a:rPr>
              <a:t>poľské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územie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8650" y="3604396"/>
            <a:ext cx="7886700" cy="1778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4322151"/>
            <a:ext cx="7886700" cy="1778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Input Mono Condensed" charset="0"/>
                <a:ea typeface="Input Mono Condensed" charset="0"/>
                <a:cs typeface="Input Mono Condensed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438150" algn="l"/>
              </a:tabLst>
            </a:pPr>
            <a:r>
              <a:rPr lang="en-US" sz="3600" dirty="0" err="1">
                <a:solidFill>
                  <a:srgbClr val="FFC000"/>
                </a:solidFill>
              </a:rPr>
              <a:t>prosím</a:t>
            </a:r>
            <a:r>
              <a:rPr lang="en-US" sz="3600" dirty="0">
                <a:solidFill>
                  <a:srgbClr val="FFC000"/>
                </a:solidFill>
              </a:rPr>
              <a:t>: </a:t>
            </a:r>
            <a:r>
              <a:rPr lang="en-US" sz="3600" dirty="0" smtClean="0">
                <a:solidFill>
                  <a:srgbClr val="FFC000"/>
                </a:solidFill>
              </a:rPr>
              <a:t>3, </a:t>
            </a:r>
            <a:r>
              <a:rPr lang="en-US" sz="3600" dirty="0" err="1">
                <a:solidFill>
                  <a:srgbClr val="FFC000"/>
                </a:solidFill>
              </a:rPr>
              <a:t>vás</a:t>
            </a:r>
            <a:r>
              <a:rPr lang="en-US" sz="3600" dirty="0">
                <a:solidFill>
                  <a:srgbClr val="FFC000"/>
                </a:solidFill>
              </a:rPr>
              <a:t>: </a:t>
            </a:r>
            <a:r>
              <a:rPr lang="en-US" sz="3600" dirty="0" smtClean="0">
                <a:solidFill>
                  <a:srgbClr val="FFC000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čie</a:t>
            </a:r>
            <a:r>
              <a:rPr lang="en-US" dirty="0" smtClean="0">
                <a:solidFill>
                  <a:schemeClr val="bg1"/>
                </a:solidFill>
              </a:rPr>
              <a:t>: 1, je: 1, to: 1, </a:t>
            </a:r>
            <a:r>
              <a:rPr lang="en-US" dirty="0" err="1" smtClean="0">
                <a:solidFill>
                  <a:schemeClr val="bg1"/>
                </a:solidFill>
              </a:rPr>
              <a:t>vojsko</a:t>
            </a:r>
            <a:r>
              <a:rPr lang="en-US" dirty="0" smtClean="0">
                <a:solidFill>
                  <a:schemeClr val="bg1"/>
                </a:solidFill>
              </a:rPr>
              <a:t>: 1, </a:t>
            </a:r>
            <a:r>
              <a:rPr lang="en-US" dirty="0" err="1" smtClean="0">
                <a:solidFill>
                  <a:schemeClr val="bg1"/>
                </a:solidFill>
              </a:rPr>
              <a:t>nórskeho</a:t>
            </a:r>
            <a:r>
              <a:rPr lang="en-US" dirty="0" smtClean="0">
                <a:solidFill>
                  <a:schemeClr val="bg1"/>
                </a:solidFill>
              </a:rPr>
              <a:t>: 1, </a:t>
            </a:r>
            <a:r>
              <a:rPr lang="en-US" dirty="0" err="1" smtClean="0">
                <a:solidFill>
                  <a:schemeClr val="bg1"/>
                </a:solidFill>
              </a:rPr>
              <a:t>kráľa</a:t>
            </a:r>
            <a:r>
              <a:rPr lang="en-US" dirty="0" smtClean="0">
                <a:solidFill>
                  <a:schemeClr val="bg1"/>
                </a:solidFill>
              </a:rPr>
              <a:t>: 1, </a:t>
            </a:r>
            <a:r>
              <a:rPr lang="en-US" dirty="0" err="1" smtClean="0">
                <a:solidFill>
                  <a:schemeClr val="bg1"/>
                </a:solidFill>
              </a:rPr>
              <a:t>kam</a:t>
            </a:r>
            <a:r>
              <a:rPr lang="en-US" dirty="0" smtClean="0">
                <a:solidFill>
                  <a:schemeClr val="bg1"/>
                </a:solidFill>
              </a:rPr>
              <a:t>: 1, </a:t>
            </a:r>
            <a:r>
              <a:rPr lang="en-US" dirty="0" err="1" smtClean="0">
                <a:solidFill>
                  <a:schemeClr val="bg1"/>
                </a:solidFill>
              </a:rPr>
              <a:t>tiahne</a:t>
            </a:r>
            <a:r>
              <a:rPr lang="en-US" dirty="0" smtClean="0">
                <a:solidFill>
                  <a:schemeClr val="bg1"/>
                </a:solidFill>
              </a:rPr>
              <a:t>: 1, </a:t>
            </a:r>
            <a:r>
              <a:rPr lang="en-US" dirty="0" err="1" smtClean="0">
                <a:solidFill>
                  <a:schemeClr val="bg1"/>
                </a:solidFill>
              </a:rPr>
              <a:t>na</a:t>
            </a:r>
            <a:r>
              <a:rPr lang="en-US" dirty="0" smtClean="0">
                <a:solidFill>
                  <a:schemeClr val="bg1"/>
                </a:solidFill>
              </a:rPr>
              <a:t>: 1, </a:t>
            </a:r>
            <a:r>
              <a:rPr lang="en-US" dirty="0" err="1" smtClean="0">
                <a:solidFill>
                  <a:schemeClr val="bg1"/>
                </a:solidFill>
              </a:rPr>
              <a:t>poľské</a:t>
            </a:r>
            <a:r>
              <a:rPr lang="en-US" dirty="0" smtClean="0">
                <a:solidFill>
                  <a:schemeClr val="bg1"/>
                </a:solidFill>
              </a:rPr>
              <a:t>: 1, </a:t>
            </a:r>
            <a:r>
              <a:rPr lang="en-US" dirty="0" err="1" smtClean="0">
                <a:solidFill>
                  <a:schemeClr val="bg1"/>
                </a:solidFill>
              </a:rPr>
              <a:t>územie</a:t>
            </a:r>
            <a:r>
              <a:rPr lang="en-US" dirty="0" smtClean="0">
                <a:solidFill>
                  <a:schemeClr val="bg1"/>
                </a:solidFill>
              </a:rPr>
              <a:t>: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893574" y="2932909"/>
            <a:ext cx="993058" cy="1071715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803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Deľba</a:t>
            </a:r>
            <a:r>
              <a:rPr lang="en-US" dirty="0" smtClean="0"/>
              <a:t> </a:t>
            </a:r>
            <a:r>
              <a:rPr lang="en-US" dirty="0" err="1" smtClean="0"/>
              <a:t>práce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Jednotlivé vety rozhadzujeme na </a:t>
            </a:r>
            <a:r>
              <a:rPr lang="sk-SK" dirty="0">
                <a:solidFill>
                  <a:srgbClr val="C00000"/>
                </a:solidFill>
              </a:rPr>
              <a:t>uzly</a:t>
            </a:r>
            <a:r>
              <a:rPr lang="sk-SK" dirty="0">
                <a:solidFill>
                  <a:schemeClr val="bg1"/>
                </a:solidFill>
              </a:rPr>
              <a:t>.</a:t>
            </a:r>
          </a:p>
          <a:p>
            <a:r>
              <a:rPr lang="sk-SK" dirty="0">
                <a:solidFill>
                  <a:schemeClr val="bg1"/>
                </a:solidFill>
              </a:rPr>
              <a:t>Uzol</a:t>
            </a:r>
            <a:r>
              <a:rPr lang="sk-SK" dirty="0">
                <a:solidFill>
                  <a:srgbClr val="C00000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zráta frekvencie slov v jednej vete.</a:t>
            </a:r>
          </a:p>
          <a:p>
            <a:r>
              <a:rPr lang="sk-SK" dirty="0">
                <a:solidFill>
                  <a:schemeClr val="bg1"/>
                </a:solidFill>
              </a:rPr>
              <a:t>Samostatný </a:t>
            </a:r>
            <a:r>
              <a:rPr lang="sk-SK" dirty="0">
                <a:solidFill>
                  <a:srgbClr val="C00000"/>
                </a:solidFill>
              </a:rPr>
              <a:t>uzol</a:t>
            </a:r>
            <a:r>
              <a:rPr lang="sk-SK" dirty="0">
                <a:solidFill>
                  <a:schemeClr val="bg1"/>
                </a:solidFill>
              </a:rPr>
              <a:t> berie čiastkové výsledky a kumuluje ich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9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5400000">
            <a:off x="1587330" y="2389240"/>
            <a:ext cx="1869283" cy="1582994"/>
          </a:xfrm>
          <a:prstGeom prst="homePlate">
            <a:avLst/>
          </a:prstGeom>
          <a:solidFill>
            <a:srgbClr val="C00000"/>
          </a:solidFill>
          <a:ln w="190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latin typeface="Input Mono Condensed" charset="0"/>
                <a:ea typeface="Input Mono Condensed" charset="0"/>
                <a:cs typeface="Input Mono Condensed" charset="0"/>
              </a:rPr>
              <a:t>Master</a:t>
            </a:r>
            <a:endParaRPr lang="en-US" dirty="0">
              <a:latin typeface="Input Mono Condensed" charset="0"/>
              <a:ea typeface="Input Mono Condensed" charset="0"/>
              <a:cs typeface="Input Mono Condensed" charset="0"/>
            </a:endParaRPr>
          </a:p>
        </p:txBody>
      </p:sp>
      <p:sp>
        <p:nvSpPr>
          <p:cNvPr id="6" name="Pentagon 5"/>
          <p:cNvSpPr/>
          <p:nvPr/>
        </p:nvSpPr>
        <p:spPr>
          <a:xfrm rot="5400000">
            <a:off x="4804096" y="2607168"/>
            <a:ext cx="1753467" cy="1262960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err="1" smtClean="0">
                <a:latin typeface="Input Mono Condensed" charset="0"/>
                <a:ea typeface="Input Mono Condensed" charset="0"/>
                <a:cs typeface="Input Mono Condensed" charset="0"/>
              </a:rPr>
              <a:t>DocumentCounter</a:t>
            </a:r>
            <a:endParaRPr lang="en-US" dirty="0">
              <a:latin typeface="Input Mono Condensed" charset="0"/>
              <a:ea typeface="Input Mono Condensed" charset="0"/>
              <a:cs typeface="Input Mono Condensed" charset="0"/>
            </a:endParaRPr>
          </a:p>
        </p:txBody>
      </p:sp>
      <p:cxnSp>
        <p:nvCxnSpPr>
          <p:cNvPr id="10" name="Elbow Connector 9"/>
          <p:cNvCxnSpPr>
            <a:stCxn id="4" idx="1"/>
            <a:endCxn id="6" idx="1"/>
          </p:cNvCxnSpPr>
          <p:nvPr/>
        </p:nvCxnSpPr>
        <p:spPr>
          <a:xfrm rot="16200000" flipH="1">
            <a:off x="4043491" y="724576"/>
            <a:ext cx="115819" cy="3158858"/>
          </a:xfrm>
          <a:prstGeom prst="bentConnector3">
            <a:avLst>
              <a:gd name="adj1" fmla="val -922717"/>
            </a:avLst>
          </a:prstGeom>
          <a:ln w="190500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rot="16200000" flipH="1">
            <a:off x="4077900" y="2593861"/>
            <a:ext cx="115819" cy="3158858"/>
          </a:xfrm>
          <a:prstGeom prst="bentConnector3">
            <a:avLst>
              <a:gd name="adj1" fmla="val 961914"/>
            </a:avLst>
          </a:prstGeom>
          <a:ln w="190500">
            <a:solidFill>
              <a:schemeClr val="bg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723534" y="464150"/>
            <a:ext cx="2753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Dokument</a:t>
            </a:r>
            <a:r>
              <a:rPr lang="en-US" dirty="0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 (String)</a:t>
            </a:r>
            <a:endParaRPr lang="en-US" dirty="0">
              <a:solidFill>
                <a:schemeClr val="bg1"/>
              </a:solidFill>
              <a:latin typeface="Input Mono Condensed" charset="0"/>
              <a:ea typeface="Input Mono Condensed" charset="0"/>
              <a:cs typeface="Input Mono Condensed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59292" y="5615333"/>
            <a:ext cx="2753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frekvencie</a:t>
            </a:r>
            <a:r>
              <a:rPr lang="en-US" dirty="0" smtClean="0">
                <a:solidFill>
                  <a:schemeClr val="bg1"/>
                </a:solidFill>
                <a:latin typeface="Input Mono Condensed" charset="0"/>
                <a:ea typeface="Input Mono Condensed" charset="0"/>
                <a:cs typeface="Input Mono Condensed" charset="0"/>
              </a:rPr>
              <a:t> (Map)</a:t>
            </a:r>
            <a:endParaRPr lang="en-US" dirty="0">
              <a:solidFill>
                <a:schemeClr val="bg1"/>
              </a:solidFill>
              <a:latin typeface="Input Mono Condensed" charset="0"/>
              <a:ea typeface="Input Mono Condensed" charset="0"/>
              <a:cs typeface="Input Mono Condensed" charset="0"/>
            </a:endParaRPr>
          </a:p>
        </p:txBody>
      </p:sp>
      <p:cxnSp>
        <p:nvCxnSpPr>
          <p:cNvPr id="39" name="Elbow Connector 38"/>
          <p:cNvCxnSpPr/>
          <p:nvPr/>
        </p:nvCxnSpPr>
        <p:spPr>
          <a:xfrm>
            <a:off x="127819" y="1720645"/>
            <a:ext cx="1494504" cy="753786"/>
          </a:xfrm>
          <a:prstGeom prst="bentConnector3">
            <a:avLst>
              <a:gd name="adj1" fmla="val 50000"/>
            </a:avLst>
          </a:prstGeom>
          <a:ln w="190500">
            <a:solidFill>
              <a:schemeClr val="bg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27819" y="833482"/>
            <a:ext cx="1691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Input Mono Condensed" charset="0"/>
                <a:ea typeface="Input Mono Condensed" charset="0"/>
                <a:cs typeface="Input Mono Condensed" charset="0"/>
              </a:rPr>
              <a:t>Dokument</a:t>
            </a:r>
            <a:r>
              <a:rPr lang="en-US" dirty="0" smtClean="0">
                <a:latin typeface="Input Mono Condensed" charset="0"/>
                <a:ea typeface="Input Mono Condensed" charset="0"/>
                <a:cs typeface="Input Mono Condensed" charset="0"/>
              </a:rPr>
              <a:t> </a:t>
            </a:r>
          </a:p>
          <a:p>
            <a:pPr algn="ctr"/>
            <a:r>
              <a:rPr lang="en-US" dirty="0" smtClean="0">
                <a:latin typeface="Input Mono Condensed" charset="0"/>
                <a:ea typeface="Input Mono Condensed" charset="0"/>
                <a:cs typeface="Input Mono Condensed" charset="0"/>
              </a:rPr>
              <a:t>(String)</a:t>
            </a:r>
            <a:endParaRPr lang="en-US" dirty="0">
              <a:latin typeface="Input Mono Condensed" charset="0"/>
              <a:ea typeface="Input Mono Condensed" charset="0"/>
              <a:cs typeface="Input Mono Condense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44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876" y="1868256"/>
            <a:ext cx="6813755" cy="3264182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</a:rPr>
              <a:t>Výjav</a:t>
            </a:r>
            <a:r>
              <a:rPr lang="en-US" sz="6000" dirty="0" smtClean="0">
                <a:solidFill>
                  <a:srgbClr val="C00000"/>
                </a:solidFill>
              </a:rPr>
              <a:t> 3:</a:t>
            </a:r>
            <a:br>
              <a:rPr lang="en-US" sz="6000" dirty="0" smtClean="0">
                <a:solidFill>
                  <a:srgbClr val="C00000"/>
                </a:solidFill>
              </a:rPr>
            </a:br>
            <a:r>
              <a:rPr lang="en-US" sz="6000" dirty="0" smtClean="0">
                <a:solidFill>
                  <a:srgbClr val="C00000"/>
                </a:solidFill>
              </a:rPr>
              <a:t> </a:t>
            </a:r>
            <a:r>
              <a:rPr lang="en-US" sz="6000" dirty="0" smtClean="0"/>
              <a:t>Demo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7195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Ďalšie</a:t>
            </a:r>
            <a:r>
              <a:rPr lang="en-US" dirty="0" smtClean="0"/>
              <a:t> </a:t>
            </a:r>
            <a:r>
              <a:rPr lang="en-US" dirty="0" err="1" smtClean="0"/>
              <a:t>črty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aktory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môžu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tvoriť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hierarchický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strom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možno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ich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jednoznačne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identifikovať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cez</a:t>
            </a:r>
            <a:r>
              <a:rPr lang="en-US" dirty="0" smtClean="0">
                <a:solidFill>
                  <a:schemeClr val="bg1"/>
                </a:solidFill>
              </a:rPr>
              <a:t> URI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sychrónne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posielanie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správ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transakcie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cez</a:t>
            </a:r>
            <a:r>
              <a:rPr lang="en-US" dirty="0" smtClean="0">
                <a:solidFill>
                  <a:schemeClr val="bg1"/>
                </a:solidFill>
              </a:rPr>
              <a:t> STM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52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Distribuovaní</a:t>
            </a:r>
            <a:r>
              <a:rPr lang="en-US" dirty="0" smtClean="0"/>
              <a:t> </a:t>
            </a:r>
            <a:r>
              <a:rPr lang="en-US" dirty="0" err="1" smtClean="0"/>
              <a:t>aktori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aktorov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možno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jednoducho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distribuovať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je to </a:t>
            </a:r>
            <a:r>
              <a:rPr lang="en-US" dirty="0" err="1" smtClean="0">
                <a:solidFill>
                  <a:schemeClr val="bg1"/>
                </a:solidFill>
              </a:rPr>
              <a:t>záležitosť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konfigurácie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160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aktori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podporujú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stratégie</a:t>
            </a:r>
            <a:r>
              <a:rPr lang="en-US" dirty="0" smtClean="0">
                <a:solidFill>
                  <a:schemeClr val="bg1"/>
                </a:solidFill>
              </a:rPr>
              <a:t> pre </a:t>
            </a:r>
            <a:r>
              <a:rPr lang="en-US" dirty="0" err="1" smtClean="0">
                <a:solidFill>
                  <a:schemeClr val="bg1"/>
                </a:solidFill>
              </a:rPr>
              <a:t>zlyhanie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podpora</a:t>
            </a:r>
            <a:r>
              <a:rPr lang="en-US" dirty="0" smtClean="0">
                <a:solidFill>
                  <a:schemeClr val="bg1"/>
                </a:solidFill>
              </a:rPr>
              <a:t> pre </a:t>
            </a:r>
            <a:r>
              <a:rPr lang="en-US" dirty="0" err="1" smtClean="0">
                <a:solidFill>
                  <a:schemeClr val="bg1"/>
                </a:solidFill>
              </a:rPr>
              <a:t>reštarty</a:t>
            </a:r>
            <a:r>
              <a:rPr lang="en-US" dirty="0" smtClean="0">
                <a:solidFill>
                  <a:schemeClr val="bg1"/>
                </a:solidFill>
              </a:rPr>
              <a:t> / </a:t>
            </a:r>
            <a:r>
              <a:rPr lang="en-US" dirty="0" err="1" smtClean="0">
                <a:solidFill>
                  <a:schemeClr val="bg1"/>
                </a:solidFill>
              </a:rPr>
              <a:t>zastavenia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podpora</a:t>
            </a:r>
            <a:r>
              <a:rPr lang="en-US" dirty="0" smtClean="0">
                <a:solidFill>
                  <a:schemeClr val="bg1"/>
                </a:solidFill>
              </a:rPr>
              <a:t> pre </a:t>
            </a:r>
            <a:r>
              <a:rPr lang="en-US" dirty="0" err="1" smtClean="0">
                <a:solidFill>
                  <a:schemeClr val="bg1"/>
                </a:solidFill>
              </a:rPr>
              <a:t>hierarchie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96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Použitie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messaging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SOAP/REST </a:t>
            </a:r>
            <a:r>
              <a:rPr lang="en-US" dirty="0" err="1" smtClean="0">
                <a:solidFill>
                  <a:schemeClr val="bg1"/>
                </a:solidFill>
              </a:rPr>
              <a:t>webservices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dávkové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spracovanie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map/reduce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integrácia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systémov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141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 err="1" smtClean="0">
                <a:solidFill>
                  <a:schemeClr val="bg1"/>
                </a:solidFill>
              </a:rPr>
              <a:t>Ďakujem</a:t>
            </a:r>
            <a:r>
              <a:rPr lang="en-US" sz="7200" dirty="0" smtClean="0">
                <a:solidFill>
                  <a:schemeClr val="bg1"/>
                </a:solidFill>
              </a:rPr>
              <a:t>!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 smtClean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marL="0" lvl="0" indent="0" algn="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GitHub: </a:t>
            </a:r>
            <a:r>
              <a:rPr lang="en-US" sz="2000" dirty="0" err="1" smtClean="0">
                <a:solidFill>
                  <a:schemeClr val="bg1"/>
                </a:solidFill>
              </a:rPr>
              <a:t>novotnyr</a:t>
            </a:r>
            <a:r>
              <a:rPr lang="en-US" sz="2000" smtClean="0">
                <a:solidFill>
                  <a:schemeClr val="bg1"/>
                </a:solidFill>
              </a:rPr>
              <a:t>/akka-demo-eastcode-2017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80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1290</TotalTime>
  <Words>369</Words>
  <Application>Microsoft Macintosh PowerPoint</Application>
  <PresentationFormat>On-screen Show (4:3)</PresentationFormat>
  <Paragraphs>96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Input Mono Compressed</vt:lpstr>
      <vt:lpstr>Input Mono Condensed</vt:lpstr>
      <vt:lpstr>Input Mono Condensed Thin</vt:lpstr>
      <vt:lpstr>Open Sans Light</vt:lpstr>
      <vt:lpstr>Office Theme</vt:lpstr>
      <vt:lpstr>Akka:  prvé dejstvo</vt:lpstr>
      <vt:lpstr>škálujme!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actor model</vt:lpstr>
      <vt:lpstr>Aktor dokáže</vt:lpstr>
      <vt:lpstr>Správa</vt:lpstr>
      <vt:lpstr>Správa</vt:lpstr>
      <vt:lpstr>Posielanie / prijímanie správ</vt:lpstr>
      <vt:lpstr>Akka = aktori na JVM</vt:lpstr>
      <vt:lpstr>PowerPoint Presentation</vt:lpstr>
      <vt:lpstr>Výjav 1: Ahoj, svet</vt:lpstr>
      <vt:lpstr>Mailbox</vt:lpstr>
      <vt:lpstr>Garancie</vt:lpstr>
      <vt:lpstr>Zlé očakávania</vt:lpstr>
      <vt:lpstr>Výjav 2: Frekvencie slov</vt:lpstr>
      <vt:lpstr>PowerPoint Presentation</vt:lpstr>
      <vt:lpstr>Deľba práce</vt:lpstr>
      <vt:lpstr>PowerPoint Presentation</vt:lpstr>
      <vt:lpstr>Výjav 3:  Demo</vt:lpstr>
      <vt:lpstr>Ďalšie črty</vt:lpstr>
      <vt:lpstr>Distribuovaní aktori</vt:lpstr>
      <vt:lpstr>Failover</vt:lpstr>
      <vt:lpstr>Použitie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RNDr. Róbert Novotný PhD.</dc:creator>
  <cp:lastModifiedBy>RNDr. Róbert Novotný PhD.</cp:lastModifiedBy>
  <cp:revision>25</cp:revision>
  <dcterms:created xsi:type="dcterms:W3CDTF">2017-12-11T14:37:53Z</dcterms:created>
  <dcterms:modified xsi:type="dcterms:W3CDTF">2017-12-16T16:11:08Z</dcterms:modified>
</cp:coreProperties>
</file>