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83" r:id="rId3"/>
    <p:sldId id="282" r:id="rId4"/>
    <p:sldId id="257" r:id="rId5"/>
    <p:sldId id="485" r:id="rId6"/>
    <p:sldId id="452" r:id="rId7"/>
    <p:sldId id="486" r:id="rId8"/>
    <p:sldId id="454" r:id="rId9"/>
    <p:sldId id="456" r:id="rId10"/>
    <p:sldId id="455" r:id="rId11"/>
    <p:sldId id="475" r:id="rId12"/>
    <p:sldId id="457" r:id="rId13"/>
    <p:sldId id="462" r:id="rId14"/>
    <p:sldId id="463" r:id="rId15"/>
    <p:sldId id="460" r:id="rId16"/>
    <p:sldId id="458" r:id="rId17"/>
    <p:sldId id="464" r:id="rId18"/>
    <p:sldId id="466" r:id="rId19"/>
    <p:sldId id="467" r:id="rId20"/>
    <p:sldId id="468" r:id="rId21"/>
    <p:sldId id="469" r:id="rId22"/>
    <p:sldId id="470" r:id="rId23"/>
    <p:sldId id="471" r:id="rId24"/>
    <p:sldId id="472" r:id="rId25"/>
    <p:sldId id="474" r:id="rId26"/>
    <p:sldId id="476" r:id="rId27"/>
    <p:sldId id="477" r:id="rId28"/>
    <p:sldId id="478" r:id="rId29"/>
    <p:sldId id="479" r:id="rId30"/>
    <p:sldId id="480" r:id="rId31"/>
    <p:sldId id="481" r:id="rId32"/>
    <p:sldId id="280" r:id="rId33"/>
    <p:sldId id="484" r:id="rId3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168" y="960"/>
      </p:cViewPr>
      <p:guideLst/>
    </p:cSldViewPr>
  </p:slideViewPr>
  <p:outlineViewPr>
    <p:cViewPr>
      <p:scale>
        <a:sx n="33" d="100"/>
        <a:sy n="33" d="100"/>
      </p:scale>
      <p:origin x="0" y="-78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59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FA9FD-719C-4C90-BDDF-3F4A38A75B7E}" type="datetimeFigureOut">
              <a:rPr lang="sk-SK" smtClean="0"/>
              <a:t>22.6.2020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EB610-2F92-4012-9E73-9B3676FCAA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4418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EB610-2F92-4012-9E73-9B3676FCAA2A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450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214A7-7E8F-4F11-B275-5CA3A0F55863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036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C281-3F52-46D2-AA35-4F8E636E0492}" type="datetimeFigureOut">
              <a:rPr lang="sk-SK" smtClean="0"/>
              <a:t>22.6.2020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4523-B41F-4566-9C09-2EAF5854C7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4318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C281-3F52-46D2-AA35-4F8E636E0492}" type="datetimeFigureOut">
              <a:rPr lang="sk-SK" smtClean="0"/>
              <a:t>22.6.2020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4523-B41F-4566-9C09-2EAF5854C7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293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C281-3F52-46D2-AA35-4F8E636E0492}" type="datetimeFigureOut">
              <a:rPr lang="sk-SK" smtClean="0"/>
              <a:t>22.6.2020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4523-B41F-4566-9C09-2EAF5854C7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9217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22.6.2020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9905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1990" y="365126"/>
            <a:ext cx="5363359" cy="1325563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22.6.2020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547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22.6.2020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5616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22.6.2020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0148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22.6.2020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1699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22.6.2020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1160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22.6.2020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2460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22.6.2020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308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C281-3F52-46D2-AA35-4F8E636E0492}" type="datetimeFigureOut">
              <a:rPr lang="sk-SK" smtClean="0"/>
              <a:t>22.6.2020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4523-B41F-4566-9C09-2EAF5854C7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4849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22.6.2020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4135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22.6.2020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8537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22.6.2020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547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C281-3F52-46D2-AA35-4F8E636E0492}" type="datetimeFigureOut">
              <a:rPr lang="sk-SK" smtClean="0"/>
              <a:t>22.6.2020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4523-B41F-4566-9C09-2EAF5854C7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185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C281-3F52-46D2-AA35-4F8E636E0492}" type="datetimeFigureOut">
              <a:rPr lang="sk-SK" smtClean="0"/>
              <a:t>22.6.2020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4523-B41F-4566-9C09-2EAF5854C7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054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C281-3F52-46D2-AA35-4F8E636E0492}" type="datetimeFigureOut">
              <a:rPr lang="sk-SK" smtClean="0"/>
              <a:t>22.6.2020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4523-B41F-4566-9C09-2EAF5854C7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851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C281-3F52-46D2-AA35-4F8E636E0492}" type="datetimeFigureOut">
              <a:rPr lang="sk-SK" smtClean="0"/>
              <a:t>22.6.2020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4523-B41F-4566-9C09-2EAF5854C7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037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C281-3F52-46D2-AA35-4F8E636E0492}" type="datetimeFigureOut">
              <a:rPr lang="sk-SK" smtClean="0"/>
              <a:t>22.6.2020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4523-B41F-4566-9C09-2EAF5854C7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721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C281-3F52-46D2-AA35-4F8E636E0492}" type="datetimeFigureOut">
              <a:rPr lang="sk-SK" smtClean="0"/>
              <a:t>22.6.2020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4523-B41F-4566-9C09-2EAF5854C7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10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C281-3F52-46D2-AA35-4F8E636E0492}" type="datetimeFigureOut">
              <a:rPr lang="sk-SK" smtClean="0"/>
              <a:t>22.6.2020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4523-B41F-4566-9C09-2EAF5854C7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497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5C281-3F52-46D2-AA35-4F8E636E0492}" type="datetimeFigureOut">
              <a:rPr lang="sk-SK" smtClean="0"/>
              <a:t>22.6.2020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24523-B41F-4566-9C09-2EAF5854C7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665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zdelavanie.itakademia.sk/course/view.php?id=15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ics.upjs.sk/~snajder/prezentacie/2020_06_22_RPP_metodicky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itakademia.s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Riešenie problémov a programovanie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Úvodný odborný </a:t>
            </a:r>
            <a:r>
              <a:rPr lang="sk-SK" dirty="0" err="1"/>
              <a:t>webinár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dátum: 3. 6. 2020 10:00 - 12:00</a:t>
            </a:r>
          </a:p>
          <a:p>
            <a:r>
              <a:rPr lang="sk-SK" dirty="0"/>
              <a:t>Pokročilý odborný </a:t>
            </a:r>
            <a:r>
              <a:rPr lang="sk-SK" dirty="0" err="1"/>
              <a:t>webinár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dátum: 10. 6. 2020 10:00 - 12:00</a:t>
            </a:r>
          </a:p>
          <a:p>
            <a:r>
              <a:rPr lang="sk-SK" b="1" dirty="0"/>
              <a:t>Metodický </a:t>
            </a:r>
            <a:r>
              <a:rPr lang="sk-SK" b="1" dirty="0" err="1"/>
              <a:t>webinár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dirty="0"/>
              <a:t>dátum: 22. 6. 2020 10:00 - 12:00</a:t>
            </a:r>
          </a:p>
          <a:p>
            <a:r>
              <a:rPr lang="sk-SK" dirty="0"/>
              <a:t>Diskusné fórum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2479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Nový študijný odbor Gymnázium so zameraním na </a:t>
            </a:r>
            <a:r>
              <a:rPr lang="sk-SK" dirty="0" smtClean="0"/>
              <a:t>informatiku - Informatika</a:t>
            </a:r>
            <a:endParaRPr lang="sk-SK" dirty="0"/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893198"/>
              </p:ext>
            </p:extLst>
          </p:nvPr>
        </p:nvGraphicFramePr>
        <p:xfrm>
          <a:off x="628650" y="1540958"/>
          <a:ext cx="7886700" cy="5163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val="3339211080"/>
                    </a:ext>
                  </a:extLst>
                </a:gridCol>
              </a:tblGrid>
              <a:tr h="438789"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Algoritmy a </a:t>
                      </a:r>
                      <a:r>
                        <a:rPr lang="sk-SK" sz="1600" dirty="0" smtClean="0"/>
                        <a:t>programovanie – Algoritmy</a:t>
                      </a:r>
                      <a:r>
                        <a:rPr lang="sk-SK" sz="1600" baseline="0" dirty="0" smtClean="0"/>
                        <a:t> – Výkonový štandard</a:t>
                      </a:r>
                      <a:endParaRPr lang="sk-S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132586"/>
                  </a:ext>
                </a:extLst>
              </a:tr>
              <a:tr h="4490069">
                <a:tc>
                  <a:txBody>
                    <a:bodyPr/>
                    <a:lstStyle/>
                    <a:p>
                      <a:pPr rtl="0" fontAlgn="base"/>
                      <a:r>
                        <a:rPr lang="sk-SK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Žiak vie/dokáže: </a:t>
                      </a:r>
                      <a:endParaRPr lang="sk-SK" sz="2000" b="0" i="0" dirty="0" smtClean="0">
                        <a:effectLst/>
                      </a:endParaRP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sk-SK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riešenia konkrétnych inštancií vytvoriť všeobecné riešenie,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sk-SK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porovnať rôzne riešenia rovnakého problému (napr. na základe počtu operácii, množstva zapamätávaných hodnôt),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sk-SK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[doplniť chýbajúcu/modifikovať existujúcu/vylepšiť] časť programu, 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sk-SK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navrhnúť lepšie riešenie problému,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sk-SK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určiť podmienky pre správny beh programu,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sk-SK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vytvoriť program pre: </a:t>
                      </a:r>
                    </a:p>
                    <a:p>
                      <a:pPr marL="628650" lvl="1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sk-SK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čítanie dát z externých zdrojov ([lokálny/vzdialený] [súbor, databáza/senzor/formulár]), </a:t>
                      </a:r>
                    </a:p>
                    <a:p>
                      <a:pPr marL="628650" lvl="1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sk-SK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zistenie, či dáta spĺňajú požadované vlastnosti, </a:t>
                      </a:r>
                    </a:p>
                    <a:p>
                      <a:pPr marL="628650" lvl="1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sk-SK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zistenie hodnoty požadovanej vlastnosti dát, </a:t>
                      </a:r>
                    </a:p>
                    <a:p>
                      <a:pPr marL="628650" lvl="1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sk-SK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zápis dát do externých zdrojov ([lokálny/vzdialený] [súbor, databáza/aktuátor]), </a:t>
                      </a:r>
                    </a:p>
                    <a:p>
                      <a:pPr marL="628650" lvl="1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sk-SK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nájdenie hodnoty s požadovanou vlastnosťou v dátovej štruktúre, </a:t>
                      </a:r>
                    </a:p>
                    <a:p>
                      <a:pPr marL="628650" lvl="1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sk-SK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usporiadanie hodnôt v dátovej štruktúre podľa požiadaviek, </a:t>
                      </a:r>
                    </a:p>
                    <a:p>
                      <a:pPr marL="628650" lvl="1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sk-SK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[pridanie/zmazanie/zmenu/premiestnenie] hodnoty v dátovej štruktúre, </a:t>
                      </a:r>
                    </a:p>
                    <a:p>
                      <a:pPr marL="628650" lvl="1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sk-SK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[rozdelenie dátovej štruktúry/spojenie dátových štruktúr] podľa požiadaviek,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sk-SK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riešiť problémy prehľadávaním priestoru,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sk-SK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zmeniť spôsobu kódovania [dát/informácií],</a:t>
                      </a:r>
                      <a:endParaRPr lang="sk-SK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707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98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Nový študijný odbor Gymnázium so zameraním na </a:t>
            </a:r>
            <a:r>
              <a:rPr lang="sk-SK" dirty="0" smtClean="0"/>
              <a:t>informatiku - Informatika</a:t>
            </a:r>
            <a:endParaRPr lang="sk-SK" dirty="0"/>
          </a:p>
        </p:txBody>
      </p:sp>
      <p:graphicFrame>
        <p:nvGraphicFramePr>
          <p:cNvPr id="4" name="Zástupný objekt pre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188811"/>
              </p:ext>
            </p:extLst>
          </p:nvPr>
        </p:nvGraphicFramePr>
        <p:xfrm>
          <a:off x="628650" y="1825625"/>
          <a:ext cx="8091280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640">
                  <a:extLst>
                    <a:ext uri="{9D8B030D-6E8A-4147-A177-3AD203B41FA5}">
                      <a16:colId xmlns:a16="http://schemas.microsoft.com/office/drawing/2014/main" val="3339211080"/>
                    </a:ext>
                  </a:extLst>
                </a:gridCol>
                <a:gridCol w="4045640">
                  <a:extLst>
                    <a:ext uri="{9D8B030D-6E8A-4147-A177-3AD203B41FA5}">
                      <a16:colId xmlns:a16="http://schemas.microsoft.com/office/drawing/2014/main" val="9385405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pl-PL" sz="1400" dirty="0" smtClean="0"/>
                        <a:t>Práca s dátami a ich reprezentácie</a:t>
                      </a:r>
                      <a:endParaRPr lang="sk-SK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132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400" b="1" dirty="0" smtClean="0"/>
                        <a:t>Obsahový štandard</a:t>
                      </a:r>
                      <a:endParaRPr lang="sk-SK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b="1" dirty="0" smtClean="0"/>
                        <a:t>Podpora</a:t>
                      </a:r>
                      <a:r>
                        <a:rPr lang="sk-SK" sz="1400" b="1" baseline="0" dirty="0" smtClean="0"/>
                        <a:t> pre učiteľa</a:t>
                      </a:r>
                      <a:endParaRPr lang="sk-SK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788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Analýza dát</a:t>
                      </a:r>
                    </a:p>
                    <a:p>
                      <a:r>
                        <a:rPr lang="sk-SK" sz="1400" dirty="0" smtClean="0"/>
                        <a:t>Spracovanie multimédií</a:t>
                      </a:r>
                    </a:p>
                    <a:p>
                      <a:r>
                        <a:rPr lang="sk-SK" sz="1400" dirty="0" smtClean="0"/>
                        <a:t>Programovanie a multimédiá</a:t>
                      </a:r>
                    </a:p>
                    <a:p>
                      <a:r>
                        <a:rPr lang="sk-SK" sz="1400" dirty="0" smtClean="0"/>
                        <a:t>Prezentácia dát</a:t>
                      </a:r>
                    </a:p>
                    <a:p>
                      <a:r>
                        <a:rPr lang="sk-SK" sz="1400" dirty="0" smtClean="0"/>
                        <a:t>Relačné databázy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NPITA - Riešenie problémov a programovanie</a:t>
                      </a:r>
                    </a:p>
                    <a:p>
                      <a:pPr lvl="1"/>
                      <a:r>
                        <a:rPr lang="sk-SK" sz="1400" dirty="0" smtClean="0"/>
                        <a:t>Modelovanie a simulácie</a:t>
                      </a:r>
                    </a:p>
                    <a:p>
                      <a:pPr lvl="1"/>
                      <a:r>
                        <a:rPr lang="sk-SK" sz="1400" dirty="0" smtClean="0"/>
                        <a:t>Kódy a šifry</a:t>
                      </a:r>
                    </a:p>
                    <a:p>
                      <a:pPr lvl="1"/>
                      <a:r>
                        <a:rPr lang="sk-SK" sz="1400" dirty="0" smtClean="0"/>
                        <a:t>Rekurzívne algoritmy a grafové algoritmy</a:t>
                      </a:r>
                    </a:p>
                    <a:p>
                      <a:pPr lvl="1"/>
                      <a:r>
                        <a:rPr lang="sk-SK" sz="1400" dirty="0" smtClean="0"/>
                        <a:t>Štruktúrované dáta</a:t>
                      </a:r>
                    </a:p>
                    <a:p>
                      <a:pPr lvl="1"/>
                      <a:r>
                        <a:rPr lang="sk-SK" sz="1400" dirty="0" smtClean="0"/>
                        <a:t>Aplikácie</a:t>
                      </a:r>
                    </a:p>
                    <a:p>
                      <a:endParaRPr lang="sk-SK" sz="1400" dirty="0" smtClean="0"/>
                    </a:p>
                    <a:p>
                      <a:r>
                        <a:rPr lang="sk-SK" sz="1400" dirty="0" smtClean="0"/>
                        <a:t>NPITA - Tvorba a prezentácia dát</a:t>
                      </a:r>
                    </a:p>
                    <a:p>
                      <a:pPr lvl="1"/>
                      <a:r>
                        <a:rPr lang="sk-SK" sz="1400" dirty="0" smtClean="0"/>
                        <a:t>Tvorba webových stránok</a:t>
                      </a:r>
                    </a:p>
                    <a:p>
                      <a:pPr lvl="1"/>
                      <a:r>
                        <a:rPr lang="sk-SK" sz="1400" dirty="0" smtClean="0"/>
                        <a:t>Spracovanie</a:t>
                      </a:r>
                      <a:r>
                        <a:rPr lang="sk-SK" sz="1400" baseline="0" dirty="0" smtClean="0"/>
                        <a:t> multimédií</a:t>
                      </a:r>
                      <a:endParaRPr lang="sk-SK" sz="1400" dirty="0" smtClean="0"/>
                    </a:p>
                    <a:p>
                      <a:endParaRPr lang="sk-SK" sz="1400" dirty="0" smtClean="0"/>
                    </a:p>
                    <a:p>
                      <a:r>
                        <a:rPr lang="sk-SK" sz="1400" dirty="0" smtClean="0"/>
                        <a:t>NPITA - Programovanie webových stránok</a:t>
                      </a:r>
                    </a:p>
                    <a:p>
                      <a:endParaRPr lang="sk-SK" sz="1400" dirty="0" smtClean="0"/>
                    </a:p>
                    <a:p>
                      <a:r>
                        <a:rPr lang="sk-SK" sz="1400" dirty="0" smtClean="0"/>
                        <a:t>NPITA – Databázy</a:t>
                      </a:r>
                    </a:p>
                    <a:p>
                      <a:endParaRPr lang="sk-SK" sz="1400" dirty="0" smtClean="0"/>
                    </a:p>
                    <a:p>
                      <a:r>
                        <a:rPr lang="sk-SK" sz="1400" dirty="0" smtClean="0"/>
                        <a:t>NPITA – 5 metodík – Analýza</a:t>
                      </a:r>
                      <a:r>
                        <a:rPr lang="sk-SK" sz="1400" baseline="0" dirty="0" smtClean="0"/>
                        <a:t> a prezentácia dát</a:t>
                      </a:r>
                      <a:endParaRPr lang="sk-SK" sz="1400" dirty="0" smtClean="0"/>
                    </a:p>
                    <a:p>
                      <a:endParaRPr lang="sk-SK" sz="1400" dirty="0" smtClean="0"/>
                    </a:p>
                    <a:p>
                      <a:r>
                        <a:rPr lang="sk-SK" sz="1400" dirty="0" err="1" smtClean="0"/>
                        <a:t>iŠVP</a:t>
                      </a:r>
                      <a:r>
                        <a:rPr lang="sk-SK" sz="1400" dirty="0" smtClean="0"/>
                        <a:t> – Reprezentácie</a:t>
                      </a:r>
                      <a:r>
                        <a:rPr lang="sk-SK" sz="1400" baseline="0" dirty="0" smtClean="0"/>
                        <a:t> a nástroje</a:t>
                      </a:r>
                    </a:p>
                    <a:p>
                      <a:r>
                        <a:rPr lang="sk-SK" sz="1400" baseline="0" dirty="0" err="1" smtClean="0"/>
                        <a:t>iŠVP</a:t>
                      </a:r>
                      <a:r>
                        <a:rPr lang="sk-SK" sz="1400" baseline="0" dirty="0" smtClean="0"/>
                        <a:t> – Komunikácia a spolupráca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707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82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Nový študijný odbor Gymnázium so zameraním na </a:t>
            </a:r>
            <a:r>
              <a:rPr lang="sk-SK" dirty="0" smtClean="0"/>
              <a:t>informatiku - Informatika</a:t>
            </a:r>
            <a:endParaRPr lang="sk-SK" dirty="0"/>
          </a:p>
        </p:txBody>
      </p:sp>
      <p:graphicFrame>
        <p:nvGraphicFramePr>
          <p:cNvPr id="5" name="Zástupný objekt pre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811897"/>
              </p:ext>
            </p:extLst>
          </p:nvPr>
        </p:nvGraphicFramePr>
        <p:xfrm>
          <a:off x="628650" y="1825625"/>
          <a:ext cx="78867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333921108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9385405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pl-PL" sz="1600" dirty="0" smtClean="0"/>
                        <a:t>Systémy pre komunikáciu a interakciu</a:t>
                      </a:r>
                      <a:endParaRPr lang="sk-SK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132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b="1" dirty="0" smtClean="0"/>
                        <a:t>Obsahový štandard</a:t>
                      </a:r>
                      <a:endParaRPr lang="sk-SK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b="1" dirty="0" smtClean="0"/>
                        <a:t>Podpora</a:t>
                      </a:r>
                      <a:r>
                        <a:rPr lang="sk-SK" sz="1600" b="1" baseline="0" dirty="0" smtClean="0"/>
                        <a:t> pre učiteľa</a:t>
                      </a:r>
                      <a:endParaRPr lang="sk-SK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788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mobilné zariadenia, internet vecí, robotika</a:t>
                      </a:r>
                    </a:p>
                    <a:p>
                      <a:r>
                        <a:rPr lang="sk-SK" sz="1600" dirty="0" smtClean="0"/>
                        <a:t>senzor, aktuátor</a:t>
                      </a:r>
                    </a:p>
                    <a:p>
                      <a:r>
                        <a:rPr lang="sk-SK" sz="1600" dirty="0" smtClean="0"/>
                        <a:t>udalosťami riadené programovanie</a:t>
                      </a:r>
                    </a:p>
                    <a:p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600" dirty="0" smtClean="0"/>
                        <a:t>alternatíva</a:t>
                      </a:r>
                      <a:r>
                        <a:rPr lang="sk-SK" sz="1600" baseline="0" dirty="0" smtClean="0"/>
                        <a:t> 1: </a:t>
                      </a:r>
                      <a:endParaRPr lang="sk-SK" sz="1600" dirty="0" smtClean="0"/>
                    </a:p>
                    <a:p>
                      <a:pPr lvl="0"/>
                      <a:r>
                        <a:rPr lang="sk-SK" sz="1600" dirty="0" smtClean="0"/>
                        <a:t>NPITA – Programovanie mobilných zariadení</a:t>
                      </a:r>
                    </a:p>
                    <a:p>
                      <a:pPr lvl="0"/>
                      <a:r>
                        <a:rPr lang="sk-SK" sz="1600" dirty="0" smtClean="0"/>
                        <a:t>NPITA – 6 metodík – </a:t>
                      </a:r>
                      <a:r>
                        <a:rPr lang="sk-SK" sz="1600" dirty="0" err="1" smtClean="0"/>
                        <a:t>App</a:t>
                      </a:r>
                      <a:r>
                        <a:rPr lang="sk-SK" sz="1600" dirty="0" smtClean="0"/>
                        <a:t> </a:t>
                      </a:r>
                      <a:r>
                        <a:rPr lang="sk-SK" sz="1600" dirty="0" err="1" smtClean="0"/>
                        <a:t>Inventor</a:t>
                      </a:r>
                      <a:endParaRPr lang="sk-SK" sz="1600" dirty="0" smtClean="0"/>
                    </a:p>
                    <a:p>
                      <a:pPr lvl="0"/>
                      <a:endParaRPr lang="sk-SK" sz="1600" dirty="0" smtClean="0"/>
                    </a:p>
                    <a:p>
                      <a:pPr lvl="0"/>
                      <a:r>
                        <a:rPr lang="sk-SK" sz="1600" dirty="0" smtClean="0"/>
                        <a:t>alternatíva</a:t>
                      </a:r>
                      <a:r>
                        <a:rPr lang="sk-SK" sz="1600" baseline="0" dirty="0" smtClean="0"/>
                        <a:t> 2:</a:t>
                      </a:r>
                      <a:endParaRPr lang="sk-SK" sz="1600" dirty="0" smtClean="0"/>
                    </a:p>
                    <a:p>
                      <a:pPr lvl="0"/>
                      <a:r>
                        <a:rPr lang="sk-SK" sz="1600" dirty="0" smtClean="0"/>
                        <a:t>NPITA – Internet vecí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707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55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Nový študijný odbor Gymnázium so zameraním na </a:t>
            </a:r>
            <a:r>
              <a:rPr lang="sk-SK" dirty="0" smtClean="0"/>
              <a:t>informatiku - Informatika</a:t>
            </a:r>
            <a:endParaRPr lang="sk-SK" dirty="0"/>
          </a:p>
        </p:txBody>
      </p:sp>
      <p:graphicFrame>
        <p:nvGraphicFramePr>
          <p:cNvPr id="5" name="Zástupný objekt pre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3108674"/>
              </p:ext>
            </p:extLst>
          </p:nvPr>
        </p:nvGraphicFramePr>
        <p:xfrm>
          <a:off x="628650" y="1825625"/>
          <a:ext cx="7886700" cy="2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333921108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9385405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pl-PL" sz="1600" dirty="0" smtClean="0"/>
                        <a:t>Počítačové systémy a siete</a:t>
                      </a:r>
                      <a:endParaRPr lang="sk-SK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132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b="1" dirty="0" smtClean="0"/>
                        <a:t>Obsahový štandard</a:t>
                      </a:r>
                      <a:endParaRPr lang="sk-SK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b="1" dirty="0" smtClean="0"/>
                        <a:t>Podpora</a:t>
                      </a:r>
                      <a:r>
                        <a:rPr lang="sk-SK" sz="1600" b="1" baseline="0" dirty="0" smtClean="0"/>
                        <a:t> pre učiteľa</a:t>
                      </a:r>
                      <a:endParaRPr lang="sk-SK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788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operačný systém</a:t>
                      </a:r>
                    </a:p>
                    <a:p>
                      <a:r>
                        <a:rPr lang="sk-SK" sz="1600" dirty="0" smtClean="0"/>
                        <a:t>lokálne</a:t>
                      </a:r>
                      <a:r>
                        <a:rPr lang="sk-SK" sz="1600" baseline="0" dirty="0" smtClean="0"/>
                        <a:t> a </a:t>
                      </a:r>
                      <a:r>
                        <a:rPr lang="sk-SK" sz="1600" baseline="0" dirty="0" err="1" smtClean="0"/>
                        <a:t>cloudové</a:t>
                      </a:r>
                      <a:r>
                        <a:rPr lang="sk-SK" sz="1600" baseline="0" dirty="0" smtClean="0"/>
                        <a:t> riešenia</a:t>
                      </a:r>
                    </a:p>
                    <a:p>
                      <a:r>
                        <a:rPr lang="sk-SK" sz="1600" baseline="0" dirty="0" smtClean="0"/>
                        <a:t>komunikačné protokoly</a:t>
                      </a:r>
                    </a:p>
                    <a:p>
                      <a:r>
                        <a:rPr lang="sk-SK" sz="1600" baseline="0" dirty="0" smtClean="0"/>
                        <a:t>zálohovanie a archivácia dát</a:t>
                      </a:r>
                    </a:p>
                    <a:p>
                      <a:r>
                        <a:rPr lang="sk-SK" sz="1600" baseline="0" dirty="0" smtClean="0"/>
                        <a:t>zdieľanie dát</a:t>
                      </a:r>
                      <a:endParaRPr lang="sk-SK" sz="1600" dirty="0" smtClean="0"/>
                    </a:p>
                    <a:p>
                      <a:r>
                        <a:rPr lang="sk-SK" sz="1600" dirty="0" smtClean="0"/>
                        <a:t>prevádzka siete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600" dirty="0" smtClean="0"/>
                        <a:t>NPITA – Programovanie mobilných zariadení</a:t>
                      </a:r>
                    </a:p>
                    <a:p>
                      <a:pPr lvl="0"/>
                      <a:endParaRPr lang="sk-SK" sz="1600" dirty="0" smtClean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dirty="0" smtClean="0"/>
                        <a:t>NPITA – Počítačové systémy a siete</a:t>
                      </a:r>
                    </a:p>
                    <a:p>
                      <a:pPr lvl="0"/>
                      <a:endParaRPr lang="sk-SK" sz="1600" dirty="0" smtClean="0"/>
                    </a:p>
                    <a:p>
                      <a:pPr lvl="0"/>
                      <a:r>
                        <a:rPr lang="sk-SK" sz="1600" dirty="0" smtClean="0"/>
                        <a:t>NPITA – 6 metodík – </a:t>
                      </a:r>
                      <a:r>
                        <a:rPr lang="sk-SK" sz="1600" dirty="0" err="1" smtClean="0"/>
                        <a:t>App</a:t>
                      </a:r>
                      <a:r>
                        <a:rPr lang="sk-SK" sz="1600" dirty="0" smtClean="0"/>
                        <a:t> </a:t>
                      </a:r>
                      <a:r>
                        <a:rPr lang="sk-SK" sz="1600" dirty="0" err="1" smtClean="0"/>
                        <a:t>Inventor</a:t>
                      </a:r>
                      <a:endParaRPr lang="sk-SK" sz="1600" dirty="0" smtClean="0"/>
                    </a:p>
                    <a:p>
                      <a:pPr lvl="0"/>
                      <a:endParaRPr lang="sk-SK" sz="1600" dirty="0" smtClean="0"/>
                    </a:p>
                    <a:p>
                      <a:pPr lvl="0"/>
                      <a:r>
                        <a:rPr lang="sk-SK" sz="1600" dirty="0" smtClean="0"/>
                        <a:t>NPITA – 6 metodík – </a:t>
                      </a:r>
                      <a:r>
                        <a:rPr lang="sk-SK" sz="1600" dirty="0" err="1" smtClean="0"/>
                        <a:t>Raspberry</a:t>
                      </a:r>
                      <a:r>
                        <a:rPr lang="sk-SK" sz="1600" dirty="0" smtClean="0"/>
                        <a:t> Pi</a:t>
                      </a:r>
                      <a:endParaRPr lang="sk-SK" sz="16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707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2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Nový študijný odbor Gymnázium so zameraním na </a:t>
            </a:r>
            <a:r>
              <a:rPr lang="sk-SK" dirty="0" smtClean="0"/>
              <a:t>informatiku - Informatika</a:t>
            </a:r>
            <a:endParaRPr lang="sk-SK" dirty="0"/>
          </a:p>
        </p:txBody>
      </p:sp>
      <p:graphicFrame>
        <p:nvGraphicFramePr>
          <p:cNvPr id="5" name="Zástupný objekt pre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279320"/>
              </p:ext>
            </p:extLst>
          </p:nvPr>
        </p:nvGraphicFramePr>
        <p:xfrm>
          <a:off x="628650" y="1825625"/>
          <a:ext cx="7886700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333921108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9385405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sk-SK" sz="1600" dirty="0" smtClean="0"/>
                        <a:t>Informatika a spoločnosť</a:t>
                      </a:r>
                      <a:endParaRPr lang="sk-SK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132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b="1" dirty="0" smtClean="0"/>
                        <a:t>Obsahový štandard</a:t>
                      </a:r>
                      <a:endParaRPr lang="sk-SK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b="1" dirty="0" smtClean="0"/>
                        <a:t>Podpora</a:t>
                      </a:r>
                      <a:r>
                        <a:rPr lang="sk-SK" sz="1600" b="1" baseline="0" dirty="0" smtClean="0"/>
                        <a:t> pre učiteľa</a:t>
                      </a:r>
                      <a:endParaRPr lang="sk-SK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788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Informačná bezpečnosť</a:t>
                      </a:r>
                    </a:p>
                    <a:p>
                      <a:r>
                        <a:rPr lang="sk-SK" sz="1600" dirty="0" smtClean="0"/>
                        <a:t>Aspekty informatiky</a:t>
                      </a:r>
                    </a:p>
                    <a:p>
                      <a:r>
                        <a:rPr lang="sk-SK" sz="1600" dirty="0" smtClean="0"/>
                        <a:t>Umelá inteligencia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NPITA - Tvorba a prezentácia dát</a:t>
                      </a:r>
                    </a:p>
                    <a:p>
                      <a:pPr lvl="1"/>
                      <a:r>
                        <a:rPr lang="sk-SK" sz="1600" dirty="0" smtClean="0"/>
                        <a:t>Tvorba webových stránok</a:t>
                      </a:r>
                    </a:p>
                    <a:p>
                      <a:endParaRPr lang="sk-SK" sz="1600" dirty="0" smtClean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aseline="0" dirty="0" smtClean="0"/>
                        <a:t>NPITA – 3 metodiky – Informačná bezpečnosť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aseline="0" dirty="0" smtClean="0"/>
                        <a:t>NPITA – 3 metodiky – Umelá inteligencia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aseline="0" dirty="0" smtClean="0"/>
                        <a:t>NPITA – Informačná bezpečnosť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600" baseline="0" dirty="0" smtClean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600" baseline="0" dirty="0" smtClean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aseline="0" dirty="0" err="1" smtClean="0"/>
                        <a:t>iŠVP</a:t>
                      </a:r>
                      <a:r>
                        <a:rPr lang="sk-SK" sz="1600" baseline="0" dirty="0" smtClean="0"/>
                        <a:t> – Komunikácia a spolupráca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707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99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Nový študijný odbor Gymnázium so zameraním na </a:t>
            </a:r>
            <a:r>
              <a:rPr lang="sk-SK" dirty="0" smtClean="0"/>
              <a:t>informatiku - Informatika</a:t>
            </a:r>
            <a:endParaRPr lang="sk-SK" dirty="0"/>
          </a:p>
        </p:txBody>
      </p:sp>
      <p:graphicFrame>
        <p:nvGraphicFramePr>
          <p:cNvPr id="5" name="Zástupný objekt pre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626685"/>
              </p:ext>
            </p:extLst>
          </p:nvPr>
        </p:nvGraphicFramePr>
        <p:xfrm>
          <a:off x="628650" y="1825625"/>
          <a:ext cx="7886700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333921108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9385405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pl-PL" sz="1600" dirty="0" smtClean="0"/>
                        <a:t>Aplikácie informatiky v rôznych oblastiach poznania</a:t>
                      </a:r>
                      <a:endParaRPr lang="sk-SK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132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b="1" dirty="0" smtClean="0"/>
                        <a:t>Obsahový štandard</a:t>
                      </a:r>
                      <a:endParaRPr lang="sk-SK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b="1" dirty="0" smtClean="0"/>
                        <a:t>Podpora</a:t>
                      </a:r>
                      <a:r>
                        <a:rPr lang="sk-SK" sz="1600" b="1" baseline="0" dirty="0" smtClean="0"/>
                        <a:t> pre učiteľa</a:t>
                      </a:r>
                      <a:endParaRPr lang="sk-SK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788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súvisiace pojmy z oblasti informatiky</a:t>
                      </a:r>
                    </a:p>
                    <a:p>
                      <a:endParaRPr lang="sk-SK" sz="1600" dirty="0" smtClean="0"/>
                    </a:p>
                    <a:p>
                      <a:r>
                        <a:rPr lang="sk-SK" sz="1600" dirty="0" smtClean="0"/>
                        <a:t>vlastnosti skúmaných objektov a spôsob ich reprezentácie informatickými prostriedkami</a:t>
                      </a:r>
                    </a:p>
                    <a:p>
                      <a:endParaRPr lang="sk-SK" sz="1600" dirty="0" smtClean="0"/>
                    </a:p>
                    <a:p>
                      <a:r>
                        <a:rPr lang="sk-SK" sz="1600" dirty="0" smtClean="0"/>
                        <a:t>(vizuálne) modelovanie, posudzovanie relevantnosti použitých prostriedkov a postupov</a:t>
                      </a:r>
                    </a:p>
                    <a:p>
                      <a:endParaRPr lang="sk-SK" sz="1600" dirty="0" smtClean="0"/>
                    </a:p>
                    <a:p>
                      <a:endParaRPr lang="sk-SK" sz="1600" dirty="0" smtClean="0"/>
                    </a:p>
                    <a:p>
                      <a:r>
                        <a:rPr lang="sk-SK" sz="1600" dirty="0" smtClean="0"/>
                        <a:t>realizácia formu </a:t>
                      </a:r>
                      <a:r>
                        <a:rPr lang="sk-SK" sz="1600" b="1" dirty="0" smtClean="0"/>
                        <a:t>projektu</a:t>
                      </a:r>
                      <a:r>
                        <a:rPr lang="sk-SK" sz="1600" b="0" dirty="0" smtClean="0"/>
                        <a:t> (celkom 30 h)</a:t>
                      </a:r>
                      <a:endParaRPr lang="sk-SK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NPITA – Riešenie problémov a programovanie</a:t>
                      </a:r>
                    </a:p>
                    <a:p>
                      <a:pPr lvl="1"/>
                      <a:r>
                        <a:rPr lang="sk-SK" sz="1600" dirty="0" smtClean="0"/>
                        <a:t>Modelovanie a simulácie</a:t>
                      </a:r>
                    </a:p>
                    <a:p>
                      <a:pPr lvl="1"/>
                      <a:r>
                        <a:rPr lang="sk-SK" sz="1600" dirty="0" smtClean="0"/>
                        <a:t>Rekurzívne algoritmy a grafové algoritmy</a:t>
                      </a:r>
                    </a:p>
                    <a:p>
                      <a:pPr lvl="1"/>
                      <a:r>
                        <a:rPr lang="sk-SK" sz="1600" dirty="0" smtClean="0"/>
                        <a:t>Štruktúrované dáta</a:t>
                      </a:r>
                    </a:p>
                    <a:p>
                      <a:pPr lvl="1"/>
                      <a:r>
                        <a:rPr lang="sk-SK" sz="1600" dirty="0" smtClean="0"/>
                        <a:t>Aplikácie</a:t>
                      </a:r>
                    </a:p>
                    <a:p>
                      <a:pPr lvl="1"/>
                      <a:endParaRPr lang="sk-SK" sz="1600" dirty="0" smtClean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dirty="0" smtClean="0"/>
                        <a:t>NPITA - Programovanie webových stránok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600" dirty="0" smtClean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dirty="0" smtClean="0"/>
                        <a:t>NPITA – Počítačové systémy a siete</a:t>
                      </a:r>
                    </a:p>
                    <a:p>
                      <a:pPr lvl="0"/>
                      <a:endParaRPr lang="sk-SK" sz="1600" dirty="0" smtClean="0"/>
                    </a:p>
                    <a:p>
                      <a:pPr lvl="0"/>
                      <a:r>
                        <a:rPr lang="sk-SK" sz="1600" dirty="0" smtClean="0"/>
                        <a:t>NPITA – 6 metodík – </a:t>
                      </a:r>
                      <a:r>
                        <a:rPr lang="sk-SK" sz="1600" dirty="0" err="1" smtClean="0"/>
                        <a:t>Raspberry</a:t>
                      </a:r>
                      <a:r>
                        <a:rPr lang="sk-SK" sz="1600" dirty="0" smtClean="0"/>
                        <a:t> Pi</a:t>
                      </a:r>
                    </a:p>
                    <a:p>
                      <a:pPr lvl="1"/>
                      <a:endParaRPr lang="sk-SK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707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1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Riešenie problémov a programovanie - obsah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Oblasti</a:t>
            </a:r>
          </a:p>
          <a:p>
            <a:r>
              <a:rPr lang="sk-SK" dirty="0" smtClean="0"/>
              <a:t>Úvodná </a:t>
            </a:r>
            <a:r>
              <a:rPr lang="sk-SK" dirty="0"/>
              <a:t>kapitola</a:t>
            </a:r>
          </a:p>
          <a:p>
            <a:r>
              <a:rPr lang="sk-SK" dirty="0"/>
              <a:t>Modelovanie a simulácie</a:t>
            </a:r>
          </a:p>
          <a:p>
            <a:r>
              <a:rPr lang="sk-SK" dirty="0"/>
              <a:t>Kódy a šifry</a:t>
            </a:r>
          </a:p>
          <a:p>
            <a:r>
              <a:rPr lang="sk-SK" dirty="0"/>
              <a:t>Rekurzívne algoritmy a grafové algoritmy</a:t>
            </a:r>
          </a:p>
          <a:p>
            <a:r>
              <a:rPr lang="sk-SK" dirty="0"/>
              <a:t>Štruktúrované dáta</a:t>
            </a:r>
          </a:p>
          <a:p>
            <a:r>
              <a:rPr lang="sk-SK" dirty="0"/>
              <a:t>Aplikácie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/>
              <a:t>Kapitoly nepriamo nadväzujú</a:t>
            </a:r>
            <a:br>
              <a:rPr lang="sk-SK" dirty="0"/>
            </a:br>
            <a:r>
              <a:rPr lang="sk-SK" dirty="0"/>
              <a:t>(tabuľka s prehľadom obsahu v predmete)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847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RPP - Úvodná kapitola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základný </a:t>
            </a:r>
            <a:r>
              <a:rPr lang="sk-SK" dirty="0"/>
              <a:t>kurz </a:t>
            </a:r>
            <a:r>
              <a:rPr lang="sk-SK" dirty="0" smtClean="0"/>
              <a:t>programovania v </a:t>
            </a:r>
            <a:r>
              <a:rPr lang="sk-SK" dirty="0" err="1" smtClean="0"/>
              <a:t>Pythone</a:t>
            </a:r>
            <a:endParaRPr lang="sk-SK" dirty="0" smtClean="0"/>
          </a:p>
          <a:p>
            <a:pPr lvl="1"/>
            <a:r>
              <a:rPr lang="sk-SK" dirty="0" smtClean="0"/>
              <a:t>opakovanie základného kurzu programovania podľa ŠVP</a:t>
            </a:r>
          </a:p>
          <a:p>
            <a:r>
              <a:rPr lang="sk-SK" dirty="0" smtClean="0"/>
              <a:t>základný kurz programovania nie v </a:t>
            </a:r>
            <a:r>
              <a:rPr lang="sk-SK" dirty="0" err="1" smtClean="0"/>
              <a:t>Pythone</a:t>
            </a:r>
            <a:endParaRPr lang="sk-SK" dirty="0" smtClean="0"/>
          </a:p>
          <a:p>
            <a:pPr lvl="1"/>
            <a:r>
              <a:rPr lang="sk-SK" dirty="0" smtClean="0"/>
              <a:t>príkazy</a:t>
            </a:r>
            <a:r>
              <a:rPr lang="sk-SK" dirty="0"/>
              <a:t>, konštrukcie a prístupy pri riešení problémov </a:t>
            </a:r>
            <a:r>
              <a:rPr lang="sk-SK" dirty="0" smtClean="0"/>
              <a:t>v jazyku </a:t>
            </a:r>
            <a:r>
              <a:rPr lang="sk-SK" dirty="0" err="1" smtClean="0"/>
              <a:t>Python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253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RPP - Modelovanie a simulácie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Ako hrať v kasíne a neprehrať</a:t>
            </a:r>
          </a:p>
          <a:p>
            <a:pPr lvl="1"/>
            <a:r>
              <a:rPr lang="sk-SK" dirty="0"/>
              <a:t>Simulácie vybraných pravdepodobnostných dejov</a:t>
            </a:r>
          </a:p>
          <a:p>
            <a:r>
              <a:rPr lang="sk-SK" b="1" dirty="0"/>
              <a:t>Simulácia fyzikálnych pohybov</a:t>
            </a:r>
          </a:p>
          <a:p>
            <a:pPr lvl="1"/>
            <a:r>
              <a:rPr lang="sk-SK" b="1" dirty="0"/>
              <a:t>Simulácie fyzikálnych pohybov využitím fyzikálnych zákonov (Newtonov, Coulombov) </a:t>
            </a:r>
          </a:p>
          <a:p>
            <a:r>
              <a:rPr lang="sk-SK" dirty="0"/>
              <a:t>Hra život</a:t>
            </a:r>
          </a:p>
          <a:p>
            <a:pPr lvl="1"/>
            <a:r>
              <a:rPr lang="sk-SK" dirty="0"/>
              <a:t>Simulácia doskovej </a:t>
            </a:r>
            <a:r>
              <a:rPr lang="sk-SK" dirty="0" err="1"/>
              <a:t>Conwayovej</a:t>
            </a:r>
            <a:r>
              <a:rPr lang="sk-SK" dirty="0"/>
              <a:t> hry Game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Life</a:t>
            </a:r>
            <a:r>
              <a:rPr lang="sk-SK" dirty="0"/>
              <a:t>. Hľadanie stabilných spoločenstiev.</a:t>
            </a:r>
          </a:p>
          <a:p>
            <a:r>
              <a:rPr lang="sk-SK" dirty="0"/>
              <a:t>Hra život</a:t>
            </a:r>
          </a:p>
          <a:p>
            <a:pPr lvl="1"/>
            <a:r>
              <a:rPr lang="sk-SK" dirty="0"/>
              <a:t>Objektová implementácia doskovej </a:t>
            </a:r>
            <a:r>
              <a:rPr lang="sk-SK" dirty="0" err="1"/>
              <a:t>Conwayovej</a:t>
            </a:r>
            <a:r>
              <a:rPr lang="sk-SK" dirty="0"/>
              <a:t> hry Game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Life</a:t>
            </a:r>
            <a:r>
              <a:rPr lang="sk-SK" dirty="0"/>
              <a:t>. Úvod do OOP.</a:t>
            </a:r>
          </a:p>
          <a:p>
            <a:r>
              <a:rPr lang="sk-SK" dirty="0"/>
              <a:t>Ako rýchlo zhorí les</a:t>
            </a:r>
          </a:p>
          <a:p>
            <a:pPr lvl="1"/>
            <a:r>
              <a:rPr lang="sk-SK" dirty="0"/>
              <a:t>Jednoduchý celulárny automat – simulačný model šírenia sa požiaru v lese. Objektová implementácia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5" name="Obrázo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96752"/>
            <a:ext cx="2606040" cy="124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RPP - Modelovanie a simulácie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Genetické </a:t>
            </a:r>
            <a:r>
              <a:rPr lang="sk-SK" dirty="0"/>
              <a:t>algoritmy</a:t>
            </a:r>
          </a:p>
          <a:p>
            <a:pPr lvl="1"/>
            <a:r>
              <a:rPr lang="sk-SK" dirty="0"/>
              <a:t>Využitie genetických algoritmov pri jednoduchých optimalizačných problémoch.</a:t>
            </a:r>
          </a:p>
          <a:p>
            <a:r>
              <a:rPr lang="sk-SK" dirty="0"/>
              <a:t>Chcem byť ako Mozart</a:t>
            </a:r>
          </a:p>
          <a:p>
            <a:pPr lvl="1"/>
            <a:r>
              <a:rPr lang="sk-SK" dirty="0"/>
              <a:t>Simulácia hry, ktorú údajne vytvoril sám Mozart. Návrh </a:t>
            </a:r>
            <a:r>
              <a:rPr lang="sk-SK" dirty="0" smtClean="0"/>
              <a:t>aplikácie, </a:t>
            </a:r>
            <a:r>
              <a:rPr lang="sk-SK" dirty="0"/>
              <a:t>v ktorej hráč s využitím náhody vytvorí počúvateľné hudobné dielo znejúce „</a:t>
            </a:r>
            <a:r>
              <a:rPr lang="sk-SK" dirty="0" err="1"/>
              <a:t>mozartovsky</a:t>
            </a:r>
            <a:r>
              <a:rPr lang="sk-SK" dirty="0"/>
              <a:t>“.</a:t>
            </a:r>
          </a:p>
          <a:p>
            <a:r>
              <a:rPr lang="sk-SK" dirty="0"/>
              <a:t>Tvorba a spracovanie zvukov</a:t>
            </a:r>
          </a:p>
          <a:p>
            <a:pPr lvl="1"/>
            <a:r>
              <a:rPr lang="sk-SK" dirty="0"/>
              <a:t>Generovanie tónov a akordov, prehrávanie zvukových súborov, zvukové efekty.</a:t>
            </a:r>
          </a:p>
          <a:p>
            <a:r>
              <a:rPr lang="sk-SK" dirty="0"/>
              <a:t>Špecifiká </a:t>
            </a:r>
            <a:r>
              <a:rPr lang="sk-SK" dirty="0" err="1"/>
              <a:t>floating</a:t>
            </a:r>
            <a:r>
              <a:rPr lang="sk-SK" dirty="0"/>
              <a:t> point aritmetiky</a:t>
            </a:r>
          </a:p>
          <a:p>
            <a:pPr lvl="1"/>
            <a:r>
              <a:rPr lang="sk-SK" dirty="0"/>
              <a:t>Špecifiká číselného dátového typu </a:t>
            </a:r>
            <a:r>
              <a:rPr lang="sk-SK" dirty="0" err="1"/>
              <a:t>float</a:t>
            </a:r>
            <a:r>
              <a:rPr lang="sk-SK" dirty="0"/>
              <a:t>, principiálna nepresnosť pri numerickom prístupe k riešeniu problémov. Problémy spôsobené nepresnosťou počítačovej aritmetiky.</a:t>
            </a:r>
          </a:p>
        </p:txBody>
      </p:sp>
    </p:spTree>
    <p:extLst>
      <p:ext uri="{BB962C8B-B14F-4D97-AF65-F5344CB8AC3E}">
        <p14:creationId xmlns:p14="http://schemas.microsoft.com/office/powerpoint/2010/main" val="5226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559151" y="3506607"/>
            <a:ext cx="8025693" cy="189259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Metodický webinár 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programovanie v jazyku Python</a:t>
            </a:r>
            <a:endParaRPr lang="sk-SK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sk-SK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Metodický </a:t>
            </a:r>
            <a:r>
              <a:rPr lang="sk-SK" sz="2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webinár</a:t>
            </a:r>
            <a:r>
              <a:rPr lang="sk-SK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 </a:t>
            </a:r>
            <a:r>
              <a:rPr lang="sk-SK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2020 10:00 - 12:00</a:t>
            </a:r>
            <a:br>
              <a:rPr lang="sk-SK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Ján Guniš, Ľubomír </a:t>
            </a:r>
            <a:r>
              <a:rPr lang="sk-SK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Šnajder</a:t>
            </a:r>
            <a:r>
              <a:rPr lang="sk-SK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Prírodovedecká fakulta UPJŠ v Košiciach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70" y="4784873"/>
            <a:ext cx="602043" cy="61433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92" y="3952875"/>
            <a:ext cx="498552" cy="66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RPP - Kódy a </a:t>
            </a:r>
            <a:r>
              <a:rPr lang="sk-SK" dirty="0" smtClean="0"/>
              <a:t>šifry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Substitučné šifrovanie</a:t>
            </a:r>
          </a:p>
          <a:p>
            <a:pPr lvl="1"/>
            <a:r>
              <a:rPr lang="sk-SK" dirty="0"/>
              <a:t>Analýza a implementácia šifier: Cézarova šifra, </a:t>
            </a:r>
            <a:r>
              <a:rPr lang="sk-SK" dirty="0" err="1"/>
              <a:t>Vigenèrova</a:t>
            </a:r>
            <a:r>
              <a:rPr lang="sk-SK" dirty="0"/>
              <a:t> šifra, </a:t>
            </a:r>
            <a:r>
              <a:rPr lang="sk-SK" dirty="0" err="1"/>
              <a:t>Vernamova</a:t>
            </a:r>
            <a:r>
              <a:rPr lang="sk-SK" dirty="0"/>
              <a:t> šifra.</a:t>
            </a:r>
          </a:p>
          <a:p>
            <a:r>
              <a:rPr lang="sk-SK" dirty="0"/>
              <a:t>Pokročilejšie substitučné šifry</a:t>
            </a:r>
          </a:p>
          <a:p>
            <a:pPr lvl="1"/>
            <a:r>
              <a:rPr lang="sk-SK" dirty="0" err="1"/>
              <a:t>Polybiov</a:t>
            </a:r>
            <a:r>
              <a:rPr lang="sk-SK" dirty="0"/>
              <a:t> štvorec, Šifra </a:t>
            </a:r>
            <a:r>
              <a:rPr lang="sk-SK" dirty="0" err="1"/>
              <a:t>Playfair</a:t>
            </a:r>
            <a:r>
              <a:rPr lang="sk-SK" dirty="0"/>
              <a:t>, </a:t>
            </a:r>
            <a:r>
              <a:rPr lang="sk-SK" dirty="0" err="1"/>
              <a:t>Polyalfabetická</a:t>
            </a:r>
            <a:r>
              <a:rPr lang="sk-SK" dirty="0"/>
              <a:t> šifra s </a:t>
            </a:r>
            <a:r>
              <a:rPr lang="sk-SK" dirty="0" err="1" smtClean="0"/>
              <a:t>autokľúčom</a:t>
            </a:r>
            <a:endParaRPr lang="sk-SK" dirty="0"/>
          </a:p>
          <a:p>
            <a:r>
              <a:rPr lang="sk-SK" dirty="0"/>
              <a:t>Transpozičné šifrovanie s kľúčom</a:t>
            </a:r>
          </a:p>
          <a:p>
            <a:pPr lvl="1"/>
            <a:r>
              <a:rPr lang="sk-SK" dirty="0"/>
              <a:t>Šifra </a:t>
            </a:r>
            <a:r>
              <a:rPr lang="sk-SK" dirty="0" err="1"/>
              <a:t>Reichelieu</a:t>
            </a:r>
            <a:r>
              <a:rPr lang="sk-SK" dirty="0"/>
              <a:t>, ADFGVX</a:t>
            </a:r>
          </a:p>
          <a:p>
            <a:r>
              <a:rPr lang="sk-SK" dirty="0" err="1"/>
              <a:t>Steganografia</a:t>
            </a:r>
            <a:endParaRPr lang="sk-SK" dirty="0"/>
          </a:p>
          <a:p>
            <a:pPr lvl="1"/>
            <a:r>
              <a:rPr lang="sk-SK" dirty="0"/>
              <a:t>Princíp </a:t>
            </a:r>
            <a:r>
              <a:rPr lang="sk-SK" dirty="0" err="1"/>
              <a:t>steganografie</a:t>
            </a:r>
            <a:r>
              <a:rPr lang="sk-SK" dirty="0"/>
              <a:t>. Schovávanie obrázkov v iných obrázkoch.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7097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91500" cy="1325563"/>
          </a:xfrm>
        </p:spPr>
        <p:txBody>
          <a:bodyPr>
            <a:normAutofit/>
          </a:bodyPr>
          <a:lstStyle/>
          <a:p>
            <a:r>
              <a:rPr lang="sk-SK" dirty="0"/>
              <a:t>RPP - </a:t>
            </a:r>
            <a:r>
              <a:rPr lang="cs-CZ" dirty="0" err="1" smtClean="0"/>
              <a:t>Rekurzívne</a:t>
            </a:r>
            <a:r>
              <a:rPr lang="cs-CZ" dirty="0" smtClean="0"/>
              <a:t> </a:t>
            </a:r>
            <a:r>
              <a:rPr lang="cs-CZ" dirty="0"/>
              <a:t>algoritmy a grafové algoritmy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err="1"/>
              <a:t>Rekurzia</a:t>
            </a:r>
            <a:endParaRPr lang="sk-SK" dirty="0"/>
          </a:p>
          <a:p>
            <a:pPr lvl="1"/>
            <a:r>
              <a:rPr lang="sk-SK" dirty="0"/>
              <a:t>Stratégia rekurzívneho riešenia </a:t>
            </a:r>
            <a:r>
              <a:rPr lang="sk-SK" dirty="0" smtClean="0"/>
              <a:t>problémov.</a:t>
            </a:r>
            <a:endParaRPr lang="sk-SK" dirty="0"/>
          </a:p>
          <a:p>
            <a:pPr lvl="1"/>
            <a:r>
              <a:rPr lang="sk-SK" dirty="0" err="1"/>
              <a:t>Rekurzia</a:t>
            </a:r>
            <a:r>
              <a:rPr lang="sk-SK" dirty="0"/>
              <a:t> pri riešení problémov. Rekurzívne obrázky, </a:t>
            </a:r>
            <a:r>
              <a:rPr lang="sk-SK" dirty="0" err="1"/>
              <a:t>fraktály</a:t>
            </a:r>
            <a:r>
              <a:rPr lang="sk-SK" dirty="0"/>
              <a:t>.</a:t>
            </a:r>
          </a:p>
          <a:p>
            <a:r>
              <a:rPr lang="sk-SK" dirty="0" err="1"/>
              <a:t>Backtracking</a:t>
            </a:r>
            <a:endParaRPr lang="sk-SK" dirty="0"/>
          </a:p>
          <a:p>
            <a:pPr lvl="1"/>
            <a:r>
              <a:rPr lang="sk-SK" dirty="0"/>
              <a:t>Stratégia riešenia problémov prehľadávaním s </a:t>
            </a:r>
            <a:r>
              <a:rPr lang="sk-SK" dirty="0" smtClean="0"/>
              <a:t>návratom.</a:t>
            </a:r>
            <a:endParaRPr lang="sk-SK" dirty="0"/>
          </a:p>
          <a:p>
            <a:pPr lvl="1"/>
            <a:r>
              <a:rPr lang="sk-SK" dirty="0"/>
              <a:t>Rekurzívne algoritmy s možnosťou návratu: Prehľadávanie dvojrozmerného bludiska. Problém šachových dám. Problém šachového koňa.</a:t>
            </a:r>
          </a:p>
          <a:p>
            <a:r>
              <a:rPr lang="sk-SK" dirty="0"/>
              <a:t>Problém rozdelenia tovarov</a:t>
            </a:r>
          </a:p>
          <a:p>
            <a:pPr lvl="1"/>
            <a:r>
              <a:rPr lang="sk-SK" dirty="0"/>
              <a:t>Stratégia riešenia problémov hrubou </a:t>
            </a:r>
            <a:r>
              <a:rPr lang="sk-SK" dirty="0" smtClean="0"/>
              <a:t>silou.</a:t>
            </a:r>
            <a:endParaRPr lang="sk-SK" dirty="0"/>
          </a:p>
          <a:p>
            <a:r>
              <a:rPr lang="sk-SK" dirty="0"/>
              <a:t>Vzťahy v sociálnej sieti</a:t>
            </a:r>
          </a:p>
          <a:p>
            <a:pPr lvl="1"/>
            <a:r>
              <a:rPr lang="sk-SK" dirty="0"/>
              <a:t>Reprezentácia sociálnej siete v neorientovanom a orientovanom grafe. Vlastnosti a prehľadávanie grafov.</a:t>
            </a:r>
          </a:p>
          <a:p>
            <a:r>
              <a:rPr lang="sk-SK" dirty="0"/>
              <a:t>Najkratšia cesta</a:t>
            </a:r>
          </a:p>
          <a:p>
            <a:pPr lvl="1"/>
            <a:r>
              <a:rPr lang="sk-SK" dirty="0"/>
              <a:t>Problém nájdenia najkratšej cesty, implementácia hľadania najkratšej cesty v ohodnotenom grafe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849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RPP - Štruktúrované dáta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err="1"/>
              <a:t>Benfordov</a:t>
            </a:r>
            <a:r>
              <a:rPr lang="sk-SK" dirty="0"/>
              <a:t> zákon, verejné dáta</a:t>
            </a:r>
          </a:p>
          <a:p>
            <a:pPr lvl="1"/>
            <a:r>
              <a:rPr lang="sk-SK" dirty="0" err="1"/>
              <a:t>Benfordov</a:t>
            </a:r>
            <a:r>
              <a:rPr lang="sk-SK" dirty="0"/>
              <a:t> zákon pre prirodzene vznikajúce množiny čísel, analýza verejne dostupných dátových súborov, možnosť odhalenia falšovania verejných dát.</a:t>
            </a:r>
          </a:p>
          <a:p>
            <a:r>
              <a:rPr lang="sk-SK" dirty="0"/>
              <a:t>Programovanie obrázkov</a:t>
            </a:r>
          </a:p>
          <a:p>
            <a:pPr lvl="1"/>
            <a:r>
              <a:rPr lang="sk-SK" dirty="0"/>
              <a:t>Programovanie vektorových obrázkov vo formáte SVG.</a:t>
            </a:r>
          </a:p>
          <a:p>
            <a:r>
              <a:rPr lang="sk-SK" dirty="0"/>
              <a:t>Analýza logovacieho súboru</a:t>
            </a:r>
          </a:p>
          <a:p>
            <a:pPr lvl="1"/>
            <a:r>
              <a:rPr lang="sk-SK" dirty="0"/>
              <a:t>Jednoduchý web log </a:t>
            </a:r>
            <a:r>
              <a:rPr lang="sk-SK" dirty="0" err="1"/>
              <a:t>mining</a:t>
            </a:r>
            <a:r>
              <a:rPr lang="sk-SK" dirty="0"/>
              <a:t> zo záznamových súborov virtuálneho vzdelávacieho prostredia.</a:t>
            </a:r>
          </a:p>
          <a:p>
            <a:r>
              <a:rPr lang="sk-SK" dirty="0"/>
              <a:t>Index textového dokumentu</a:t>
            </a:r>
          </a:p>
          <a:p>
            <a:pPr lvl="1"/>
            <a:r>
              <a:rPr lang="sk-SK" dirty="0"/>
              <a:t>Vytvorenie indexu textového dokumentu. Tvorba vlastného nástroja na vyhľadávanie v textových dokumentoch.</a:t>
            </a:r>
          </a:p>
          <a:p>
            <a:r>
              <a:rPr lang="sk-SK" dirty="0"/>
              <a:t>Myslíš toto?</a:t>
            </a:r>
          </a:p>
          <a:p>
            <a:pPr lvl="1"/>
            <a:r>
              <a:rPr lang="sk-SK" dirty="0"/>
              <a:t>Automatické zobrazovanie návrhov na dokončenie textu.</a:t>
            </a:r>
          </a:p>
          <a:p>
            <a:r>
              <a:rPr lang="sk-SK" dirty="0" err="1"/>
              <a:t>Morphing</a:t>
            </a:r>
            <a:endParaRPr lang="sk-SK" dirty="0"/>
          </a:p>
          <a:p>
            <a:pPr lvl="1"/>
            <a:r>
              <a:rPr lang="sk-SK" dirty="0"/>
              <a:t>Plynulá zmena jedného grafického objektu na druhý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9296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RPP - Aplikácie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Knižničný </a:t>
            </a:r>
            <a:r>
              <a:rPr lang="sk-SK" dirty="0"/>
              <a:t>systém</a:t>
            </a:r>
          </a:p>
          <a:p>
            <a:pPr lvl="1"/>
            <a:r>
              <a:rPr lang="sk-SK" dirty="0"/>
              <a:t>Objektovo navrhnutý systém </a:t>
            </a:r>
            <a:r>
              <a:rPr lang="sk-SK" dirty="0" smtClean="0"/>
              <a:t>pre </a:t>
            </a:r>
            <a:r>
              <a:rPr lang="sk-SK" dirty="0"/>
              <a:t>správu kníh (alebo iných objektov) s grafickým používateľským rozhraním.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204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RPP - Informatický </a:t>
            </a:r>
            <a:r>
              <a:rPr lang="sk-SK" dirty="0" smtClean="0"/>
              <a:t>obsah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dátové štruktúry slovník, množina, n-</a:t>
            </a:r>
            <a:r>
              <a:rPr lang="sk-SK" dirty="0" err="1" smtClean="0"/>
              <a:t>tica</a:t>
            </a:r>
            <a:r>
              <a:rPr lang="sk-SK" dirty="0" smtClean="0"/>
              <a:t>,</a:t>
            </a:r>
          </a:p>
          <a:p>
            <a:r>
              <a:rPr lang="sk-SK" dirty="0" smtClean="0"/>
              <a:t>viacrozmerné dátové štruktúry,</a:t>
            </a:r>
          </a:p>
          <a:p>
            <a:r>
              <a:rPr lang="sk-SK" dirty="0" smtClean="0"/>
              <a:t>rad, zásobník,</a:t>
            </a:r>
          </a:p>
          <a:p>
            <a:r>
              <a:rPr lang="sk-SK" dirty="0" err="1" smtClean="0"/>
              <a:t>rekurzia</a:t>
            </a:r>
            <a:r>
              <a:rPr lang="sk-SK" dirty="0" smtClean="0"/>
              <a:t>,</a:t>
            </a:r>
          </a:p>
          <a:p>
            <a:r>
              <a:rPr lang="sk-SK" dirty="0" err="1" smtClean="0"/>
              <a:t>serializácia</a:t>
            </a:r>
            <a:r>
              <a:rPr lang="sk-SK" dirty="0" smtClean="0"/>
              <a:t> a </a:t>
            </a:r>
            <a:r>
              <a:rPr lang="sk-SK" dirty="0" err="1" smtClean="0"/>
              <a:t>deserializácia</a:t>
            </a:r>
            <a:r>
              <a:rPr lang="sk-SK" dirty="0" smtClean="0"/>
              <a:t> dát,</a:t>
            </a:r>
          </a:p>
          <a:p>
            <a:r>
              <a:rPr lang="sk-SK" dirty="0" smtClean="0"/>
              <a:t>objektovo orientované programovanie,</a:t>
            </a:r>
          </a:p>
          <a:p>
            <a:r>
              <a:rPr lang="sk-SK" dirty="0" smtClean="0"/>
              <a:t>tvorba grafického rozhrania,</a:t>
            </a:r>
          </a:p>
          <a:p>
            <a:r>
              <a:rPr lang="sk-SK" dirty="0" smtClean="0"/>
              <a:t>algoritmy vyhľadávania, grafové algoritmy,</a:t>
            </a:r>
          </a:p>
          <a:p>
            <a:r>
              <a:rPr lang="sk-SK" dirty="0"/>
              <a:t>stratégie riešenia </a:t>
            </a:r>
            <a:r>
              <a:rPr lang="sk-SK" dirty="0" smtClean="0"/>
              <a:t>problémov</a:t>
            </a:r>
          </a:p>
          <a:p>
            <a:pPr lvl="1"/>
            <a:r>
              <a:rPr lang="sk-SK" dirty="0" smtClean="0"/>
              <a:t>pažravé algoritmy, použitie hrubej sily, </a:t>
            </a:r>
            <a:r>
              <a:rPr lang="sk-SK" dirty="0" err="1" smtClean="0"/>
              <a:t>backtracking</a:t>
            </a:r>
            <a:r>
              <a:rPr lang="sk-SK" dirty="0" smtClean="0"/>
              <a:t>, genetické algoritmy,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820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Implementácia vybranej kapitoly – </a:t>
            </a:r>
            <a:br>
              <a:rPr lang="sk-SK" dirty="0" smtClean="0"/>
            </a:br>
            <a:r>
              <a:rPr lang="sk-SK" dirty="0" smtClean="0"/>
              <a:t>3. Simulácie fyzikálnych pohybov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zdroje pre učiteľa a zdroje pre žiaka</a:t>
            </a:r>
          </a:p>
          <a:p>
            <a:r>
              <a:rPr lang="sk-SK" dirty="0"/>
              <a:t>štruktúra </a:t>
            </a:r>
            <a:r>
              <a:rPr lang="sk-SK" dirty="0" smtClean="0"/>
              <a:t>kapitol</a:t>
            </a:r>
          </a:p>
          <a:p>
            <a:r>
              <a:rPr lang="sk-SK" dirty="0" smtClean="0"/>
              <a:t>ukážka </a:t>
            </a:r>
            <a:r>
              <a:rPr lang="sk-SK" dirty="0"/>
              <a:t>kapitoly</a:t>
            </a:r>
          </a:p>
          <a:p>
            <a:r>
              <a:rPr lang="sk-SK" dirty="0" smtClean="0"/>
              <a:t>riešenie vybraného príkladu z kapitoly</a:t>
            </a:r>
          </a:p>
          <a:p>
            <a:r>
              <a:rPr lang="sk-SK" dirty="0" smtClean="0"/>
              <a:t>mapovanie na obsahový štandard pre nový odbor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21564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 </a:t>
            </a:r>
            <a:r>
              <a:rPr lang="sk-SK" dirty="0"/>
              <a:t>pre učiteľa a zdroje pre </a:t>
            </a:r>
            <a:r>
              <a:rPr lang="sk-SK" dirty="0" smtClean="0"/>
              <a:t>žiaka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36432"/>
          </a:xfrm>
        </p:spPr>
        <p:txBody>
          <a:bodyPr/>
          <a:lstStyle/>
          <a:p>
            <a:r>
              <a:rPr lang="sk-SK" dirty="0" smtClean="0"/>
              <a:t>Zdroje pre učiteľa</a:t>
            </a:r>
          </a:p>
          <a:p>
            <a:pPr lvl="1"/>
            <a:r>
              <a:rPr lang="sk-SK" dirty="0" smtClean="0"/>
              <a:t>Metodický materiál</a:t>
            </a:r>
          </a:p>
          <a:p>
            <a:pPr lvl="1"/>
            <a:r>
              <a:rPr lang="sk-SK" dirty="0" smtClean="0"/>
              <a:t>Riešenia úloh</a:t>
            </a:r>
          </a:p>
          <a:p>
            <a:r>
              <a:rPr lang="sk-SK" dirty="0" smtClean="0"/>
              <a:t>Zdroje pre žiaka</a:t>
            </a:r>
          </a:p>
          <a:p>
            <a:pPr lvl="1"/>
            <a:r>
              <a:rPr lang="sk-SK" dirty="0" smtClean="0"/>
              <a:t>Učebný text</a:t>
            </a:r>
          </a:p>
          <a:p>
            <a:pPr lvl="1"/>
            <a:r>
              <a:rPr lang="sk-SK" dirty="0" smtClean="0"/>
              <a:t>Pracovné súbory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>
              <a:hlinkClick r:id="rId2"/>
            </a:endParaRPr>
          </a:p>
          <a:p>
            <a:pPr marL="0" indent="0">
              <a:buNone/>
            </a:pPr>
            <a:endParaRPr lang="sk-SK" dirty="0">
              <a:hlinkClick r:id="rId2"/>
            </a:endParaRPr>
          </a:p>
          <a:p>
            <a:pPr marL="0" indent="0">
              <a:buNone/>
            </a:pPr>
            <a:endParaRPr lang="sk-SK" dirty="0" smtClean="0">
              <a:hlinkClick r:id=""/>
            </a:endParaRPr>
          </a:p>
          <a:p>
            <a:pPr marL="0" indent="0">
              <a:buNone/>
            </a:pPr>
            <a:endParaRPr lang="sk-SK" dirty="0" smtClean="0">
              <a:hlinkClick r:id=""/>
            </a:endParaRPr>
          </a:p>
          <a:p>
            <a:pPr marL="0" indent="0">
              <a:buNone/>
            </a:pPr>
            <a:endParaRPr lang="sk-SK" dirty="0" smtClean="0">
              <a:hlinkClick r:id=""/>
            </a:endParaRPr>
          </a:p>
          <a:p>
            <a:pPr marL="0" indent="0">
              <a:buNone/>
            </a:pPr>
            <a:r>
              <a:rPr lang="sk-SK" dirty="0" smtClean="0">
                <a:hlinkClick r:id=""/>
              </a:rPr>
              <a:t>https</a:t>
            </a:r>
            <a:r>
              <a:rPr lang="sk-SK" dirty="0">
                <a:hlinkClick r:id="rId2"/>
              </a:rPr>
              <a:t>://</a:t>
            </a:r>
            <a:r>
              <a:rPr lang="sk-SK" dirty="0" smtClean="0">
                <a:hlinkClick r:id="rId2"/>
              </a:rPr>
              <a:t>vzdelavanie.itakademia.sk/course/view.php?id=15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t="7237"/>
          <a:stretch/>
        </p:blipFill>
        <p:spPr>
          <a:xfrm>
            <a:off x="3099596" y="1825625"/>
            <a:ext cx="5964272" cy="425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37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Štruktúra kapitol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163658" cy="4351338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Kľúčové slová</a:t>
            </a:r>
          </a:p>
          <a:p>
            <a:r>
              <a:rPr lang="it-IT" dirty="0"/>
              <a:t>Čo sa naučíme a čo si </a:t>
            </a:r>
            <a:r>
              <a:rPr lang="it-IT" dirty="0" smtClean="0"/>
              <a:t>precvičíme</a:t>
            </a:r>
            <a:endParaRPr lang="sk-SK" dirty="0" smtClean="0"/>
          </a:p>
          <a:p>
            <a:r>
              <a:rPr lang="sk-SK" dirty="0"/>
              <a:t>Poznámka pre učiteľa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– </a:t>
            </a:r>
            <a:r>
              <a:rPr lang="sk-SK" dirty="0"/>
              <a:t>Priebeh výučby tejto kapitoly</a:t>
            </a:r>
          </a:p>
          <a:p>
            <a:r>
              <a:rPr lang="sk-SK" dirty="0" smtClean="0"/>
              <a:t>Podkapitoly</a:t>
            </a:r>
          </a:p>
          <a:p>
            <a:pPr lvl="1"/>
            <a:r>
              <a:rPr lang="sk-SK" dirty="0" smtClean="0"/>
              <a:t>Výkladový text</a:t>
            </a:r>
          </a:p>
          <a:p>
            <a:pPr lvl="1"/>
            <a:r>
              <a:rPr lang="sk-SK" dirty="0" smtClean="0"/>
              <a:t>Úlohy</a:t>
            </a:r>
          </a:p>
          <a:p>
            <a:pPr lvl="1"/>
            <a:r>
              <a:rPr lang="sk-SK" dirty="0"/>
              <a:t>Riešenie </a:t>
            </a:r>
            <a:r>
              <a:rPr lang="sk-SK" dirty="0" smtClean="0"/>
              <a:t>úloh </a:t>
            </a:r>
            <a:r>
              <a:rPr lang="sk-SK" dirty="0"/>
              <a:t>s </a:t>
            </a:r>
            <a:r>
              <a:rPr lang="sk-SK" dirty="0" smtClean="0"/>
              <a:t>komentárom</a:t>
            </a:r>
          </a:p>
          <a:p>
            <a:pPr lvl="1"/>
            <a:r>
              <a:rPr lang="sk-SK" dirty="0" smtClean="0"/>
              <a:t>Poznámka pre učiteľa</a:t>
            </a:r>
          </a:p>
          <a:p>
            <a:r>
              <a:rPr lang="sk-SK" dirty="0" smtClean="0"/>
              <a:t>Námety </a:t>
            </a:r>
            <a:r>
              <a:rPr lang="sk-SK" dirty="0"/>
              <a:t>ďalších </a:t>
            </a:r>
            <a:r>
              <a:rPr lang="sk-SK" dirty="0" smtClean="0"/>
              <a:t>úloh</a:t>
            </a:r>
          </a:p>
          <a:p>
            <a:r>
              <a:rPr lang="sk-SK" dirty="0"/>
              <a:t>Čo sme sa </a:t>
            </a:r>
            <a:r>
              <a:rPr lang="sk-SK" dirty="0" smtClean="0"/>
              <a:t>naučili</a:t>
            </a:r>
          </a:p>
          <a:p>
            <a:r>
              <a:rPr lang="sk-SK" dirty="0" smtClean="0"/>
              <a:t>Bibliografia</a:t>
            </a:r>
          </a:p>
          <a:p>
            <a:r>
              <a:rPr lang="sk-SK" dirty="0" smtClean="0"/>
              <a:t>Register pojmov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835" y="1825625"/>
            <a:ext cx="4609165" cy="495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57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Ukážka kapitoly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163658" cy="4351338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3.1 Rovnomerný </a:t>
            </a:r>
            <a:r>
              <a:rPr lang="sk-SK" dirty="0"/>
              <a:t>priamočiary pohyb </a:t>
            </a:r>
            <a:endParaRPr lang="sk-SK" dirty="0" smtClean="0"/>
          </a:p>
          <a:p>
            <a:r>
              <a:rPr lang="sk-SK" dirty="0" smtClean="0"/>
              <a:t>3.2 Rovnomerne </a:t>
            </a:r>
            <a:r>
              <a:rPr lang="sk-SK" dirty="0"/>
              <a:t>zrýchlený pohyb </a:t>
            </a:r>
            <a:endParaRPr lang="sk-SK" dirty="0" smtClean="0"/>
          </a:p>
          <a:p>
            <a:r>
              <a:rPr lang="sk-SK" dirty="0" smtClean="0"/>
              <a:t>3.3 Pohyb </a:t>
            </a:r>
            <a:r>
              <a:rPr lang="sk-SK" dirty="0"/>
              <a:t>bodu, na ktorý pôsobia viaceré </a:t>
            </a:r>
            <a:r>
              <a:rPr lang="sk-SK" dirty="0" smtClean="0"/>
              <a:t>sily</a:t>
            </a:r>
          </a:p>
          <a:p>
            <a:r>
              <a:rPr lang="sk-SK" dirty="0"/>
              <a:t>3.3.1. Balistická krivka </a:t>
            </a:r>
            <a:endParaRPr lang="sk-SK" dirty="0" smtClean="0"/>
          </a:p>
          <a:p>
            <a:r>
              <a:rPr lang="sk-SK" dirty="0"/>
              <a:t>3.3.2. </a:t>
            </a:r>
            <a:r>
              <a:rPr lang="sk-SK" dirty="0" err="1"/>
              <a:t>Rutherfordov</a:t>
            </a:r>
            <a:r>
              <a:rPr lang="sk-SK" dirty="0"/>
              <a:t> experiment </a:t>
            </a:r>
            <a:endParaRPr lang="sk-SK" dirty="0" smtClean="0"/>
          </a:p>
          <a:p>
            <a:r>
              <a:rPr lang="sk-SK" dirty="0"/>
              <a:t>3.3.3. </a:t>
            </a:r>
            <a:r>
              <a:rPr lang="sk-SK" dirty="0" err="1"/>
              <a:t>Lissajousove</a:t>
            </a:r>
            <a:r>
              <a:rPr lang="sk-SK" dirty="0"/>
              <a:t> krivky </a:t>
            </a:r>
            <a:endParaRPr lang="sk-SK" dirty="0" smtClean="0"/>
          </a:p>
          <a:p>
            <a:r>
              <a:rPr lang="sk-SK" dirty="0"/>
              <a:t>3.3.4. Ďalšie zaujímavé krivky </a:t>
            </a:r>
            <a:r>
              <a:rPr lang="sk-SK" dirty="0" smtClean="0"/>
              <a:t> </a:t>
            </a:r>
          </a:p>
          <a:p>
            <a:r>
              <a:rPr lang="sk-SK" dirty="0"/>
              <a:t>Námety ďalších úloh na simuláciu fyzikálnych pohybov 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>
                <a:hlinkClick r:id="rId2"/>
              </a:rPr>
              <a:t>https://ics.upjs.sk/~snajder/prezentacie/2020_06_22_RPP_metodicky/</a:t>
            </a:r>
            <a:r>
              <a:rPr lang="sk-SK" dirty="0"/>
              <a:t>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468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Mapovanie </a:t>
            </a:r>
            <a:r>
              <a:rPr lang="sk-SK" dirty="0"/>
              <a:t>na obsahový štandard pre nový odbor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49" y="1825625"/>
            <a:ext cx="8314383" cy="4351338"/>
          </a:xfrm>
        </p:spPr>
        <p:txBody>
          <a:bodyPr>
            <a:normAutofit/>
          </a:bodyPr>
          <a:lstStyle/>
          <a:p>
            <a:r>
              <a:rPr lang="sk-SK" dirty="0"/>
              <a:t>Algoritmy a programovanie, </a:t>
            </a:r>
            <a:endParaRPr lang="sk-SK" dirty="0" smtClean="0"/>
          </a:p>
          <a:p>
            <a:pPr lvl="1"/>
            <a:r>
              <a:rPr lang="sk-SK" dirty="0"/>
              <a:t>m</a:t>
            </a:r>
            <a:r>
              <a:rPr lang="sk-SK" dirty="0" smtClean="0"/>
              <a:t>odelovanie (analytický a diferenčný model</a:t>
            </a:r>
            <a:r>
              <a:rPr lang="sk-SK" dirty="0" smtClean="0"/>
              <a:t>),</a:t>
            </a:r>
            <a:endParaRPr lang="sk-SK" dirty="0" smtClean="0"/>
          </a:p>
          <a:p>
            <a:pPr lvl="1"/>
            <a:r>
              <a:rPr lang="sk-SK" dirty="0"/>
              <a:t>p</a:t>
            </a:r>
            <a:r>
              <a:rPr lang="sk-SK" dirty="0" smtClean="0"/>
              <a:t>ríkazy opakovania, vetvenia, priradenia, vlastné funkcie, moduly </a:t>
            </a:r>
            <a:r>
              <a:rPr lang="sk-SK" dirty="0" err="1" smtClean="0"/>
              <a:t>tkinter</a:t>
            </a:r>
            <a:r>
              <a:rPr lang="sk-SK" dirty="0" smtClean="0"/>
              <a:t>, </a:t>
            </a:r>
            <a:r>
              <a:rPr lang="sk-SK" dirty="0" err="1" smtClean="0"/>
              <a:t>math</a:t>
            </a:r>
            <a:r>
              <a:rPr lang="sk-SK" dirty="0" smtClean="0"/>
              <a:t>, ... </a:t>
            </a:r>
          </a:p>
          <a:p>
            <a:pPr lvl="1"/>
            <a:r>
              <a:rPr lang="sk-SK" dirty="0" err="1" smtClean="0"/>
              <a:t>propedeutika</a:t>
            </a:r>
            <a:r>
              <a:rPr lang="sk-SK" dirty="0" smtClean="0"/>
              <a:t> </a:t>
            </a:r>
            <a:r>
              <a:rPr lang="sk-SK" dirty="0" smtClean="0"/>
              <a:t>OOP,</a:t>
            </a:r>
            <a:endParaRPr lang="sk-SK" dirty="0"/>
          </a:p>
          <a:p>
            <a:r>
              <a:rPr lang="sk-SK" dirty="0"/>
              <a:t>Práca s dátami a ich reprezentácie, </a:t>
            </a:r>
            <a:endParaRPr lang="sk-SK" dirty="0" smtClean="0"/>
          </a:p>
          <a:p>
            <a:pPr lvl="1"/>
            <a:r>
              <a:rPr lang="sk-SK" dirty="0"/>
              <a:t>p</a:t>
            </a:r>
            <a:r>
              <a:rPr lang="sk-SK" dirty="0" smtClean="0"/>
              <a:t>rogramovanie a multimédiá</a:t>
            </a:r>
            <a:endParaRPr lang="sk-SK" dirty="0"/>
          </a:p>
          <a:p>
            <a:r>
              <a:rPr lang="sk-SK" dirty="0" smtClean="0"/>
              <a:t>Aplikácie </a:t>
            </a:r>
            <a:r>
              <a:rPr lang="sk-SK" dirty="0"/>
              <a:t>informatiky v rôznych oblastiach poznania</a:t>
            </a:r>
            <a:r>
              <a:rPr lang="sk-SK" dirty="0" smtClean="0"/>
              <a:t>,</a:t>
            </a:r>
          </a:p>
          <a:p>
            <a:pPr lvl="1"/>
            <a:r>
              <a:rPr lang="sk-SK" dirty="0"/>
              <a:t>f</a:t>
            </a:r>
            <a:r>
              <a:rPr lang="sk-SK" dirty="0" smtClean="0"/>
              <a:t>yzika, počítačové hry, umenie</a:t>
            </a:r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442442"/>
            <a:ext cx="2750490" cy="236434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547" y="4442442"/>
            <a:ext cx="3654094" cy="197413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474174" y="5125414"/>
            <a:ext cx="2624541" cy="6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Obsah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výstupy NP IT Akadémia</a:t>
            </a:r>
          </a:p>
          <a:p>
            <a:r>
              <a:rPr lang="sk-SK" dirty="0" smtClean="0"/>
              <a:t>návrh nového </a:t>
            </a:r>
            <a:r>
              <a:rPr lang="sk-SK" dirty="0"/>
              <a:t>študijného odboru Gymnázium so zameraním na informatiku</a:t>
            </a:r>
            <a:endParaRPr lang="sk-SK" dirty="0" smtClean="0"/>
          </a:p>
          <a:p>
            <a:r>
              <a:rPr lang="sk-SK" dirty="0" smtClean="0"/>
              <a:t>Riešenie problémov a programovanie v kontexte nového odboru</a:t>
            </a:r>
          </a:p>
          <a:p>
            <a:pPr lvl="1"/>
            <a:r>
              <a:rPr lang="sk-SK" dirty="0" smtClean="0"/>
              <a:t>ukážka implementácie </a:t>
            </a:r>
            <a:r>
              <a:rPr lang="sk-SK" dirty="0" smtClean="0"/>
              <a:t>kapitoly </a:t>
            </a:r>
            <a:r>
              <a:rPr lang="sk-SK" dirty="0" smtClean="0"/>
              <a:t>predmetu</a:t>
            </a:r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cieľová skupina učiteľov: </a:t>
            </a:r>
          </a:p>
          <a:p>
            <a:r>
              <a:rPr lang="sk-SK" dirty="0" smtClean="0"/>
              <a:t>učitelia </a:t>
            </a:r>
            <a:r>
              <a:rPr lang="sk-SK" dirty="0"/>
              <a:t>informatiky so znalosťami programovania v jazyku </a:t>
            </a:r>
            <a:r>
              <a:rPr lang="sk-SK" dirty="0" err="1"/>
              <a:t>Python</a:t>
            </a:r>
            <a:r>
              <a:rPr lang="sk-SK" dirty="0"/>
              <a:t>, ktorí uvažujú o otvorení tried pre nový študijný odbor Gymnázium so zameraním na informatiku,</a:t>
            </a:r>
          </a:p>
        </p:txBody>
      </p:sp>
    </p:spTree>
    <p:extLst>
      <p:ext uri="{BB962C8B-B14F-4D97-AF65-F5344CB8AC3E}">
        <p14:creationId xmlns:p14="http://schemas.microsoft.com/office/powerpoint/2010/main" val="21711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</a:t>
            </a:r>
            <a:r>
              <a:rPr lang="sk-SK" dirty="0"/>
              <a:t>á</a:t>
            </a:r>
            <a:r>
              <a:rPr lang="en-US" dirty="0" err="1"/>
              <a:t>ver</a:t>
            </a:r>
            <a:endParaRPr lang="sk-SK" dirty="0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26C1EEC7-4AB8-4677-A29C-BF098B292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riešenie problémov z praxe,</a:t>
            </a:r>
          </a:p>
          <a:p>
            <a:r>
              <a:rPr lang="sk-SK" dirty="0" smtClean="0"/>
              <a:t>presah do iných predmetov,</a:t>
            </a:r>
          </a:p>
          <a:p>
            <a:r>
              <a:rPr lang="sk-SK" dirty="0" smtClean="0"/>
              <a:t>pokročilé programovanie v </a:t>
            </a:r>
            <a:r>
              <a:rPr lang="sk-SK" dirty="0" err="1" smtClean="0"/>
              <a:t>Pythone</a:t>
            </a:r>
            <a:r>
              <a:rPr lang="sk-SK" dirty="0" smtClean="0"/>
              <a:t>,</a:t>
            </a:r>
          </a:p>
          <a:p>
            <a:r>
              <a:rPr lang="sk-SK" dirty="0"/>
              <a:t>p</a:t>
            </a:r>
            <a:r>
              <a:rPr lang="sk-SK" dirty="0" smtClean="0"/>
              <a:t>resah do iných oblastí informatiky,</a:t>
            </a:r>
            <a:endParaRPr lang="sk-SK" dirty="0"/>
          </a:p>
          <a:p>
            <a:r>
              <a:rPr lang="sk-SK" dirty="0"/>
              <a:t>i</a:t>
            </a:r>
            <a:r>
              <a:rPr lang="sk-SK" dirty="0" smtClean="0"/>
              <a:t>mplementácia do </a:t>
            </a:r>
            <a:r>
              <a:rPr lang="sk-SK" dirty="0" err="1" smtClean="0"/>
              <a:t>ŠkVP</a:t>
            </a:r>
            <a:r>
              <a:rPr lang="sk-SK" dirty="0" smtClean="0"/>
              <a:t> – výber na učiteľovi (časti -</a:t>
            </a:r>
            <a:r>
              <a:rPr lang="en-GB" dirty="0" smtClean="0"/>
              <a:t>&gt;</a:t>
            </a:r>
            <a:r>
              <a:rPr lang="sk-SK" dirty="0" smtClean="0"/>
              <a:t> celok</a:t>
            </a:r>
            <a:r>
              <a:rPr lang="sk-SK" dirty="0" smtClean="0"/>
              <a:t>), </a:t>
            </a:r>
          </a:p>
          <a:p>
            <a:r>
              <a:rPr lang="sk-SK" dirty="0" smtClean="0"/>
              <a:t>RPP ide nad úroveň CP z informatiky</a:t>
            </a:r>
            <a:r>
              <a:rPr lang="sk-SK" dirty="0" smtClean="0"/>
              <a:t>,</a:t>
            </a:r>
          </a:p>
          <a:p>
            <a:r>
              <a:rPr lang="sk-SK" dirty="0" smtClean="0"/>
              <a:t>podpora </a:t>
            </a:r>
            <a:r>
              <a:rPr lang="sk-SK" dirty="0" smtClean="0"/>
              <a:t>pre učiteľa</a:t>
            </a:r>
            <a:endParaRPr lang="sk-SK" dirty="0"/>
          </a:p>
          <a:p>
            <a:pPr lvl="1"/>
            <a:r>
              <a:rPr lang="sk-SK" dirty="0"/>
              <a:t>u</a:t>
            </a:r>
            <a:r>
              <a:rPr lang="sk-SK" dirty="0" smtClean="0"/>
              <a:t>čebné texty pre </a:t>
            </a:r>
            <a:r>
              <a:rPr lang="sk-SK" dirty="0" smtClean="0"/>
              <a:t>žiaka,</a:t>
            </a:r>
            <a:endParaRPr lang="sk-SK" dirty="0" smtClean="0"/>
          </a:p>
          <a:p>
            <a:pPr lvl="1"/>
            <a:r>
              <a:rPr lang="sk-SK" dirty="0"/>
              <a:t>m</a:t>
            </a:r>
            <a:r>
              <a:rPr lang="sk-SK" dirty="0" smtClean="0"/>
              <a:t>etodické materiály pre </a:t>
            </a:r>
            <a:r>
              <a:rPr lang="sk-SK" dirty="0" smtClean="0"/>
              <a:t>učiteľa,</a:t>
            </a:r>
            <a:endParaRPr lang="sk-SK" dirty="0" smtClean="0"/>
          </a:p>
          <a:p>
            <a:pPr lvl="1"/>
            <a:r>
              <a:rPr lang="sk-SK" dirty="0"/>
              <a:t>v</a:t>
            </a:r>
            <a:r>
              <a:rPr lang="sk-SK" dirty="0" smtClean="0"/>
              <a:t>zdelávanie pre učiteľov (odborné, metodické, konzultačné</a:t>
            </a:r>
            <a:r>
              <a:rPr lang="sk-SK" dirty="0" smtClean="0"/>
              <a:t>).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809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349456C-380F-4829-A322-DEF31981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8668"/>
            <a:ext cx="7886700" cy="682021"/>
          </a:xfrm>
        </p:spPr>
        <p:txBody>
          <a:bodyPr/>
          <a:lstStyle/>
          <a:p>
            <a:r>
              <a:rPr lang="sk-SK" dirty="0"/>
              <a:t>Študijné zdroje</a:t>
            </a: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7E664595-E84D-4510-932C-EA20314DB228}"/>
              </a:ext>
            </a:extLst>
          </p:cNvPr>
          <p:cNvSpPr txBox="1">
            <a:spLocks/>
          </p:cNvSpPr>
          <p:nvPr/>
        </p:nvSpPr>
        <p:spPr>
          <a:xfrm>
            <a:off x="628650" y="3915266"/>
            <a:ext cx="7886700" cy="682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Otázky a diskusia</a:t>
            </a:r>
          </a:p>
        </p:txBody>
      </p:sp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inovovaný Štátny vzdelávací program</a:t>
            </a:r>
          </a:p>
          <a:p>
            <a:r>
              <a:rPr lang="sk-SK" dirty="0" smtClean="0"/>
              <a:t>Národný projekt IT Akadémia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56071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20B4762-5EBA-4290-A3DC-EA91D5E95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Ďakujeme za pozornosť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7045903-F6B5-49BF-B464-DDEB9C76D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Záznam zo stretnutia bude po spracovaní verejne dostupný</a:t>
            </a:r>
          </a:p>
        </p:txBody>
      </p:sp>
    </p:spTree>
    <p:extLst>
      <p:ext uri="{BB962C8B-B14F-4D97-AF65-F5344CB8AC3E}">
        <p14:creationId xmlns:p14="http://schemas.microsoft.com/office/powerpoint/2010/main" val="503094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913DB1-6EC7-47CD-A1CC-2F4681B9E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</a:t>
            </a:r>
            <a:r>
              <a:rPr lang="sk-SK" dirty="0"/>
              <a:t>á</a:t>
            </a:r>
            <a:r>
              <a:rPr lang="en-GB" dirty="0" err="1"/>
              <a:t>rodn</a:t>
            </a:r>
            <a:r>
              <a:rPr lang="sk-SK" dirty="0"/>
              <a:t>ý</a:t>
            </a:r>
            <a:r>
              <a:rPr lang="en-GB" dirty="0"/>
              <a:t> </a:t>
            </a:r>
            <a:r>
              <a:rPr lang="en-GB" dirty="0" err="1"/>
              <a:t>proje</a:t>
            </a:r>
            <a:r>
              <a:rPr lang="sk-SK" dirty="0"/>
              <a:t>k</a:t>
            </a:r>
            <a:r>
              <a:rPr lang="en-GB" dirty="0"/>
              <a:t>t I</a:t>
            </a:r>
            <a:r>
              <a:rPr lang="sk-SK" dirty="0"/>
              <a:t>T Akadémia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58AB05E-1DDB-4B0F-8EE0-1B7875282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hlinkClick r:id="rId2"/>
              </a:rPr>
              <a:t>http://itakademia.sk/</a:t>
            </a:r>
            <a:r>
              <a:rPr lang="sk-SK" dirty="0"/>
              <a:t> 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50 </a:t>
            </a:r>
            <a:r>
              <a:rPr lang="sk-SK" dirty="0"/>
              <a:t>informatických metodík pre </a:t>
            </a:r>
            <a:r>
              <a:rPr lang="sk-SK" dirty="0" smtClean="0"/>
              <a:t>ZŠ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50 </a:t>
            </a:r>
            <a:r>
              <a:rPr lang="sk-SK" dirty="0"/>
              <a:t>informatických metodík pre SŠ</a:t>
            </a:r>
          </a:p>
          <a:p>
            <a:pPr lvl="1"/>
            <a:r>
              <a:rPr lang="sk-SK" dirty="0"/>
              <a:t>27 metodík </a:t>
            </a:r>
            <a:r>
              <a:rPr lang="sk-SK" dirty="0" smtClean="0"/>
              <a:t>– základný </a:t>
            </a:r>
            <a:r>
              <a:rPr lang="sk-SK" dirty="0"/>
              <a:t>kurz programovania v </a:t>
            </a:r>
            <a:r>
              <a:rPr lang="sk-SK" dirty="0" err="1" smtClean="0"/>
              <a:t>Pythone</a:t>
            </a:r>
            <a:endParaRPr lang="sk-SK" dirty="0"/>
          </a:p>
          <a:p>
            <a:pPr lvl="1"/>
            <a:r>
              <a:rPr lang="sk-SK" dirty="0" smtClean="0"/>
              <a:t>6 metodík – programovanie mobilných zariadení v </a:t>
            </a:r>
            <a:r>
              <a:rPr lang="sk-SK" dirty="0" err="1" smtClean="0"/>
              <a:t>App</a:t>
            </a:r>
            <a:r>
              <a:rPr lang="sk-SK" dirty="0" smtClean="0"/>
              <a:t> </a:t>
            </a:r>
            <a:r>
              <a:rPr lang="sk-SK" dirty="0" err="1" smtClean="0"/>
              <a:t>Inventor</a:t>
            </a:r>
            <a:endParaRPr lang="sk-SK" dirty="0" smtClean="0"/>
          </a:p>
          <a:p>
            <a:pPr lvl="1"/>
            <a:r>
              <a:rPr lang="sk-SK" dirty="0" smtClean="0"/>
              <a:t>3 metodiky – informačná bezpečnosť</a:t>
            </a:r>
          </a:p>
          <a:p>
            <a:pPr lvl="1"/>
            <a:r>
              <a:rPr lang="sk-SK" dirty="0"/>
              <a:t>6 metodík – </a:t>
            </a:r>
            <a:r>
              <a:rPr lang="sk-SK" dirty="0" err="1" smtClean="0"/>
              <a:t>Raspberry</a:t>
            </a:r>
            <a:r>
              <a:rPr lang="sk-SK" dirty="0" smtClean="0"/>
              <a:t> Pi</a:t>
            </a:r>
          </a:p>
          <a:p>
            <a:pPr lvl="1"/>
            <a:r>
              <a:rPr lang="sk-SK" dirty="0"/>
              <a:t>5 metodík – </a:t>
            </a:r>
            <a:r>
              <a:rPr lang="sk-SK" dirty="0" smtClean="0"/>
              <a:t>analýza a prezentácia dát</a:t>
            </a:r>
          </a:p>
          <a:p>
            <a:pPr lvl="1"/>
            <a:r>
              <a:rPr lang="sk-SK" dirty="0"/>
              <a:t>3 metodiky – </a:t>
            </a:r>
            <a:r>
              <a:rPr lang="sk-SK" dirty="0" smtClean="0"/>
              <a:t>umelá inteligencia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3242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913DB1-6EC7-47CD-A1CC-2F4681B9E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</a:t>
            </a:r>
            <a:r>
              <a:rPr lang="sk-SK" dirty="0"/>
              <a:t>á</a:t>
            </a:r>
            <a:r>
              <a:rPr lang="en-GB" dirty="0" err="1"/>
              <a:t>rodn</a:t>
            </a:r>
            <a:r>
              <a:rPr lang="sk-SK" dirty="0"/>
              <a:t>ý</a:t>
            </a:r>
            <a:r>
              <a:rPr lang="en-GB" dirty="0"/>
              <a:t> </a:t>
            </a:r>
            <a:r>
              <a:rPr lang="en-GB" dirty="0" err="1"/>
              <a:t>proje</a:t>
            </a:r>
            <a:r>
              <a:rPr lang="sk-SK" dirty="0"/>
              <a:t>k</a:t>
            </a:r>
            <a:r>
              <a:rPr lang="en-GB" dirty="0"/>
              <a:t>t I</a:t>
            </a:r>
            <a:r>
              <a:rPr lang="sk-SK" dirty="0"/>
              <a:t>T Akadémia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58AB05E-1DDB-4B0F-8EE0-1B7875282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motivačné predmety</a:t>
            </a:r>
          </a:p>
          <a:p>
            <a:pPr lvl="1"/>
            <a:r>
              <a:rPr lang="sk-SK" dirty="0"/>
              <a:t>Informatika v prírodných vedách a </a:t>
            </a:r>
            <a:r>
              <a:rPr lang="sk-SK" dirty="0" smtClean="0"/>
              <a:t>matematike (2h)</a:t>
            </a:r>
          </a:p>
          <a:p>
            <a:pPr lvl="1"/>
            <a:r>
              <a:rPr lang="sk-SK" dirty="0" smtClean="0"/>
              <a:t>Internet vecí (2h)</a:t>
            </a: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8 </a:t>
            </a:r>
            <a:r>
              <a:rPr lang="sk-SK" dirty="0"/>
              <a:t>nových predmetov</a:t>
            </a:r>
          </a:p>
          <a:p>
            <a:pPr lvl="1"/>
            <a:r>
              <a:rPr lang="sk-SK" dirty="0" smtClean="0"/>
              <a:t>Databázy (1h)</a:t>
            </a:r>
            <a:endParaRPr lang="sk-SK" dirty="0"/>
          </a:p>
          <a:p>
            <a:pPr lvl="1"/>
            <a:r>
              <a:rPr lang="sk-SK" dirty="0"/>
              <a:t>Informačná </a:t>
            </a:r>
            <a:r>
              <a:rPr lang="sk-SK" dirty="0" smtClean="0"/>
              <a:t>bezpečnosť</a:t>
            </a:r>
            <a:r>
              <a:rPr lang="sk-SK" dirty="0"/>
              <a:t> (1h)</a:t>
            </a:r>
          </a:p>
          <a:p>
            <a:pPr lvl="1"/>
            <a:r>
              <a:rPr lang="sk-SK" dirty="0" smtClean="0"/>
              <a:t>Objektový prístup k riešeniu problémov</a:t>
            </a:r>
            <a:r>
              <a:rPr lang="sk-SK" dirty="0"/>
              <a:t> </a:t>
            </a:r>
            <a:r>
              <a:rPr lang="sk-SK" dirty="0" smtClean="0"/>
              <a:t>(2h</a:t>
            </a:r>
            <a:r>
              <a:rPr lang="sk-SK" dirty="0"/>
              <a:t>)</a:t>
            </a:r>
            <a:endParaRPr lang="sk-SK" dirty="0" smtClean="0"/>
          </a:p>
          <a:p>
            <a:pPr lvl="1"/>
            <a:r>
              <a:rPr lang="sk-SK" dirty="0" smtClean="0"/>
              <a:t>Počítačové </a:t>
            </a:r>
            <a:r>
              <a:rPr lang="sk-SK" dirty="0"/>
              <a:t>systémy a </a:t>
            </a:r>
            <a:r>
              <a:rPr lang="sk-SK" dirty="0" smtClean="0"/>
              <a:t>siete</a:t>
            </a:r>
            <a:r>
              <a:rPr lang="sk-SK" dirty="0"/>
              <a:t> </a:t>
            </a:r>
            <a:r>
              <a:rPr lang="sk-SK" dirty="0" smtClean="0"/>
              <a:t>(2h</a:t>
            </a:r>
            <a:r>
              <a:rPr lang="sk-SK" dirty="0"/>
              <a:t>)</a:t>
            </a:r>
          </a:p>
          <a:p>
            <a:pPr lvl="1"/>
            <a:r>
              <a:rPr lang="sk-SK" dirty="0"/>
              <a:t>Programovanie mobilných </a:t>
            </a:r>
            <a:r>
              <a:rPr lang="sk-SK" dirty="0" smtClean="0"/>
              <a:t>zariadení</a:t>
            </a:r>
            <a:r>
              <a:rPr lang="sk-SK" dirty="0"/>
              <a:t> (1h)</a:t>
            </a:r>
          </a:p>
          <a:p>
            <a:pPr lvl="1"/>
            <a:r>
              <a:rPr lang="sk-SK" dirty="0"/>
              <a:t>Programovanie webových </a:t>
            </a:r>
            <a:r>
              <a:rPr lang="sk-SK" dirty="0" smtClean="0"/>
              <a:t>stránok</a:t>
            </a:r>
            <a:r>
              <a:rPr lang="sk-SK" dirty="0"/>
              <a:t> </a:t>
            </a:r>
            <a:r>
              <a:rPr lang="sk-SK" dirty="0" smtClean="0"/>
              <a:t>(2h</a:t>
            </a:r>
            <a:r>
              <a:rPr lang="sk-SK" dirty="0"/>
              <a:t>)</a:t>
            </a:r>
          </a:p>
          <a:p>
            <a:pPr lvl="1"/>
            <a:r>
              <a:rPr lang="sk-SK" dirty="0"/>
              <a:t>Riešenie problémov a </a:t>
            </a:r>
            <a:r>
              <a:rPr lang="sk-SK" dirty="0" smtClean="0"/>
              <a:t>programovanie</a:t>
            </a:r>
            <a:r>
              <a:rPr lang="sk-SK" dirty="0"/>
              <a:t> </a:t>
            </a:r>
            <a:r>
              <a:rPr lang="sk-SK" dirty="0" smtClean="0"/>
              <a:t>(2h</a:t>
            </a:r>
            <a:r>
              <a:rPr lang="sk-SK" dirty="0"/>
              <a:t>)</a:t>
            </a:r>
          </a:p>
          <a:p>
            <a:pPr lvl="1"/>
            <a:r>
              <a:rPr lang="sk-SK" dirty="0"/>
              <a:t>Tvorba a prezentácia </a:t>
            </a:r>
            <a:r>
              <a:rPr lang="sk-SK" dirty="0" smtClean="0"/>
              <a:t>dát</a:t>
            </a:r>
            <a:r>
              <a:rPr lang="sk-SK" dirty="0"/>
              <a:t> </a:t>
            </a:r>
            <a:r>
              <a:rPr lang="sk-SK" dirty="0" smtClean="0"/>
              <a:t>(2h</a:t>
            </a:r>
            <a:r>
              <a:rPr lang="sk-S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623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913DB1-6EC7-47CD-A1CC-2F4681B9E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</a:t>
            </a:r>
            <a:r>
              <a:rPr lang="sk-SK" dirty="0"/>
              <a:t>á</a:t>
            </a:r>
            <a:r>
              <a:rPr lang="en-GB" dirty="0" err="1"/>
              <a:t>rodn</a:t>
            </a:r>
            <a:r>
              <a:rPr lang="sk-SK" dirty="0"/>
              <a:t>ý</a:t>
            </a:r>
            <a:r>
              <a:rPr lang="en-GB" dirty="0"/>
              <a:t> </a:t>
            </a:r>
            <a:r>
              <a:rPr lang="en-GB" dirty="0" err="1"/>
              <a:t>proje</a:t>
            </a:r>
            <a:r>
              <a:rPr lang="sk-SK" dirty="0"/>
              <a:t>k</a:t>
            </a:r>
            <a:r>
              <a:rPr lang="en-GB" dirty="0"/>
              <a:t>t I</a:t>
            </a:r>
            <a:r>
              <a:rPr lang="sk-SK" dirty="0"/>
              <a:t>T Akadémia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58AB05E-1DDB-4B0F-8EE0-1B7875282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233996" cy="46153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2300" dirty="0" smtClean="0"/>
              <a:t>Model </a:t>
            </a:r>
            <a:r>
              <a:rPr lang="sk-SK" sz="2300" b="1" dirty="0"/>
              <a:t>špeciálnej triedy</a:t>
            </a:r>
            <a:r>
              <a:rPr lang="sk-SK" sz="2300" dirty="0"/>
              <a:t> so zameraním na informatiku na </a:t>
            </a:r>
            <a:r>
              <a:rPr lang="sk-SK" sz="2300" dirty="0" smtClean="0"/>
              <a:t>gymnáziách</a:t>
            </a:r>
          </a:p>
          <a:p>
            <a:pPr lvl="1"/>
            <a:r>
              <a:rPr lang="sk-SK" sz="1900" dirty="0"/>
              <a:t>kompetencia školy v rámci </a:t>
            </a:r>
            <a:r>
              <a:rPr lang="sk-SK" sz="1900" dirty="0" err="1"/>
              <a:t>ŠkVP</a:t>
            </a:r>
            <a:endParaRPr lang="sk-SK" sz="1900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sz="2300" dirty="0"/>
              <a:t>Informatika v prírodných vedách a matematike (2h)</a:t>
            </a:r>
          </a:p>
          <a:p>
            <a:pPr lvl="1"/>
            <a:r>
              <a:rPr lang="sk-SK" sz="1900" dirty="0" smtClean="0"/>
              <a:t>tematický celok Informatika</a:t>
            </a:r>
          </a:p>
          <a:p>
            <a:pPr lvl="1"/>
            <a:r>
              <a:rPr lang="sk-SK" sz="1900" dirty="0" smtClean="0"/>
              <a:t>3 tematické celky z 5 (Fyzika, Chémia, Matematika, Biológia, Geografia)</a:t>
            </a:r>
            <a:endParaRPr lang="sk-SK" sz="1900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sz="2300" dirty="0" smtClean="0"/>
              <a:t>Informatika</a:t>
            </a:r>
          </a:p>
          <a:p>
            <a:pPr lvl="1"/>
            <a:r>
              <a:rPr lang="sk-SK" sz="1900" dirty="0" smtClean="0"/>
              <a:t>dotácia + 6 hodín</a:t>
            </a:r>
          </a:p>
          <a:p>
            <a:pPr lvl="1"/>
            <a:r>
              <a:rPr lang="sk-SK" sz="1900" dirty="0" smtClean="0"/>
              <a:t>3 predmety z 8</a:t>
            </a:r>
            <a:br>
              <a:rPr lang="sk-SK" sz="1900" dirty="0" smtClean="0"/>
            </a:br>
            <a:r>
              <a:rPr lang="sk-SK" sz="1900" dirty="0" smtClean="0"/>
              <a:t>Databázy, Informačná bezpečnosť, Objektový </a:t>
            </a:r>
            <a:r>
              <a:rPr lang="sk-SK" sz="1900" dirty="0"/>
              <a:t>prístup k riešeniu </a:t>
            </a:r>
            <a:r>
              <a:rPr lang="sk-SK" sz="1900" dirty="0" smtClean="0"/>
              <a:t>problémov, Počítačové </a:t>
            </a:r>
            <a:r>
              <a:rPr lang="sk-SK" sz="1900" dirty="0"/>
              <a:t>systémy a </a:t>
            </a:r>
            <a:r>
              <a:rPr lang="sk-SK" sz="1900" dirty="0" smtClean="0"/>
              <a:t>siete, Programovanie </a:t>
            </a:r>
            <a:r>
              <a:rPr lang="sk-SK" sz="1900" dirty="0"/>
              <a:t>mobilných </a:t>
            </a:r>
            <a:r>
              <a:rPr lang="sk-SK" sz="1900" dirty="0" smtClean="0"/>
              <a:t>zariadení, Programovanie </a:t>
            </a:r>
            <a:r>
              <a:rPr lang="sk-SK" sz="1900" dirty="0"/>
              <a:t>webových </a:t>
            </a:r>
            <a:r>
              <a:rPr lang="sk-SK" sz="1900" dirty="0" smtClean="0"/>
              <a:t>stránok, Riešenie </a:t>
            </a:r>
            <a:r>
              <a:rPr lang="sk-SK" sz="1900" dirty="0"/>
              <a:t>problémov a </a:t>
            </a:r>
            <a:r>
              <a:rPr lang="sk-SK" sz="1900" dirty="0" smtClean="0"/>
              <a:t>programovanie, Tvorba </a:t>
            </a:r>
            <a:r>
              <a:rPr lang="sk-SK" sz="1900" dirty="0"/>
              <a:t>a prezentácia </a:t>
            </a:r>
            <a:r>
              <a:rPr lang="sk-SK" sz="1900" dirty="0" smtClean="0"/>
              <a:t>dát, Internet vecí</a:t>
            </a:r>
            <a:endParaRPr lang="sk-SK" sz="1900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sz="2300" dirty="0" smtClean="0"/>
              <a:t>Matematika</a:t>
            </a:r>
          </a:p>
          <a:p>
            <a:pPr lvl="1"/>
            <a:r>
              <a:rPr lang="sk-SK" sz="1900" dirty="0"/>
              <a:t>dotácia + 6 hodín</a:t>
            </a:r>
          </a:p>
        </p:txBody>
      </p:sp>
    </p:spTree>
    <p:extLst>
      <p:ext uri="{BB962C8B-B14F-4D97-AF65-F5344CB8AC3E}">
        <p14:creationId xmlns:p14="http://schemas.microsoft.com/office/powerpoint/2010/main" val="31596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Nový </a:t>
            </a:r>
            <a:r>
              <a:rPr lang="sk-SK" b="1" dirty="0"/>
              <a:t>študijný odbor</a:t>
            </a:r>
            <a:r>
              <a:rPr lang="sk-SK" dirty="0"/>
              <a:t> Gymnázium so zameraním na informatiku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76045" y="1690688"/>
            <a:ext cx="8867954" cy="5262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/>
              <a:t>Rámcový učebný plán pre študijný odbor gymnázium so zameraním </a:t>
            </a:r>
            <a:r>
              <a:rPr lang="sk-SK" sz="2000" dirty="0" smtClean="0"/>
              <a:t>na informatiku.</a:t>
            </a:r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Nové ŠVP pre matematiku, informatiku, fyziku, chémiu, biológiu a geografiu.</a:t>
            </a:r>
          </a:p>
          <a:p>
            <a:pPr marL="0" lvl="1" indent="0">
              <a:spcBef>
                <a:spcPts val="750"/>
              </a:spcBef>
              <a:buNone/>
            </a:pPr>
            <a:r>
              <a:rPr lang="sk-SK" sz="2000" dirty="0"/>
              <a:t>Normatív 1,35 z normatívu pre </a:t>
            </a:r>
            <a:r>
              <a:rPr lang="sk-SK" sz="2000" dirty="0" smtClean="0"/>
              <a:t>gymnáziá</a:t>
            </a:r>
            <a:br>
              <a:rPr lang="sk-SK" sz="2000" dirty="0" smtClean="0"/>
            </a:br>
            <a:r>
              <a:rPr lang="sk-SK" dirty="0" smtClean="0"/>
              <a:t>(delenie hodín, technické vybavenie, vzdelávanie </a:t>
            </a:r>
            <a:r>
              <a:rPr lang="sk-SK" dirty="0"/>
              <a:t>učiteľov, </a:t>
            </a:r>
            <a:r>
              <a:rPr lang="sk-SK" dirty="0" smtClean="0"/>
              <a:t>laborant, digitálny koordinátor)</a:t>
            </a:r>
            <a:endParaRPr lang="sk-SK" sz="2000" dirty="0" smtClean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840459"/>
              </p:ext>
            </p:extLst>
          </p:nvPr>
        </p:nvGraphicFramePr>
        <p:xfrm>
          <a:off x="1478845" y="2169846"/>
          <a:ext cx="5941131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377">
                  <a:extLst>
                    <a:ext uri="{9D8B030D-6E8A-4147-A177-3AD203B41FA5}">
                      <a16:colId xmlns:a16="http://schemas.microsoft.com/office/drawing/2014/main" val="1994398521"/>
                    </a:ext>
                  </a:extLst>
                </a:gridCol>
                <a:gridCol w="1980377">
                  <a:extLst>
                    <a:ext uri="{9D8B030D-6E8A-4147-A177-3AD203B41FA5}">
                      <a16:colId xmlns:a16="http://schemas.microsoft.com/office/drawing/2014/main" val="3942175032"/>
                    </a:ext>
                  </a:extLst>
                </a:gridCol>
                <a:gridCol w="1980377">
                  <a:extLst>
                    <a:ext uri="{9D8B030D-6E8A-4147-A177-3AD203B41FA5}">
                      <a16:colId xmlns:a16="http://schemas.microsoft.com/office/drawing/2014/main" val="438679006"/>
                    </a:ext>
                  </a:extLst>
                </a:gridCol>
              </a:tblGrid>
              <a:tr h="276951">
                <a:tc>
                  <a:txBody>
                    <a:bodyPr/>
                    <a:lstStyle/>
                    <a:p>
                      <a:r>
                        <a:rPr lang="sk-SK" dirty="0" smtClean="0"/>
                        <a:t>predmet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/>
                        <a:t>iŠVP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nový odbor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189611"/>
                  </a:ext>
                </a:extLst>
              </a:tr>
              <a:tr h="276951">
                <a:tc>
                  <a:txBody>
                    <a:bodyPr/>
                    <a:lstStyle/>
                    <a:p>
                      <a:r>
                        <a:rPr lang="sk-SK" dirty="0" smtClean="0"/>
                        <a:t>druhý cudzí jazyk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10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621006"/>
                  </a:ext>
                </a:extLst>
              </a:tr>
              <a:tr h="276951">
                <a:tc>
                  <a:txBody>
                    <a:bodyPr/>
                    <a:lstStyle/>
                    <a:p>
                      <a:r>
                        <a:rPr lang="sk-SK" dirty="0" smtClean="0"/>
                        <a:t>matematika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18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511759"/>
                  </a:ext>
                </a:extLst>
              </a:tr>
              <a:tr h="276951">
                <a:tc>
                  <a:txBody>
                    <a:bodyPr/>
                    <a:lstStyle/>
                    <a:p>
                      <a:r>
                        <a:rPr lang="sk-SK" dirty="0" smtClean="0"/>
                        <a:t>informatika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10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327464"/>
                  </a:ext>
                </a:extLst>
              </a:tr>
              <a:tr h="276951"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IvPVaM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529718"/>
                  </a:ext>
                </a:extLst>
              </a:tr>
              <a:tr h="276951">
                <a:tc>
                  <a:txBody>
                    <a:bodyPr/>
                    <a:lstStyle/>
                    <a:p>
                      <a:r>
                        <a:rPr lang="sk-SK" dirty="0" smtClean="0"/>
                        <a:t>fyzika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5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8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395885"/>
                  </a:ext>
                </a:extLst>
              </a:tr>
              <a:tr h="276951">
                <a:tc>
                  <a:txBody>
                    <a:bodyPr/>
                    <a:lstStyle/>
                    <a:p>
                      <a:r>
                        <a:rPr lang="sk-SK" dirty="0" smtClean="0"/>
                        <a:t>chémia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5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6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552246"/>
                  </a:ext>
                </a:extLst>
              </a:tr>
              <a:tr h="375591">
                <a:tc>
                  <a:txBody>
                    <a:bodyPr/>
                    <a:lstStyle/>
                    <a:p>
                      <a:r>
                        <a:rPr lang="sk-SK" dirty="0" smtClean="0"/>
                        <a:t>biológia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6</a:t>
                      </a:r>
                    </a:p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7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496645"/>
                  </a:ext>
                </a:extLst>
              </a:tr>
              <a:tr h="276951">
                <a:tc>
                  <a:txBody>
                    <a:bodyPr/>
                    <a:lstStyle/>
                    <a:p>
                      <a:r>
                        <a:rPr lang="sk-SK" dirty="0" smtClean="0"/>
                        <a:t>geografia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4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6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723726"/>
                  </a:ext>
                </a:extLst>
              </a:tr>
              <a:tr h="276951">
                <a:tc>
                  <a:txBody>
                    <a:bodyPr/>
                    <a:lstStyle/>
                    <a:p>
                      <a:r>
                        <a:rPr lang="sk-SK" b="1" dirty="0" smtClean="0"/>
                        <a:t>povinné hodiny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94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114</a:t>
                      </a:r>
                      <a:endParaRPr lang="sk-SK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151985"/>
                  </a:ext>
                </a:extLst>
              </a:tr>
              <a:tr h="276951">
                <a:tc>
                  <a:txBody>
                    <a:bodyPr/>
                    <a:lstStyle/>
                    <a:p>
                      <a:r>
                        <a:rPr lang="sk-SK" b="1" dirty="0" smtClean="0"/>
                        <a:t>disponibilné</a:t>
                      </a:r>
                      <a:r>
                        <a:rPr lang="sk-SK" b="1" baseline="0" dirty="0" smtClean="0"/>
                        <a:t> hodiny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30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14</a:t>
                      </a:r>
                      <a:endParaRPr lang="sk-SK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964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6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Nový študijný odbor Gymnázium so zameraním na </a:t>
            </a:r>
            <a:r>
              <a:rPr lang="sk-SK" dirty="0" smtClean="0"/>
              <a:t>informatiku - Informatika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vychádza z inovovaného ŠVP</a:t>
            </a:r>
          </a:p>
          <a:p>
            <a:pPr lvl="1"/>
            <a:r>
              <a:rPr lang="sk-SK" dirty="0"/>
              <a:t>poskytuje viac priestoru na hlbšie budovanie informatického </a:t>
            </a:r>
            <a:r>
              <a:rPr lang="sk-SK" dirty="0" smtClean="0"/>
              <a:t>poznania,</a:t>
            </a:r>
          </a:p>
          <a:p>
            <a:pPr lvl="1"/>
            <a:r>
              <a:rPr lang="sk-SK" dirty="0" smtClean="0"/>
              <a:t>rozširuje </a:t>
            </a:r>
            <a:r>
              <a:rPr lang="sk-SK" dirty="0"/>
              <a:t>každú z oblastí o ďalšie koncepty, postupy, vzťahy a </a:t>
            </a:r>
            <a:r>
              <a:rPr lang="sk-SK" dirty="0" smtClean="0"/>
              <a:t>procesy,</a:t>
            </a:r>
          </a:p>
          <a:p>
            <a:pPr lvl="1"/>
            <a:r>
              <a:rPr lang="sk-SK" dirty="0" smtClean="0"/>
              <a:t>„rozpustenie“ 8 + 1 navrhovaných predmetov do informatiky,</a:t>
            </a:r>
          </a:p>
          <a:p>
            <a:endParaRPr lang="sk-SK" dirty="0" smtClean="0"/>
          </a:p>
          <a:p>
            <a:r>
              <a:rPr lang="sk-SK" dirty="0" smtClean="0"/>
              <a:t>Algoritmy </a:t>
            </a:r>
            <a:r>
              <a:rPr lang="sk-SK" dirty="0"/>
              <a:t>a programovanie, </a:t>
            </a:r>
            <a:endParaRPr lang="sk-SK" dirty="0" smtClean="0"/>
          </a:p>
          <a:p>
            <a:r>
              <a:rPr lang="sk-SK" dirty="0" smtClean="0"/>
              <a:t>Práca </a:t>
            </a:r>
            <a:r>
              <a:rPr lang="sk-SK" dirty="0"/>
              <a:t>s dátami a ich reprezentácie, </a:t>
            </a:r>
            <a:endParaRPr lang="sk-SK" dirty="0" smtClean="0"/>
          </a:p>
          <a:p>
            <a:r>
              <a:rPr lang="sk-SK" dirty="0" smtClean="0"/>
              <a:t>Systémy </a:t>
            </a:r>
            <a:r>
              <a:rPr lang="sk-SK" dirty="0"/>
              <a:t>pre komunikáciu a interakciu, </a:t>
            </a:r>
            <a:endParaRPr lang="sk-SK" dirty="0" smtClean="0"/>
          </a:p>
          <a:p>
            <a:r>
              <a:rPr lang="sk-SK" dirty="0" smtClean="0"/>
              <a:t>Počítačové </a:t>
            </a:r>
            <a:r>
              <a:rPr lang="sk-SK" dirty="0"/>
              <a:t>systémy a siete, </a:t>
            </a:r>
            <a:endParaRPr lang="sk-SK" dirty="0" smtClean="0"/>
          </a:p>
          <a:p>
            <a:r>
              <a:rPr lang="sk-SK" dirty="0" smtClean="0"/>
              <a:t>Informatika </a:t>
            </a:r>
            <a:r>
              <a:rPr lang="sk-SK" dirty="0"/>
              <a:t>a spoločnosť, </a:t>
            </a:r>
            <a:endParaRPr lang="sk-SK" dirty="0" smtClean="0"/>
          </a:p>
          <a:p>
            <a:r>
              <a:rPr lang="sk-SK" dirty="0" smtClean="0"/>
              <a:t>Aplikácie </a:t>
            </a:r>
            <a:r>
              <a:rPr lang="sk-SK" dirty="0"/>
              <a:t>informatiky v rôznych oblastiach </a:t>
            </a:r>
            <a:r>
              <a:rPr lang="sk-SK" dirty="0" smtClean="0"/>
              <a:t>poznania,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333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Nový študijný odbor Gymnázium so zameraním na </a:t>
            </a:r>
            <a:r>
              <a:rPr lang="sk-SK" dirty="0" smtClean="0"/>
              <a:t>informatiku - Informatika</a:t>
            </a:r>
            <a:endParaRPr lang="sk-SK" dirty="0"/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663231"/>
              </p:ext>
            </p:extLst>
          </p:nvPr>
        </p:nvGraphicFramePr>
        <p:xfrm>
          <a:off x="628650" y="1825625"/>
          <a:ext cx="7886700" cy="351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333921108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9385405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sk-SK" sz="1600" dirty="0" smtClean="0"/>
                        <a:t>Algoritmy a programovanie</a:t>
                      </a:r>
                      <a:endParaRPr lang="sk-SK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132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b="1" dirty="0" smtClean="0"/>
                        <a:t>Obsahový štandard</a:t>
                      </a:r>
                      <a:endParaRPr lang="sk-SK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b="1" dirty="0" smtClean="0"/>
                        <a:t>Podpora</a:t>
                      </a:r>
                      <a:r>
                        <a:rPr lang="sk-SK" sz="1600" b="1" baseline="0" dirty="0" smtClean="0"/>
                        <a:t> pre učiteľa</a:t>
                      </a:r>
                      <a:endParaRPr lang="sk-SK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788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sk-SK" sz="1600" dirty="0" smtClean="0"/>
                        <a:t>Problémy a riešenie problémov</a:t>
                      </a:r>
                    </a:p>
                    <a:p>
                      <a:pPr lvl="0"/>
                      <a:r>
                        <a:rPr lang="sk-SK" sz="1600" dirty="0" smtClean="0"/>
                        <a:t>Premenné a výrazy</a:t>
                      </a:r>
                    </a:p>
                    <a:p>
                      <a:pPr lvl="0"/>
                      <a:r>
                        <a:rPr lang="sk-SK" sz="1600" dirty="0" smtClean="0"/>
                        <a:t>Dátové štruktúry</a:t>
                      </a:r>
                    </a:p>
                    <a:p>
                      <a:pPr lvl="0"/>
                      <a:r>
                        <a:rPr lang="sk-SK" sz="1600" dirty="0" smtClean="0"/>
                        <a:t>Riadiace štruktúry</a:t>
                      </a:r>
                    </a:p>
                    <a:p>
                      <a:pPr lvl="0"/>
                      <a:r>
                        <a:rPr lang="sk-SK" sz="1600" dirty="0" smtClean="0"/>
                        <a:t>Chyby</a:t>
                      </a:r>
                    </a:p>
                    <a:p>
                      <a:pPr lvl="0"/>
                      <a:r>
                        <a:rPr lang="sk-SK" sz="1600" dirty="0" smtClean="0"/>
                        <a:t>Podprogramy</a:t>
                      </a:r>
                    </a:p>
                    <a:p>
                      <a:pPr lvl="0"/>
                      <a:r>
                        <a:rPr lang="sk-SK" sz="1600" dirty="0" smtClean="0"/>
                        <a:t>Objektovo orientované programovanie</a:t>
                      </a:r>
                    </a:p>
                    <a:p>
                      <a:pPr lvl="0"/>
                      <a:r>
                        <a:rPr lang="sk-SK" sz="1600" b="1" dirty="0" smtClean="0"/>
                        <a:t>Algoritmy</a:t>
                      </a:r>
                    </a:p>
                    <a:p>
                      <a:pPr lvl="0"/>
                      <a:r>
                        <a:rPr lang="sk-SK" sz="1600" dirty="0" smtClean="0"/>
                        <a:t>Modelovanie a simulácie</a:t>
                      </a:r>
                    </a:p>
                    <a:p>
                      <a:pPr lvl="0"/>
                      <a:r>
                        <a:rPr lang="sk-SK" sz="1600" dirty="0" smtClean="0"/>
                        <a:t>Tvorba aplikácií</a:t>
                      </a:r>
                    </a:p>
                    <a:p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NPITA – 27 metodík - </a:t>
                      </a:r>
                      <a:r>
                        <a:rPr lang="sk-SK" sz="1600" dirty="0" err="1" smtClean="0"/>
                        <a:t>Python</a:t>
                      </a:r>
                      <a:endParaRPr lang="sk-SK" sz="1600" dirty="0" smtClean="0"/>
                    </a:p>
                    <a:p>
                      <a:endParaRPr lang="sk-SK" sz="1600" dirty="0" smtClean="0"/>
                    </a:p>
                    <a:p>
                      <a:r>
                        <a:rPr lang="sk-SK" sz="1600" dirty="0" smtClean="0"/>
                        <a:t>NPITA – Riešenie problémov a programovanie</a:t>
                      </a:r>
                    </a:p>
                    <a:p>
                      <a:pPr lvl="1"/>
                      <a:r>
                        <a:rPr lang="sk-SK" sz="1600" dirty="0" smtClean="0"/>
                        <a:t>Programovanie v jazyku </a:t>
                      </a:r>
                      <a:r>
                        <a:rPr lang="sk-SK" sz="1600" dirty="0" err="1" smtClean="0"/>
                        <a:t>Python</a:t>
                      </a:r>
                      <a:endParaRPr lang="sk-SK" sz="1600" dirty="0" smtClean="0"/>
                    </a:p>
                    <a:p>
                      <a:pPr lvl="1"/>
                      <a:r>
                        <a:rPr lang="sk-SK" sz="1600" dirty="0" smtClean="0"/>
                        <a:t>Modelovanie a simulácie</a:t>
                      </a:r>
                    </a:p>
                    <a:p>
                      <a:pPr lvl="1"/>
                      <a:r>
                        <a:rPr lang="sk-SK" sz="1600" dirty="0" smtClean="0"/>
                        <a:t>Kódy a šifry</a:t>
                      </a:r>
                    </a:p>
                    <a:p>
                      <a:pPr lvl="1"/>
                      <a:r>
                        <a:rPr lang="sk-SK" sz="1600" dirty="0" smtClean="0"/>
                        <a:t>Rekurzívne algoritmy a grafové algoritmy</a:t>
                      </a:r>
                    </a:p>
                    <a:p>
                      <a:pPr lvl="1"/>
                      <a:r>
                        <a:rPr lang="sk-SK" sz="1600" dirty="0" smtClean="0"/>
                        <a:t>Štruktúrované dáta</a:t>
                      </a:r>
                    </a:p>
                    <a:p>
                      <a:pPr lvl="1"/>
                      <a:r>
                        <a:rPr lang="sk-SK" sz="1600" dirty="0" smtClean="0"/>
                        <a:t>Aplikácie</a:t>
                      </a:r>
                    </a:p>
                    <a:p>
                      <a:pPr lvl="0"/>
                      <a:endParaRPr lang="sk-SK" sz="1600" dirty="0" smtClean="0"/>
                    </a:p>
                    <a:p>
                      <a:pPr lvl="0"/>
                      <a:r>
                        <a:rPr lang="sk-SK" sz="1600" dirty="0" smtClean="0"/>
                        <a:t>NPITA</a:t>
                      </a:r>
                      <a:r>
                        <a:rPr lang="sk-SK" sz="1600" baseline="0" dirty="0" smtClean="0"/>
                        <a:t> – Programovanie webových stránok</a:t>
                      </a:r>
                      <a:endParaRPr lang="sk-SK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707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1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2683</TotalTime>
  <Words>1646</Words>
  <Application>Microsoft Office PowerPoint</Application>
  <PresentationFormat>Prezentácia na obrazovke (4:3)</PresentationFormat>
  <Paragraphs>414</Paragraphs>
  <Slides>32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Motív balíka Office</vt:lpstr>
      <vt:lpstr>1_Motív balíka Office</vt:lpstr>
      <vt:lpstr>Riešenie problémov a programovanie</vt:lpstr>
      <vt:lpstr>Prezentácia programu PowerPoint</vt:lpstr>
      <vt:lpstr>Obsah</vt:lpstr>
      <vt:lpstr>Národný projekt IT Akadémia</vt:lpstr>
      <vt:lpstr>Národný projekt IT Akadémia</vt:lpstr>
      <vt:lpstr>Národný projekt IT Akadémia</vt:lpstr>
      <vt:lpstr>Nový študijný odbor Gymnázium so zameraním na informatiku</vt:lpstr>
      <vt:lpstr>Nový študijný odbor Gymnázium so zameraním na informatiku - Informatika</vt:lpstr>
      <vt:lpstr>Nový študijný odbor Gymnázium so zameraním na informatiku - Informatika</vt:lpstr>
      <vt:lpstr>Nový študijný odbor Gymnázium so zameraním na informatiku - Informatika</vt:lpstr>
      <vt:lpstr>Nový študijný odbor Gymnázium so zameraním na informatiku - Informatika</vt:lpstr>
      <vt:lpstr>Nový študijný odbor Gymnázium so zameraním na informatiku - Informatika</vt:lpstr>
      <vt:lpstr>Nový študijný odbor Gymnázium so zameraním na informatiku - Informatika</vt:lpstr>
      <vt:lpstr>Nový študijný odbor Gymnázium so zameraním na informatiku - Informatika</vt:lpstr>
      <vt:lpstr>Nový študijný odbor Gymnázium so zameraním na informatiku - Informatika</vt:lpstr>
      <vt:lpstr>Riešenie problémov a programovanie - obsah</vt:lpstr>
      <vt:lpstr>RPP - Úvodná kapitola</vt:lpstr>
      <vt:lpstr>RPP - Modelovanie a simulácie</vt:lpstr>
      <vt:lpstr>RPP - Modelovanie a simulácie</vt:lpstr>
      <vt:lpstr>RPP - Kódy a šifry</vt:lpstr>
      <vt:lpstr>RPP - Rekurzívne algoritmy a grafové algoritmy</vt:lpstr>
      <vt:lpstr>RPP - Štruktúrované dáta</vt:lpstr>
      <vt:lpstr>RPP - Aplikácie</vt:lpstr>
      <vt:lpstr>RPP - Informatický obsah</vt:lpstr>
      <vt:lpstr>Implementácia vybranej kapitoly –  3. Simulácie fyzikálnych pohybov</vt:lpstr>
      <vt:lpstr>Zdroje pre učiteľa a zdroje pre žiaka</vt:lpstr>
      <vt:lpstr>Štruktúra kapitol</vt:lpstr>
      <vt:lpstr>Ukážka kapitoly</vt:lpstr>
      <vt:lpstr>Mapovanie na obsahový štandard pre nový odbor</vt:lpstr>
      <vt:lpstr>Záver</vt:lpstr>
      <vt:lpstr>Študijné zdroje</vt:lpstr>
      <vt:lpstr>Ďakujeme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programovanie v jazyku Python</dc:title>
  <dc:creator>Student</dc:creator>
  <cp:lastModifiedBy>PaedDr. Ján Guniš PhD.</cp:lastModifiedBy>
  <cp:revision>94</cp:revision>
  <dcterms:created xsi:type="dcterms:W3CDTF">2020-05-29T04:36:16Z</dcterms:created>
  <dcterms:modified xsi:type="dcterms:W3CDTF">2020-06-22T07:46:34Z</dcterms:modified>
</cp:coreProperties>
</file>