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7" r:id="rId5"/>
    <p:sldId id="266" r:id="rId6"/>
    <p:sldId id="268" r:id="rId7"/>
    <p:sldId id="265" r:id="rId8"/>
    <p:sldId id="269" r:id="rId9"/>
    <p:sldId id="273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70" r:id="rId19"/>
    <p:sldId id="281" r:id="rId20"/>
    <p:sldId id="263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139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537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162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66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129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57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35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443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217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50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421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A056C-FC81-47B7-AC32-852E35E71FDE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884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hyperlink" Target="mailto:lubomir.snajder@upjs.s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2400" y="2724728"/>
            <a:ext cx="9144000" cy="1816314"/>
          </a:xfrm>
        </p:spPr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/>
              <a:t> </a:t>
            </a:r>
            <a:r>
              <a:rPr lang="sk-SK" b="1" dirty="0"/>
              <a:t>Bádateľský prístup </a:t>
            </a:r>
            <a:r>
              <a:rPr lang="sk-SK" b="1" dirty="0" smtClean="0"/>
              <a:t>vo vyučovaní </a:t>
            </a:r>
            <a:r>
              <a:rPr lang="sk-SK" b="1" dirty="0"/>
              <a:t>programovania </a:t>
            </a:r>
            <a:r>
              <a:rPr lang="sk-SK" dirty="0"/>
              <a:t>	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0980" y="4705447"/>
            <a:ext cx="9144000" cy="1323163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Ľubomír </a:t>
            </a:r>
            <a:r>
              <a:rPr lang="sk-SK" dirty="0" err="1" smtClean="0"/>
              <a:t>Šnajder</a:t>
            </a:r>
            <a:endParaRPr lang="sk-SK" dirty="0" smtClean="0"/>
          </a:p>
          <a:p>
            <a:r>
              <a:rPr lang="sk-SK" dirty="0" smtClean="0"/>
              <a:t>Ústav informatiky PF UPJŠ v Košiciach</a:t>
            </a:r>
          </a:p>
          <a:p>
            <a:r>
              <a:rPr lang="sk-SK" dirty="0" smtClean="0">
                <a:hlinkClick r:id="rId2"/>
              </a:rPr>
              <a:t>lubomir.snajder@upjs.sk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148390" y="6393444"/>
            <a:ext cx="378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2. 10. 2019 – Klub učiteľov informatiky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807" y="387396"/>
            <a:ext cx="3240000" cy="2160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980" y="1422221"/>
            <a:ext cx="1512000" cy="11251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131" y="400323"/>
            <a:ext cx="3310343" cy="2160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053" y="383769"/>
            <a:ext cx="1512000" cy="102942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07" y="4705447"/>
            <a:ext cx="1202916" cy="1202916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74" y="4680385"/>
            <a:ext cx="1202400" cy="121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Cyklus s pevným počtom opakovaní </a:t>
            </a:r>
            <a:br>
              <a:rPr lang="sk-SK" dirty="0"/>
            </a:br>
            <a:r>
              <a:rPr lang="sk-SK" dirty="0"/>
              <a:t>– </a:t>
            </a:r>
            <a:r>
              <a:rPr lang="sk-SK" dirty="0" err="1"/>
              <a:t>p</a:t>
            </a:r>
            <a:r>
              <a:rPr lang="sk-SK" dirty="0" err="1" smtClean="0"/>
              <a:t>odkoncepty</a:t>
            </a:r>
            <a:r>
              <a:rPr lang="sk-SK" dirty="0" smtClean="0"/>
              <a:t> </a:t>
            </a:r>
            <a:r>
              <a:rPr lang="sk-SK" dirty="0"/>
              <a:t>informatického myslenia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1218" cy="4351338"/>
          </a:xfrm>
        </p:spPr>
        <p:txBody>
          <a:bodyPr>
            <a:normAutofit/>
          </a:bodyPr>
          <a:lstStyle/>
          <a:p>
            <a:pPr lvl="1"/>
            <a:r>
              <a:rPr lang="sk-SK" dirty="0" smtClean="0"/>
              <a:t>Logika</a:t>
            </a:r>
          </a:p>
          <a:p>
            <a:pPr lvl="2"/>
            <a:r>
              <a:rPr lang="sk-SK" dirty="0"/>
              <a:t>(LOG5) logicky </a:t>
            </a:r>
            <a:r>
              <a:rPr lang="sk-SK" b="1" dirty="0"/>
              <a:t>zdôvodniť rozdelenie</a:t>
            </a:r>
            <a:r>
              <a:rPr lang="sk-SK" dirty="0"/>
              <a:t> algoritmu/programu/problému/objektu na menšie časti</a:t>
            </a:r>
          </a:p>
          <a:p>
            <a:pPr lvl="1"/>
            <a:r>
              <a:rPr lang="sk-SK" dirty="0" smtClean="0"/>
              <a:t>Dekompozícia</a:t>
            </a:r>
          </a:p>
          <a:p>
            <a:pPr lvl="2"/>
            <a:r>
              <a:rPr lang="sk-SK" dirty="0"/>
              <a:t>(DEK2) hierarchická dekompozícia – </a:t>
            </a:r>
            <a:r>
              <a:rPr lang="sk-SK" b="1" dirty="0"/>
              <a:t>hierarchicky rozdeliť</a:t>
            </a:r>
            <a:r>
              <a:rPr lang="sk-SK" dirty="0"/>
              <a:t> objekty/problémy/</a:t>
            </a:r>
            <a:br>
              <a:rPr lang="sk-SK" dirty="0"/>
            </a:br>
            <a:r>
              <a:rPr lang="sk-SK" dirty="0"/>
              <a:t>procesy na menšie časti tak, aby sa dali využiť pre dosiahnutie cieľa</a:t>
            </a:r>
          </a:p>
          <a:p>
            <a:pPr lvl="1"/>
            <a:r>
              <a:rPr lang="sk-SK" dirty="0" smtClean="0"/>
              <a:t>Hľadanie vzorov</a:t>
            </a:r>
          </a:p>
          <a:p>
            <a:pPr lvl="2" fontAlgn="base"/>
            <a:r>
              <a:rPr lang="sk-SK" dirty="0"/>
              <a:t>(VZO4) </a:t>
            </a:r>
            <a:r>
              <a:rPr lang="sk-SK" b="1" dirty="0"/>
              <a:t>zovšeobecniť</a:t>
            </a:r>
            <a:r>
              <a:rPr lang="sk-SK" dirty="0"/>
              <a:t> riešenie podobných problémov na celú triedu, zovšeobecniť na základe konkrétnych prípadov (namiesto viacerých podprogramov použijeme jeden s viacerými parametrami)</a:t>
            </a:r>
          </a:p>
          <a:p>
            <a:pPr lvl="2" fontAlgn="base"/>
            <a:r>
              <a:rPr lang="sk-SK" dirty="0"/>
              <a:t>(VZO5) </a:t>
            </a:r>
            <a:r>
              <a:rPr lang="sk-SK" b="1" dirty="0"/>
              <a:t>preniesť/použiť vzory/myšlienky/riešenia</a:t>
            </a:r>
            <a:r>
              <a:rPr lang="sk-SK" dirty="0"/>
              <a:t> z jedného problému na druhý problému</a:t>
            </a:r>
          </a:p>
          <a:p>
            <a:pPr lvl="2"/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36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Cyklus s pevným počtom opakovaní </a:t>
            </a:r>
            <a:br>
              <a:rPr lang="sk-SK" dirty="0"/>
            </a:br>
            <a:r>
              <a:rPr lang="sk-SK" dirty="0"/>
              <a:t>– </a:t>
            </a:r>
            <a:r>
              <a:rPr lang="sk-SK" dirty="0" smtClean="0"/>
              <a:t>pomôcky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1218" cy="4351338"/>
          </a:xfrm>
        </p:spPr>
        <p:txBody>
          <a:bodyPr>
            <a:normAutofit/>
          </a:bodyPr>
          <a:lstStyle/>
          <a:p>
            <a:pPr lvl="1"/>
            <a:r>
              <a:rPr lang="sk-SK" dirty="0" smtClean="0"/>
              <a:t>priečinok </a:t>
            </a:r>
            <a:r>
              <a:rPr lang="sk-SK" b="1" dirty="0"/>
              <a:t>I_SS_04_Python_ucitel</a:t>
            </a:r>
            <a:r>
              <a:rPr lang="sk-SK" dirty="0"/>
              <a:t> obsahujúci:</a:t>
            </a:r>
          </a:p>
          <a:p>
            <a:pPr lvl="2"/>
            <a:r>
              <a:rPr lang="sk-SK" dirty="0" smtClean="0"/>
              <a:t>metodiku</a:t>
            </a:r>
            <a:r>
              <a:rPr lang="sk-SK" dirty="0"/>
              <a:t>,</a:t>
            </a:r>
          </a:p>
          <a:p>
            <a:pPr lvl="2"/>
            <a:r>
              <a:rPr lang="sk-SK" dirty="0" smtClean="0"/>
              <a:t>pracovný </a:t>
            </a:r>
            <a:r>
              <a:rPr lang="sk-SK" dirty="0"/>
              <a:t>list s riešeniami úloh,</a:t>
            </a:r>
          </a:p>
          <a:p>
            <a:pPr lvl="2"/>
            <a:r>
              <a:rPr lang="sk-SK" dirty="0" smtClean="0"/>
              <a:t>zbierku </a:t>
            </a:r>
            <a:r>
              <a:rPr lang="sk-SK" dirty="0"/>
              <a:t>úloh s riešeniami,</a:t>
            </a:r>
          </a:p>
          <a:p>
            <a:pPr lvl="2"/>
            <a:r>
              <a:rPr lang="sk-SK" dirty="0" smtClean="0"/>
              <a:t>zdrojové </a:t>
            </a:r>
            <a:r>
              <a:rPr lang="sk-SK" dirty="0"/>
              <a:t>súbory s riešeniami úloh,</a:t>
            </a:r>
          </a:p>
          <a:p>
            <a:pPr lvl="2"/>
            <a:r>
              <a:rPr lang="sk-SK" dirty="0" smtClean="0"/>
              <a:t>tabuľku </a:t>
            </a:r>
            <a:r>
              <a:rPr lang="sk-SK" dirty="0"/>
              <a:t>pre zápis výsledkov žiackych riešení úloh z pracovného listu.</a:t>
            </a:r>
          </a:p>
          <a:p>
            <a:pPr lvl="1"/>
            <a:r>
              <a:rPr lang="sk-SK" dirty="0" smtClean="0"/>
              <a:t>priečinok </a:t>
            </a:r>
            <a:r>
              <a:rPr lang="sk-SK" b="1" dirty="0"/>
              <a:t>I_SS_04_Python_ziak</a:t>
            </a:r>
            <a:r>
              <a:rPr lang="sk-SK" dirty="0"/>
              <a:t> obsahujúci:</a:t>
            </a:r>
          </a:p>
          <a:p>
            <a:pPr lvl="2"/>
            <a:r>
              <a:rPr lang="sk-SK" dirty="0" smtClean="0"/>
              <a:t>pracovný list,</a:t>
            </a:r>
            <a:endParaRPr lang="sk-SK" dirty="0"/>
          </a:p>
          <a:p>
            <a:pPr lvl="2"/>
            <a:r>
              <a:rPr lang="sk-SK" dirty="0" smtClean="0"/>
              <a:t>zbierku úloh,</a:t>
            </a:r>
            <a:endParaRPr lang="sk-SK" dirty="0"/>
          </a:p>
          <a:p>
            <a:pPr lvl="2"/>
            <a:r>
              <a:rPr lang="sk-SK" dirty="0" smtClean="0"/>
              <a:t>pracovné súbory.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394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Cyklus s pevným počtom opakovaní </a:t>
            </a:r>
            <a:br>
              <a:rPr lang="sk-SK" dirty="0"/>
            </a:br>
            <a:r>
              <a:rPr lang="sk-SK" dirty="0"/>
              <a:t>– </a:t>
            </a:r>
            <a:r>
              <a:rPr lang="sk-SK" dirty="0" smtClean="0"/>
              <a:t>osnova hodiny (podľa učebného cyklu 5E)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196782" cy="4351338"/>
          </a:xfrm>
        </p:spPr>
        <p:txBody>
          <a:bodyPr>
            <a:normAutofit/>
          </a:bodyPr>
          <a:lstStyle/>
          <a:p>
            <a:pPr lvl="1"/>
            <a:r>
              <a:rPr lang="sk-SK" b="1" dirty="0" smtClean="0"/>
              <a:t>Zapojenie</a:t>
            </a:r>
            <a:r>
              <a:rPr lang="sk-SK" dirty="0" smtClean="0"/>
              <a:t> </a:t>
            </a:r>
            <a:r>
              <a:rPr lang="sk-SK" dirty="0"/>
              <a:t>(5 minút) – analýza obrázkov s opakujúcim (aj neopakujúcim) sa vzorom na pravidelných pozíciách a diskusia k spoločným črtám opisov obrázkov (úloha 1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z </a:t>
            </a:r>
            <a:r>
              <a:rPr lang="sk-SK" dirty="0"/>
              <a:t>pracovného listu)</a:t>
            </a:r>
          </a:p>
          <a:p>
            <a:pPr lvl="1"/>
            <a:r>
              <a:rPr lang="sk-SK" b="1" dirty="0" smtClean="0"/>
              <a:t>Skúmanie</a:t>
            </a:r>
            <a:r>
              <a:rPr lang="sk-SK" dirty="0" smtClean="0"/>
              <a:t> </a:t>
            </a:r>
            <a:r>
              <a:rPr lang="sk-SK" dirty="0"/>
              <a:t>(7 minút) – skúmanie hotových a upravovanie nekompletných príkazov obsahujúcich príkaz cyklu </a:t>
            </a:r>
            <a:r>
              <a:rPr lang="sk-SK" dirty="0" err="1"/>
              <a:t>for</a:t>
            </a:r>
            <a:r>
              <a:rPr lang="sk-SK" dirty="0"/>
              <a:t>, získanie prvej skúsenosti a predstave o príkaze cyklu </a:t>
            </a:r>
            <a:r>
              <a:rPr lang="sk-SK" dirty="0" err="1"/>
              <a:t>for</a:t>
            </a:r>
            <a:r>
              <a:rPr lang="sk-SK" dirty="0"/>
              <a:t> (úloha 2 z pracovného listu)</a:t>
            </a:r>
          </a:p>
          <a:p>
            <a:pPr lvl="1"/>
            <a:r>
              <a:rPr lang="sk-SK" b="1" dirty="0" smtClean="0"/>
              <a:t>Vysvetlenie</a:t>
            </a:r>
            <a:r>
              <a:rPr lang="sk-SK" dirty="0" smtClean="0"/>
              <a:t> </a:t>
            </a:r>
            <a:r>
              <a:rPr lang="sk-SK" dirty="0"/>
              <a:t>(6 minút) – diskusia k ponímaniu príkazu cyklu </a:t>
            </a:r>
            <a:r>
              <a:rPr lang="sk-SK" dirty="0" err="1"/>
              <a:t>for</a:t>
            </a:r>
            <a:r>
              <a:rPr lang="sk-SK" dirty="0"/>
              <a:t> a naše zhrnutie učiva </a:t>
            </a:r>
          </a:p>
          <a:p>
            <a:pPr lvl="1"/>
            <a:r>
              <a:rPr lang="sk-SK" b="1" dirty="0" smtClean="0"/>
              <a:t>Rozpracovanie</a:t>
            </a:r>
            <a:r>
              <a:rPr lang="sk-SK" dirty="0" smtClean="0"/>
              <a:t> </a:t>
            </a:r>
            <a:r>
              <a:rPr lang="sk-SK" dirty="0"/>
              <a:t>(14 minút) – programovanie obrázkov s opakujúcimi sa vzormi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na </a:t>
            </a:r>
            <a:r>
              <a:rPr lang="sk-SK" dirty="0"/>
              <a:t>pravidelne rozmiestnených pozíciách (úlohy 3 až 5 z pracovného listu)</a:t>
            </a:r>
          </a:p>
          <a:p>
            <a:pPr lvl="1"/>
            <a:r>
              <a:rPr lang="sk-SK" b="1" dirty="0" smtClean="0"/>
              <a:t>Vyhodnotenie</a:t>
            </a:r>
            <a:r>
              <a:rPr lang="sk-SK" dirty="0" smtClean="0"/>
              <a:t> </a:t>
            </a:r>
            <a:r>
              <a:rPr lang="sk-SK" dirty="0"/>
              <a:t>(8 minút) – vyriešenie </a:t>
            </a:r>
            <a:r>
              <a:rPr lang="sk-SK" dirty="0" err="1"/>
              <a:t>sebahodnotiaceho</a:t>
            </a:r>
            <a:r>
              <a:rPr lang="sk-SK" dirty="0"/>
              <a:t> testu (úlohy 6 a 7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z </a:t>
            </a:r>
            <a:r>
              <a:rPr lang="sk-SK" dirty="0"/>
              <a:t>pracovného listu) s našim vyhodnotením</a:t>
            </a:r>
          </a:p>
          <a:p>
            <a:pPr lvl="1"/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10772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390525"/>
            <a:ext cx="1113472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01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37379"/>
            <a:ext cx="9107167" cy="682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6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2252951"/>
            <a:ext cx="77819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74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028700"/>
            <a:ext cx="111537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53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909762"/>
            <a:ext cx="111061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12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Spätná väzba od učiteľov overujúcich metodiku v praxi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„Odporúčam </a:t>
            </a:r>
            <a:r>
              <a:rPr lang="sk-SK" dirty="0"/>
              <a:t>pripravenú metodiku realizovať na </a:t>
            </a:r>
            <a:r>
              <a:rPr lang="sk-SK" b="1" dirty="0"/>
              <a:t>dvoch vyučovacích hodinách</a:t>
            </a:r>
            <a:r>
              <a:rPr lang="sk-SK" dirty="0"/>
              <a:t> a prejsť všetky úlohy aj </a:t>
            </a:r>
            <a:r>
              <a:rPr lang="sk-SK" dirty="0" smtClean="0"/>
              <a:t>nepovinné </a:t>
            </a:r>
            <a:r>
              <a:rPr lang="sk-SK" dirty="0"/>
              <a:t>(8-12), aby žiaci mali možnosť </a:t>
            </a:r>
            <a:r>
              <a:rPr lang="sk-SK" b="1" dirty="0"/>
              <a:t>precvičiť si učivo</a:t>
            </a:r>
            <a:r>
              <a:rPr lang="sk-SK" dirty="0" smtClean="0"/>
              <a:t>.“</a:t>
            </a:r>
            <a:endParaRPr lang="sk-SK" dirty="0"/>
          </a:p>
          <a:p>
            <a:r>
              <a:rPr lang="sk-SK" dirty="0" smtClean="0"/>
              <a:t>„V </a:t>
            </a:r>
            <a:r>
              <a:rPr lang="sk-SK" dirty="0"/>
              <a:t>pracovnom liste </a:t>
            </a:r>
            <a:r>
              <a:rPr lang="sk-SK" dirty="0" smtClean="0"/>
              <a:t>navrhujem </a:t>
            </a:r>
            <a:r>
              <a:rPr lang="sk-SK" b="1" dirty="0"/>
              <a:t>vymeniť poradie úloh </a:t>
            </a:r>
            <a:r>
              <a:rPr lang="sk-SK" dirty="0"/>
              <a:t>č. 3 a č</a:t>
            </a:r>
            <a:r>
              <a:rPr lang="sk-SK" dirty="0" smtClean="0"/>
              <a:t>. 4</a:t>
            </a:r>
            <a:r>
              <a:rPr lang="sk-SK" dirty="0"/>
              <a:t>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aby </a:t>
            </a:r>
            <a:r>
              <a:rPr lang="sk-SK" dirty="0"/>
              <a:t>žiaci najprv použili cyklus úpravou programov a až potom </a:t>
            </a:r>
            <a:r>
              <a:rPr lang="sk-SK" dirty="0" smtClean="0"/>
              <a:t>vytvárali </a:t>
            </a:r>
            <a:r>
              <a:rPr lang="sk-SK" dirty="0"/>
              <a:t>program </a:t>
            </a:r>
            <a:r>
              <a:rPr lang="sk-SK" dirty="0" smtClean="0"/>
              <a:t>vlastný“</a:t>
            </a:r>
            <a:endParaRPr lang="sk-SK" dirty="0"/>
          </a:p>
          <a:p>
            <a:r>
              <a:rPr lang="sk-SK" dirty="0" smtClean="0"/>
              <a:t>„Navrhujem </a:t>
            </a:r>
            <a:r>
              <a:rPr lang="sk-SK" dirty="0"/>
              <a:t>rovno vykresľovať tieto obrázky v </a:t>
            </a:r>
            <a:r>
              <a:rPr lang="sk-SK" dirty="0" err="1"/>
              <a:t>pythone</a:t>
            </a:r>
            <a:r>
              <a:rPr lang="sk-SK" dirty="0"/>
              <a:t> </a:t>
            </a:r>
            <a:r>
              <a:rPr lang="sk-SK" b="1" dirty="0" err="1"/>
              <a:t>Tkinter</a:t>
            </a:r>
            <a:r>
              <a:rPr lang="sk-SK" dirty="0"/>
              <a:t>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nie </a:t>
            </a:r>
            <a:r>
              <a:rPr lang="sk-SK" dirty="0"/>
              <a:t>v </a:t>
            </a:r>
            <a:r>
              <a:rPr lang="sk-SK" dirty="0" err="1"/>
              <a:t>turtle</a:t>
            </a:r>
            <a:r>
              <a:rPr lang="sk-SK" dirty="0"/>
              <a:t>, je to pre mňa návrat k </a:t>
            </a:r>
            <a:r>
              <a:rPr lang="sk-SK" dirty="0" err="1"/>
              <a:t>imaginu</a:t>
            </a:r>
            <a:r>
              <a:rPr lang="sk-SK" dirty="0"/>
              <a:t> :D“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5384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Spätná väzba od učiteľov overujúcich metodiku v praxi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„Úlohy </a:t>
            </a:r>
            <a:r>
              <a:rPr lang="sk-SK" dirty="0"/>
              <a:t>sú dostatočne zamerané na pochopenie cyklov. Možno by som zdôraznil aj </a:t>
            </a:r>
            <a:r>
              <a:rPr lang="sk-SK" b="1" dirty="0"/>
              <a:t>cyklus v cykle</a:t>
            </a:r>
            <a:r>
              <a:rPr lang="sk-SK" dirty="0"/>
              <a:t>.“</a:t>
            </a:r>
            <a:endParaRPr lang="sk-SK" dirty="0" smtClean="0"/>
          </a:p>
          <a:p>
            <a:r>
              <a:rPr lang="sk-SK" dirty="0" smtClean="0"/>
              <a:t>„Žiaci </a:t>
            </a:r>
            <a:r>
              <a:rPr lang="sk-SK" dirty="0"/>
              <a:t>majú väčší problém s návrhom riešenia na papier, s uvedením počiatočného a koncového bodu vykresľovania a natočenia pera,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 </a:t>
            </a:r>
            <a:r>
              <a:rPr lang="sk-SK" dirty="0"/>
              <a:t>naprogramovaním úlohy už problém nemajú</a:t>
            </a:r>
            <a:r>
              <a:rPr lang="sk-SK" dirty="0" smtClean="0"/>
              <a:t>.“</a:t>
            </a:r>
          </a:p>
          <a:p>
            <a:r>
              <a:rPr lang="sk-SK" dirty="0" smtClean="0"/>
              <a:t>„Musím </a:t>
            </a:r>
            <a:r>
              <a:rPr lang="sk-SK" dirty="0"/>
              <a:t>kresliť, pretože niektorým žiakom chýba </a:t>
            </a:r>
            <a:r>
              <a:rPr lang="sk-SK" dirty="0" smtClean="0"/>
              <a:t>predstavivosť“</a:t>
            </a:r>
          </a:p>
          <a:p>
            <a:r>
              <a:rPr lang="sk-SK" dirty="0" smtClean="0"/>
              <a:t>„Úlohy </a:t>
            </a:r>
            <a:r>
              <a:rPr lang="sk-SK" dirty="0"/>
              <a:t>na bádanie a objavovanie cyklu sú pekné</a:t>
            </a:r>
            <a:r>
              <a:rPr lang="sk-SK" dirty="0" smtClean="0"/>
              <a:t>, v </a:t>
            </a:r>
            <a:r>
              <a:rPr lang="sk-SK" dirty="0"/>
              <a:t>prvej úlohe mali žiaci problém opísať obrázky. </a:t>
            </a:r>
            <a:r>
              <a:rPr lang="sk-SK" dirty="0" smtClean="0"/>
              <a:t>Väčšina </a:t>
            </a:r>
            <a:r>
              <a:rPr lang="sk-SK" dirty="0"/>
              <a:t>vychádzala z bežného života a opisovala analógiu obrázku zo života, nie </a:t>
            </a:r>
            <a:r>
              <a:rPr lang="sk-SK" dirty="0" smtClean="0"/>
              <a:t>algoritmicky. </a:t>
            </a:r>
            <a:r>
              <a:rPr lang="sk-SK" dirty="0"/>
              <a:t>Ú</a:t>
            </a:r>
            <a:r>
              <a:rPr lang="sk-SK" dirty="0" smtClean="0"/>
              <a:t>loha </a:t>
            </a:r>
            <a:r>
              <a:rPr lang="sk-SK" dirty="0"/>
              <a:t>5 nie je až </a:t>
            </a:r>
            <a:r>
              <a:rPr lang="sk-SK" dirty="0" smtClean="0"/>
              <a:t>taká </a:t>
            </a:r>
            <a:r>
              <a:rPr lang="sk-SK" dirty="0"/>
              <a:t>triviálna, ako sa na prvý pohľad zdá, a možno na cyklus by bolo vhodné vymyslieť menej náročnú (aj časovo) </a:t>
            </a:r>
            <a:r>
              <a:rPr lang="sk-SK" dirty="0" smtClean="0"/>
              <a:t>úlohu.“ 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51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</a:t>
            </a:r>
            <a:r>
              <a:rPr lang="sk-SK" dirty="0" smtClean="0"/>
              <a:t>tázky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716491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Prečo </a:t>
            </a:r>
            <a:r>
              <a:rPr lang="sk-SK" dirty="0"/>
              <a:t>neučiť programovanie po starom? </a:t>
            </a:r>
            <a:r>
              <a:rPr lang="sk-SK" dirty="0" smtClean="0"/>
              <a:t>Tradícia </a:t>
            </a:r>
            <a:r>
              <a:rPr lang="sk-SK" dirty="0" err="1" smtClean="0"/>
              <a:t>vs</a:t>
            </a:r>
            <a:r>
              <a:rPr lang="sk-SK" dirty="0" smtClean="0"/>
              <a:t> súčasnosť.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Môžu </a:t>
            </a:r>
            <a:r>
              <a:rPr lang="sk-SK" dirty="0"/>
              <a:t>žiaci na hodine programovania skúmať podobne ako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na </a:t>
            </a:r>
            <a:r>
              <a:rPr lang="sk-SK" dirty="0"/>
              <a:t>hodinách fyziky či chémie? 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Čo </a:t>
            </a:r>
            <a:r>
              <a:rPr lang="sk-SK" dirty="0"/>
              <a:t>si o tom myslia učitelia informatiky? 	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323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Diskusia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887075" cy="4351338"/>
          </a:xfrm>
        </p:spPr>
        <p:txBody>
          <a:bodyPr/>
          <a:lstStyle/>
          <a:p>
            <a:r>
              <a:rPr lang="sk-SK" dirty="0" smtClean="0"/>
              <a:t>BOV a učitelia</a:t>
            </a:r>
          </a:p>
          <a:p>
            <a:pPr lvl="1"/>
            <a:r>
              <a:rPr lang="sk-SK" dirty="0"/>
              <a:t>v</a:t>
            </a:r>
            <a:r>
              <a:rPr lang="sk-SK" dirty="0" smtClean="0"/>
              <a:t>edomosti</a:t>
            </a:r>
          </a:p>
          <a:p>
            <a:pPr lvl="1"/>
            <a:r>
              <a:rPr lang="sk-SK" dirty="0" smtClean="0"/>
              <a:t>p</a:t>
            </a:r>
            <a:r>
              <a:rPr lang="sk-SK" dirty="0" smtClean="0"/>
              <a:t>ostoje (pružnosť meniť svoje </a:t>
            </a:r>
            <a:r>
              <a:rPr lang="sk-SK" dirty="0" err="1" smtClean="0"/>
              <a:t>pg</a:t>
            </a:r>
            <a:r>
              <a:rPr lang="sk-SK" dirty="0" smtClean="0"/>
              <a:t>. prístupy, otvorenosť k zmene)</a:t>
            </a:r>
          </a:p>
          <a:p>
            <a:pPr lvl="1"/>
            <a:r>
              <a:rPr lang="sk-SK" dirty="0"/>
              <a:t>s</a:t>
            </a:r>
            <a:r>
              <a:rPr lang="sk-SK" dirty="0" smtClean="0"/>
              <a:t>kúsenosti</a:t>
            </a:r>
            <a:endParaRPr lang="sk-SK" dirty="0" smtClean="0"/>
          </a:p>
          <a:p>
            <a:r>
              <a:rPr lang="sk-SK" dirty="0" smtClean="0"/>
              <a:t>BOV a žiaci</a:t>
            </a:r>
          </a:p>
          <a:p>
            <a:pPr lvl="1"/>
            <a:r>
              <a:rPr lang="sk-SK" dirty="0"/>
              <a:t>z</a:t>
            </a:r>
            <a:r>
              <a:rPr lang="sk-SK" dirty="0" smtClean="0"/>
              <a:t>vyk na výklad učiteľa</a:t>
            </a:r>
          </a:p>
          <a:p>
            <a:pPr lvl="1"/>
            <a:r>
              <a:rPr lang="sk-SK" dirty="0"/>
              <a:t>n</a:t>
            </a:r>
            <a:r>
              <a:rPr lang="sk-SK" dirty="0" smtClean="0"/>
              <a:t>ezvyk pracovať počas celej hodiny</a:t>
            </a:r>
          </a:p>
          <a:p>
            <a:pPr lvl="1"/>
            <a:r>
              <a:rPr lang="sk-SK" dirty="0" smtClean="0"/>
              <a:t>n</a:t>
            </a:r>
            <a:r>
              <a:rPr lang="sk-SK" dirty="0" smtClean="0"/>
              <a:t>ezvyk analyzovať problém, kresliť, ale rovno písať kód ... používať pracovný list 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8151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„Tradičná“ výučba programovania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jazyky – BASIC, Pascal ...</a:t>
            </a:r>
          </a:p>
          <a:p>
            <a:r>
              <a:rPr lang="sk-SK" dirty="0"/>
              <a:t>s</a:t>
            </a:r>
            <a:r>
              <a:rPr lang="sk-SK" dirty="0" smtClean="0"/>
              <a:t>ilné prepojenie na matematiku</a:t>
            </a:r>
          </a:p>
          <a:p>
            <a:r>
              <a:rPr lang="sk-SK" dirty="0"/>
              <a:t>p</a:t>
            </a:r>
            <a:r>
              <a:rPr lang="sk-SK" dirty="0" smtClean="0"/>
              <a:t>ráca s číslami, textami ... grafikou</a:t>
            </a:r>
          </a:p>
          <a:p>
            <a:r>
              <a:rPr lang="sk-SK" dirty="0" smtClean="0"/>
              <a:t>zameranie na jazykové prostriedky a vybrané typy algoritmov</a:t>
            </a:r>
          </a:p>
          <a:p>
            <a:r>
              <a:rPr lang="sk-SK" dirty="0" smtClean="0"/>
              <a:t>... vetvenie, cykly, polia, procedúry (</a:t>
            </a:r>
            <a:r>
              <a:rPr lang="sk-SK" dirty="0" err="1" smtClean="0"/>
              <a:t>rekurzia</a:t>
            </a:r>
            <a:r>
              <a:rPr lang="sk-SK" dirty="0" smtClean="0"/>
              <a:t>) ...</a:t>
            </a:r>
          </a:p>
          <a:p>
            <a:r>
              <a:rPr lang="sk-SK" dirty="0"/>
              <a:t>t</a:t>
            </a:r>
            <a:r>
              <a:rPr lang="sk-SK" dirty="0" smtClean="0"/>
              <a:t>radičný prístup výučby (motivácia, expozícia, fixácia, diagnostika)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131">
            <a:off x="7460442" y="2121511"/>
            <a:ext cx="3268835" cy="7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3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„Súčasná“ výučba programovania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47400" cy="4852796"/>
          </a:xfrm>
        </p:spPr>
        <p:txBody>
          <a:bodyPr>
            <a:normAutofit/>
          </a:bodyPr>
          <a:lstStyle/>
          <a:p>
            <a:r>
              <a:rPr lang="sk-SK" dirty="0" smtClean="0"/>
              <a:t>jazyky – </a:t>
            </a:r>
            <a:r>
              <a:rPr lang="sk-SK" dirty="0" err="1" smtClean="0"/>
              <a:t>Blockly</a:t>
            </a:r>
            <a:r>
              <a:rPr lang="sk-SK" dirty="0" smtClean="0"/>
              <a:t> (</a:t>
            </a:r>
            <a:r>
              <a:rPr lang="sk-SK" dirty="0" err="1" smtClean="0"/>
              <a:t>Scratch</a:t>
            </a:r>
            <a:r>
              <a:rPr lang="sk-SK" dirty="0" smtClean="0"/>
              <a:t>, Ai2), Python ...</a:t>
            </a:r>
          </a:p>
          <a:p>
            <a:r>
              <a:rPr lang="sk-SK" dirty="0" smtClean="0"/>
              <a:t>prepojenie na rôzne predmety</a:t>
            </a:r>
          </a:p>
          <a:p>
            <a:r>
              <a:rPr lang="sk-SK" dirty="0"/>
              <a:t>u</a:t>
            </a:r>
            <a:r>
              <a:rPr lang="sk-SK" dirty="0" smtClean="0"/>
              <a:t>dalosti, široké škála vstupov (senzorov), sieťová komunikácia, AI, AR ...</a:t>
            </a:r>
          </a:p>
          <a:p>
            <a:r>
              <a:rPr lang="sk-SK" dirty="0" smtClean="0"/>
              <a:t>zameranie na kreativitu a riešenie problémov</a:t>
            </a:r>
          </a:p>
          <a:p>
            <a:r>
              <a:rPr lang="sk-SK" dirty="0" smtClean="0"/>
              <a:t>... funkcie, cykly 1, vetvenie, cykly 2, zoznamy ...</a:t>
            </a:r>
          </a:p>
          <a:p>
            <a:r>
              <a:rPr lang="sk-SK" dirty="0" err="1"/>
              <a:t>c</a:t>
            </a:r>
            <a:r>
              <a:rPr lang="sk-SK" dirty="0" err="1" smtClean="0"/>
              <a:t>loud</a:t>
            </a:r>
            <a:r>
              <a:rPr lang="sk-SK" dirty="0" smtClean="0"/>
              <a:t> – virtuálne triedy, </a:t>
            </a:r>
            <a:r>
              <a:rPr lang="sk-SK" dirty="0" err="1" smtClean="0"/>
              <a:t>samoštúdium</a:t>
            </a:r>
            <a:r>
              <a:rPr lang="sk-SK" dirty="0" smtClean="0"/>
              <a:t>, </a:t>
            </a:r>
            <a:br>
              <a:rPr lang="sk-SK" dirty="0" smtClean="0"/>
            </a:br>
            <a:r>
              <a:rPr lang="sk-SK" dirty="0" smtClean="0"/>
              <a:t>komentovanie, </a:t>
            </a:r>
            <a:r>
              <a:rPr lang="sk-SK" dirty="0" err="1" smtClean="0"/>
              <a:t>remixovanie</a:t>
            </a:r>
            <a:endParaRPr lang="sk-SK" dirty="0" smtClean="0"/>
          </a:p>
          <a:p>
            <a:r>
              <a:rPr lang="sk-SK" dirty="0" smtClean="0"/>
              <a:t>rôzne zariadenia – roboty, mobilné zariadenia,</a:t>
            </a:r>
            <a:br>
              <a:rPr lang="sk-SK" dirty="0" smtClean="0"/>
            </a:br>
            <a:r>
              <a:rPr lang="sk-SK" dirty="0" err="1" smtClean="0"/>
              <a:t>minidrony</a:t>
            </a:r>
            <a:r>
              <a:rPr lang="sk-SK" dirty="0" smtClean="0"/>
              <a:t>, mikroprocesorové dosky ...</a:t>
            </a:r>
          </a:p>
          <a:p>
            <a:r>
              <a:rPr lang="sk-SK" dirty="0"/>
              <a:t>n</a:t>
            </a:r>
            <a:r>
              <a:rPr lang="sk-SK" dirty="0" smtClean="0"/>
              <a:t>ové prístupy výučby – BOV, PBL, PV ...</a:t>
            </a:r>
            <a:endParaRPr lang="sk-SK" dirty="0"/>
          </a:p>
        </p:txBody>
      </p:sp>
      <p:pic>
        <p:nvPicPr>
          <p:cNvPr id="5" name="Picture 2" descr="http://www.bigbend.edu/wp-content/uploads/academics/stem-center/STE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62" y="1690688"/>
            <a:ext cx="2951518" cy="9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webc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139" y="3354722"/>
            <a:ext cx="1912426" cy="15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62" y="4680390"/>
            <a:ext cx="2973693" cy="19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7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Národný projekt IT Akadémia </a:t>
            </a:r>
            <a:br>
              <a:rPr lang="sk-SK" dirty="0" smtClean="0"/>
            </a:br>
            <a:r>
              <a:rPr lang="sk-SK" dirty="0" smtClean="0"/>
              <a:t>– podpora výučby programovania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1.1a Inovatívne metodiky</a:t>
            </a:r>
          </a:p>
          <a:p>
            <a:pPr lvl="1"/>
            <a:r>
              <a:rPr lang="sk-SK" dirty="0" smtClean="0"/>
              <a:t>ZŠ – </a:t>
            </a:r>
            <a:r>
              <a:rPr lang="sk-SK" dirty="0" err="1" smtClean="0"/>
              <a:t>Scratch</a:t>
            </a:r>
            <a:r>
              <a:rPr lang="sk-SK" dirty="0" smtClean="0"/>
              <a:t> (20), EV3 (5), BBC </a:t>
            </a:r>
            <a:r>
              <a:rPr lang="sk-SK" dirty="0" err="1" smtClean="0"/>
              <a:t>micro:bit</a:t>
            </a:r>
            <a:r>
              <a:rPr lang="sk-SK" dirty="0" smtClean="0"/>
              <a:t> (3)</a:t>
            </a:r>
          </a:p>
          <a:p>
            <a:pPr lvl="1"/>
            <a:r>
              <a:rPr lang="sk-SK" dirty="0" smtClean="0"/>
              <a:t>SŠ – Python (27), Ai2 (6), </a:t>
            </a:r>
            <a:r>
              <a:rPr lang="sk-SK" dirty="0" err="1" smtClean="0"/>
              <a:t>RPi</a:t>
            </a:r>
            <a:r>
              <a:rPr lang="sk-SK" dirty="0" smtClean="0"/>
              <a:t> (3) </a:t>
            </a:r>
          </a:p>
          <a:p>
            <a:r>
              <a:rPr lang="sk-SK" dirty="0" smtClean="0"/>
              <a:t>1.1b Nové informatické predmety</a:t>
            </a:r>
          </a:p>
          <a:p>
            <a:pPr lvl="1"/>
            <a:r>
              <a:rPr lang="sk-SK" dirty="0" smtClean="0"/>
              <a:t>Riešenie problémov a programovanie (Python)</a:t>
            </a:r>
          </a:p>
          <a:p>
            <a:pPr lvl="1"/>
            <a:r>
              <a:rPr lang="sk-SK" dirty="0" smtClean="0"/>
              <a:t>Programovanie mobilných zariadení (</a:t>
            </a:r>
            <a:r>
              <a:rPr lang="sk-SK" dirty="0" err="1" smtClean="0"/>
              <a:t>App</a:t>
            </a:r>
            <a:r>
              <a:rPr lang="sk-SK" dirty="0" smtClean="0"/>
              <a:t> </a:t>
            </a:r>
            <a:r>
              <a:rPr lang="sk-SK" dirty="0" err="1" smtClean="0"/>
              <a:t>Inventor</a:t>
            </a:r>
            <a:r>
              <a:rPr lang="sk-SK" dirty="0" smtClean="0"/>
              <a:t>)</a:t>
            </a:r>
          </a:p>
          <a:p>
            <a:pPr lvl="1"/>
            <a:r>
              <a:rPr lang="sk-SK" dirty="0"/>
              <a:t>Objektový prístup k riešeniu problémov </a:t>
            </a:r>
            <a:r>
              <a:rPr lang="sk-SK" dirty="0" smtClean="0"/>
              <a:t>(Java)</a:t>
            </a:r>
          </a:p>
          <a:p>
            <a:pPr lvl="1"/>
            <a:r>
              <a:rPr lang="sk-SK" dirty="0"/>
              <a:t>Programovanie webových </a:t>
            </a:r>
            <a:r>
              <a:rPr lang="sk-SK" dirty="0" smtClean="0"/>
              <a:t>stránok (</a:t>
            </a:r>
            <a:r>
              <a:rPr lang="sk-SK" dirty="0" err="1" smtClean="0"/>
              <a:t>Javascript</a:t>
            </a:r>
            <a:r>
              <a:rPr lang="sk-SK" dirty="0" smtClean="0"/>
              <a:t>, PHP, ...)</a:t>
            </a:r>
          </a:p>
          <a:p>
            <a:r>
              <a:rPr lang="sk-SK" dirty="0" smtClean="0"/>
              <a:t>1.1c Motivačné predmety</a:t>
            </a:r>
          </a:p>
          <a:p>
            <a:pPr lvl="1"/>
            <a:r>
              <a:rPr lang="sk-SK" dirty="0" smtClean="0"/>
              <a:t>Informatika v prírodných vedách a matematike (Python, </a:t>
            </a:r>
            <a:r>
              <a:rPr lang="sk-SK" dirty="0" err="1" smtClean="0"/>
              <a:t>Asymptote</a:t>
            </a:r>
            <a:r>
              <a:rPr lang="sk-SK" dirty="0" smtClean="0"/>
              <a:t> ...)</a:t>
            </a:r>
          </a:p>
        </p:txBody>
      </p:sp>
    </p:spTree>
    <p:extLst>
      <p:ext uri="{BB962C8B-B14F-4D97-AF65-F5344CB8AC3E}">
        <p14:creationId xmlns:p14="http://schemas.microsoft.com/office/powerpoint/2010/main" val="298771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Národný projekt IT Akadémia </a:t>
            </a:r>
            <a:br>
              <a:rPr lang="sk-SK" dirty="0" smtClean="0"/>
            </a:br>
            <a:r>
              <a:rPr lang="sk-SK" dirty="0" smtClean="0"/>
              <a:t>– podpora výučby programovania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8215"/>
          </a:xfrm>
        </p:spPr>
        <p:txBody>
          <a:bodyPr>
            <a:normAutofit/>
          </a:bodyPr>
          <a:lstStyle/>
          <a:p>
            <a:r>
              <a:rPr lang="sk-SK" dirty="0" smtClean="0"/>
              <a:t>1.2 Vzdelávanie učiteľov informatiky</a:t>
            </a:r>
          </a:p>
          <a:p>
            <a:pPr lvl="1"/>
            <a:r>
              <a:rPr lang="sk-SK" dirty="0" smtClean="0"/>
              <a:t>kurzy venované inovatívnym metodikám, novým predmetom, programovaniu</a:t>
            </a:r>
          </a:p>
          <a:p>
            <a:pPr lvl="1"/>
            <a:r>
              <a:rPr lang="sk-SK" dirty="0"/>
              <a:t>w</a:t>
            </a:r>
            <a:r>
              <a:rPr lang="sk-SK" dirty="0" smtClean="0"/>
              <a:t>orkshopy</a:t>
            </a:r>
          </a:p>
          <a:p>
            <a:pPr lvl="1"/>
            <a:r>
              <a:rPr lang="sk-SK" dirty="0" smtClean="0"/>
              <a:t>konferencie </a:t>
            </a:r>
          </a:p>
          <a:p>
            <a:pPr lvl="1"/>
            <a:r>
              <a:rPr lang="sk-SK" dirty="0"/>
              <a:t>o</a:t>
            </a:r>
            <a:r>
              <a:rPr lang="sk-SK" dirty="0" smtClean="0"/>
              <a:t>tvorené hodiny ...</a:t>
            </a:r>
          </a:p>
          <a:p>
            <a:r>
              <a:rPr lang="sk-SK" dirty="0" smtClean="0"/>
              <a:t>1.3 Motivačné </a:t>
            </a:r>
            <a:r>
              <a:rPr lang="sk-SK" dirty="0" err="1" smtClean="0"/>
              <a:t>mimotriedne</a:t>
            </a:r>
            <a:r>
              <a:rPr lang="sk-SK" dirty="0" smtClean="0"/>
              <a:t> a mimoškolské aktivity</a:t>
            </a:r>
          </a:p>
          <a:p>
            <a:pPr lvl="1"/>
            <a:r>
              <a:rPr lang="sk-SK" dirty="0"/>
              <a:t>k</a:t>
            </a:r>
            <a:r>
              <a:rPr lang="sk-SK" dirty="0" smtClean="0"/>
              <a:t>rúžky</a:t>
            </a:r>
          </a:p>
          <a:p>
            <a:pPr lvl="1"/>
            <a:r>
              <a:rPr lang="sk-SK" dirty="0"/>
              <a:t>l</a:t>
            </a:r>
            <a:r>
              <a:rPr lang="sk-SK" dirty="0" smtClean="0"/>
              <a:t>etné tábory</a:t>
            </a:r>
          </a:p>
          <a:p>
            <a:pPr lvl="1"/>
            <a:r>
              <a:rPr lang="sk-SK" dirty="0"/>
              <a:t>s</a:t>
            </a:r>
            <a:r>
              <a:rPr lang="sk-SK" dirty="0" smtClean="0"/>
              <a:t>úťaže – PALMA, PALMA junior, IHRA, </a:t>
            </a:r>
            <a:r>
              <a:rPr lang="sk-SK" dirty="0" smtClean="0"/>
              <a:t>...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68645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Vývoj a nasadenie bádateľsky orientovanej metodiky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Vývoj metodík</a:t>
            </a:r>
          </a:p>
          <a:p>
            <a:pPr lvl="1"/>
            <a:r>
              <a:rPr lang="sk-SK" dirty="0"/>
              <a:t>Výber tém</a:t>
            </a:r>
          </a:p>
          <a:p>
            <a:pPr lvl="1"/>
            <a:r>
              <a:rPr lang="sk-SK" dirty="0"/>
              <a:t>Návrh štruktúry metodík</a:t>
            </a:r>
          </a:p>
          <a:p>
            <a:pPr lvl="1"/>
            <a:r>
              <a:rPr lang="sk-SK" dirty="0"/>
              <a:t>Tvorba priebežnej verzie metodiky – overenie metodiky v praxi (dotazník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po </a:t>
            </a:r>
            <a:r>
              <a:rPr lang="sk-SK" dirty="0"/>
              <a:t>výučbe, </a:t>
            </a:r>
            <a:r>
              <a:rPr lang="sk-SK" dirty="0" smtClean="0"/>
              <a:t>vyplnené pracovné listy) – dve iterácie</a:t>
            </a:r>
            <a:endParaRPr lang="sk-SK" dirty="0"/>
          </a:p>
          <a:p>
            <a:pPr lvl="1"/>
            <a:r>
              <a:rPr lang="sk-SK" dirty="0"/>
              <a:t>Finálna verzia </a:t>
            </a:r>
            <a:r>
              <a:rPr lang="sk-SK" dirty="0" smtClean="0"/>
              <a:t>metodiky (skúsenosti a postrehy z výučby)</a:t>
            </a:r>
            <a:endParaRPr lang="sk-SK" dirty="0"/>
          </a:p>
          <a:p>
            <a:r>
              <a:rPr lang="sk-SK" dirty="0" smtClean="0"/>
              <a:t>Servis pre učiteľa:</a:t>
            </a:r>
          </a:p>
          <a:p>
            <a:pPr lvl="1"/>
            <a:r>
              <a:rPr lang="sk-SK" dirty="0" smtClean="0"/>
              <a:t>Školenie k BOV a inovatívnym metodikám</a:t>
            </a:r>
          </a:p>
          <a:p>
            <a:pPr lvl="1"/>
            <a:r>
              <a:rPr lang="sk-SK" dirty="0" smtClean="0"/>
              <a:t>Metodické materiály s prílohami (pracovné listy, pracovné súbory, zbierky úloh s riešeniami, nástroje </a:t>
            </a:r>
            <a:r>
              <a:rPr lang="sk-SK" dirty="0" err="1" smtClean="0"/>
              <a:t>formatívneho</a:t>
            </a:r>
            <a:r>
              <a:rPr lang="sk-SK" dirty="0" smtClean="0"/>
              <a:t> a </a:t>
            </a:r>
            <a:r>
              <a:rPr lang="sk-SK" dirty="0" err="1" smtClean="0"/>
              <a:t>sumatívneho</a:t>
            </a:r>
            <a:r>
              <a:rPr lang="sk-SK" dirty="0" smtClean="0"/>
              <a:t> hodnotenia)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641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Ukážka bádateľsky orientovanej </a:t>
            </a:r>
            <a:r>
              <a:rPr lang="sk-SK" dirty="0" smtClean="0"/>
              <a:t>metodiky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Téma: Cyklus </a:t>
            </a:r>
            <a:r>
              <a:rPr lang="sk-SK" dirty="0"/>
              <a:t>s pevným počtom </a:t>
            </a:r>
            <a:r>
              <a:rPr lang="sk-SK" dirty="0" smtClean="0"/>
              <a:t>opakovaní</a:t>
            </a:r>
          </a:p>
          <a:p>
            <a:pPr lvl="1"/>
            <a:r>
              <a:rPr lang="sk-SK" dirty="0"/>
              <a:t>K</a:t>
            </a:r>
            <a:r>
              <a:rPr lang="sk-SK" dirty="0" smtClean="0"/>
              <a:t>ognitívne ciele</a:t>
            </a:r>
          </a:p>
          <a:p>
            <a:pPr lvl="1"/>
            <a:r>
              <a:rPr lang="sk-SK" dirty="0" err="1" smtClean="0"/>
              <a:t>Podkoncepty</a:t>
            </a:r>
            <a:r>
              <a:rPr lang="sk-SK" dirty="0" smtClean="0"/>
              <a:t> informatického myslenia</a:t>
            </a:r>
          </a:p>
          <a:p>
            <a:pPr lvl="1"/>
            <a:r>
              <a:rPr lang="sk-SK" dirty="0" smtClean="0"/>
              <a:t>Pomôcky</a:t>
            </a:r>
          </a:p>
          <a:p>
            <a:pPr lvl="1"/>
            <a:r>
              <a:rPr lang="sk-SK" dirty="0" smtClean="0"/>
              <a:t>Osnova hodiny</a:t>
            </a:r>
          </a:p>
          <a:p>
            <a:pPr lvl="1"/>
            <a:r>
              <a:rPr lang="sk-SK" dirty="0" smtClean="0"/>
              <a:t>Spätná väzba od učiteľov</a:t>
            </a:r>
          </a:p>
          <a:p>
            <a:pPr lvl="1"/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392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Cyklus </a:t>
            </a:r>
            <a:r>
              <a:rPr lang="sk-SK" dirty="0"/>
              <a:t>s pevným počtom </a:t>
            </a:r>
            <a:r>
              <a:rPr lang="sk-SK" dirty="0" smtClean="0"/>
              <a:t>opakovaní </a:t>
            </a:r>
            <a:br>
              <a:rPr lang="sk-SK" dirty="0" smtClean="0"/>
            </a:br>
            <a:r>
              <a:rPr lang="sk-SK" dirty="0" smtClean="0"/>
              <a:t>– kognitívne ciele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k-SK" dirty="0" smtClean="0"/>
              <a:t>Upraviť  </a:t>
            </a:r>
            <a:r>
              <a:rPr lang="sk-SK" dirty="0"/>
              <a:t>program s opakujúcimi sa príkazmi bez cyklu na program s cyklom.</a:t>
            </a:r>
          </a:p>
          <a:p>
            <a:pPr lvl="1"/>
            <a:r>
              <a:rPr lang="sk-SK" dirty="0"/>
              <a:t>Vysvetliť význam príkazu </a:t>
            </a:r>
            <a:r>
              <a:rPr lang="sk-SK" sz="2000" dirty="0" err="1" smtClean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i in </a:t>
            </a:r>
            <a:r>
              <a:rPr lang="sk-SK" sz="2000" dirty="0" err="1" smtClean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range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(&lt;</a:t>
            </a:r>
            <a:r>
              <a:rPr lang="sk-SK" sz="2000" dirty="0" err="1" smtClean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pocet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&gt;) </a:t>
            </a:r>
            <a:r>
              <a:rPr lang="sk-SK" dirty="0" smtClean="0"/>
              <a:t>ako </a:t>
            </a:r>
            <a:r>
              <a:rPr lang="sk-SK" dirty="0"/>
              <a:t>príkazu s pevným počtom opakovaní. </a:t>
            </a:r>
          </a:p>
          <a:p>
            <a:pPr lvl="1"/>
            <a:r>
              <a:rPr lang="sk-SK" dirty="0"/>
              <a:t>Charakterizovať (odlíšiť) hlavičku cyklu (zatiaľ len počet opakovaní) a telo cyklu (ako skupinu opakujúcich sa príkazov, ktorá je medzerami odsadená vzhľadom k zápisu hlavičky cyklu). </a:t>
            </a:r>
          </a:p>
          <a:p>
            <a:pPr lvl="1"/>
            <a:r>
              <a:rPr lang="sk-SK" dirty="0"/>
              <a:t>Vytvoriť program využívajúci cyklus 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sk-SK" dirty="0"/>
              <a:t>, vlastné funkcie a základné príkazy korytnačej grafiky.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374932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648</Words>
  <Application>Microsoft Office PowerPoint</Application>
  <PresentationFormat>Širokouhlá</PresentationFormat>
  <Paragraphs>115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Motív balíka Office</vt:lpstr>
      <vt:lpstr>  Bádateľský prístup vo vyučovaní programovania  </vt:lpstr>
      <vt:lpstr>Otázky</vt:lpstr>
      <vt:lpstr>„Tradičná“ výučba programovania</vt:lpstr>
      <vt:lpstr>„Súčasná“ výučba programovania</vt:lpstr>
      <vt:lpstr>Národný projekt IT Akadémia  – podpora výučby programovania</vt:lpstr>
      <vt:lpstr>Národný projekt IT Akadémia  – podpora výučby programovania</vt:lpstr>
      <vt:lpstr>Vývoj a nasadenie bádateľsky orientovanej metodiky</vt:lpstr>
      <vt:lpstr>Ukážka bádateľsky orientovanej metodiky </vt:lpstr>
      <vt:lpstr>Cyklus s pevným počtom opakovaní  – kognitívne ciele</vt:lpstr>
      <vt:lpstr>Cyklus s pevným počtom opakovaní  – podkoncepty informatického myslenia</vt:lpstr>
      <vt:lpstr>Cyklus s pevným počtom opakovaní  – pomôcky</vt:lpstr>
      <vt:lpstr>Cyklus s pevným počtom opakovaní  – osnova hodiny (podľa učebného cyklu 5E)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Spätná väzba od učiteľov overujúcich metodiku v praxi</vt:lpstr>
      <vt:lpstr>Spätná väzba od učiteľov overujúcich metodiku v praxi</vt:lpstr>
      <vt:lpstr>Diskusia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Algoritmy a programovanie</dc:title>
  <dc:creator>doc. RNDr. Ľubomír Šnajder PhD.</dc:creator>
  <cp:lastModifiedBy>Používateľ systému Windows</cp:lastModifiedBy>
  <cp:revision>46</cp:revision>
  <dcterms:created xsi:type="dcterms:W3CDTF">2019-09-15T21:12:21Z</dcterms:created>
  <dcterms:modified xsi:type="dcterms:W3CDTF">2019-10-02T10:47:56Z</dcterms:modified>
</cp:coreProperties>
</file>