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8" r:id="rId3"/>
    <p:sldId id="267" r:id="rId4"/>
    <p:sldId id="268" r:id="rId5"/>
    <p:sldId id="278" r:id="rId6"/>
    <p:sldId id="269" r:id="rId7"/>
    <p:sldId id="270" r:id="rId8"/>
    <p:sldId id="271" r:id="rId9"/>
    <p:sldId id="272" r:id="rId10"/>
    <p:sldId id="273" r:id="rId11"/>
    <p:sldId id="291" r:id="rId12"/>
    <p:sldId id="290" r:id="rId13"/>
    <p:sldId id="289" r:id="rId14"/>
    <p:sldId id="275" r:id="rId15"/>
    <p:sldId id="288" r:id="rId16"/>
    <p:sldId id="274" r:id="rId17"/>
    <p:sldId id="276" r:id="rId18"/>
    <p:sldId id="277" r:id="rId19"/>
    <p:sldId id="297" r:id="rId20"/>
    <p:sldId id="285" r:id="rId21"/>
    <p:sldId id="282" r:id="rId22"/>
    <p:sldId id="281" r:id="rId23"/>
    <p:sldId id="298" r:id="rId24"/>
    <p:sldId id="299" r:id="rId25"/>
    <p:sldId id="284" r:id="rId26"/>
    <p:sldId id="295" r:id="rId27"/>
    <p:sldId id="287" r:id="rId28"/>
    <p:sldId id="294" r:id="rId29"/>
    <p:sldId id="293" r:id="rId30"/>
    <p:sldId id="292" r:id="rId31"/>
    <p:sldId id="279" r:id="rId3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114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B107-F3C8-407A-AF31-F05BCD8D3638}" type="datetimeFigureOut">
              <a:rPr lang="sk-SK" smtClean="0"/>
              <a:t>25.06.2019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214A7-7E8F-4F11-B275-5CA3A0F5586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842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214A7-7E8F-4F11-B275-5CA3A0F55863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036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25.06.2019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94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25.06.2019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27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25.06.2019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888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25.06.2019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19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25.06.2019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554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25.06.2019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493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25.06.2019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46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25.06.2019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25.06.2019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75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25.06.2019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230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t>25.06.2019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92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takademia.sk/model-specialnej-triedy-so-zameranim-na-informatik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lubomir.snajder@upjs.s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497D31C0-2E34-4E83-B3AE-F06C610AD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" y="2140305"/>
            <a:ext cx="8900160" cy="2655064"/>
          </a:xfrm>
        </p:spPr>
        <p:txBody>
          <a:bodyPr/>
          <a:lstStyle/>
          <a:p>
            <a:r>
              <a:rPr lang="sk-SK" sz="5400" b="1" dirty="0" smtClean="0"/>
              <a:t>Projekt IT Akadémia a inovácia vyučovania informatiky na SŠ</a:t>
            </a:r>
            <a:endParaRPr lang="sk-SK" sz="5400" b="1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EDE5F767-E0BC-4DC4-89E8-81993560B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69924" y="5033319"/>
            <a:ext cx="3278149" cy="381000"/>
          </a:xfrm>
        </p:spPr>
        <p:txBody>
          <a:bodyPr/>
          <a:lstStyle/>
          <a:p>
            <a:r>
              <a:rPr lang="sk-SK" dirty="0" smtClean="0"/>
              <a:t>Ľubomír Šnajder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298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dirty="0" smtClean="0"/>
              <a:t>Osvojované vedomosti a zručnosti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72222"/>
            <a:ext cx="8044801" cy="3164419"/>
          </a:xfrm>
        </p:spPr>
        <p:txBody>
          <a:bodyPr/>
          <a:lstStyle/>
          <a:p>
            <a:pPr lvl="1"/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98" y="1964170"/>
            <a:ext cx="80676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dirty="0" smtClean="0"/>
              <a:t>Rozvíjané spôsobilosti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72222"/>
            <a:ext cx="8044801" cy="3164419"/>
          </a:xfrm>
        </p:spPr>
        <p:txBody>
          <a:bodyPr/>
          <a:lstStyle/>
          <a:p>
            <a:pPr lvl="1"/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52" y="2025072"/>
            <a:ext cx="8201891" cy="328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8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dirty="0" smtClean="0"/>
              <a:t>Materiály pre učiteľa a pre žiakov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72222"/>
            <a:ext cx="8044801" cy="3164419"/>
          </a:xfrm>
        </p:spPr>
        <p:txBody>
          <a:bodyPr/>
          <a:lstStyle/>
          <a:p>
            <a:pPr lvl="1"/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98" y="2072221"/>
            <a:ext cx="7594560" cy="276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dirty="0" smtClean="0"/>
              <a:t>Ukážka inovatívnej metodiky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72222"/>
            <a:ext cx="8044801" cy="3164419"/>
          </a:xfrm>
        </p:spPr>
        <p:txBody>
          <a:bodyPr/>
          <a:lstStyle/>
          <a:p>
            <a:pPr lvl="1"/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87" y="1832968"/>
            <a:ext cx="8747878" cy="357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8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dirty="0" smtClean="0"/>
              <a:t>Pracovný </a:t>
            </a:r>
            <a:r>
              <a:rPr lang="sk-SK" dirty="0"/>
              <a:t>list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72222"/>
            <a:ext cx="8044801" cy="3164419"/>
          </a:xfrm>
        </p:spPr>
        <p:txBody>
          <a:bodyPr/>
          <a:lstStyle/>
          <a:p>
            <a:pPr lvl="1"/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t="39028"/>
          <a:stretch/>
        </p:blipFill>
        <p:spPr>
          <a:xfrm>
            <a:off x="0" y="3400034"/>
            <a:ext cx="6686856" cy="3457966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b="65742"/>
          <a:stretch/>
        </p:blipFill>
        <p:spPr>
          <a:xfrm>
            <a:off x="2457144" y="1879158"/>
            <a:ext cx="6686856" cy="1942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1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dirty="0" smtClean="0"/>
              <a:t>Pracovný list (2)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72222"/>
            <a:ext cx="8044801" cy="3164419"/>
          </a:xfrm>
        </p:spPr>
        <p:txBody>
          <a:bodyPr/>
          <a:lstStyle/>
          <a:p>
            <a:pPr lvl="1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777" y="1889716"/>
            <a:ext cx="7027141" cy="49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36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dirty="0" smtClean="0"/>
              <a:t>Zbierka </a:t>
            </a:r>
            <a:r>
              <a:rPr lang="sk-SK" dirty="0"/>
              <a:t>riešených úloh</a:t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72222"/>
            <a:ext cx="8044801" cy="3164419"/>
          </a:xfrm>
        </p:spPr>
        <p:txBody>
          <a:bodyPr/>
          <a:lstStyle/>
          <a:p>
            <a:pPr lvl="1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5539"/>
            <a:ext cx="8085211" cy="371482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373" y="4957291"/>
            <a:ext cx="7787627" cy="190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7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dirty="0" err="1" smtClean="0"/>
              <a:t>Sebahodnotiaci</a:t>
            </a:r>
            <a:r>
              <a:rPr lang="sk-SK" dirty="0" smtClean="0"/>
              <a:t> test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72222"/>
            <a:ext cx="8044801" cy="3164419"/>
          </a:xfrm>
        </p:spPr>
        <p:txBody>
          <a:bodyPr/>
          <a:lstStyle/>
          <a:p>
            <a:pPr lvl="1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86" y="1749075"/>
            <a:ext cx="7761623" cy="503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b="1" dirty="0" smtClean="0"/>
              <a:t>1.1b </a:t>
            </a:r>
            <a:r>
              <a:rPr lang="pl-PL" b="1" dirty="0"/>
              <a:t>Model špeciálnej triedy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so </a:t>
            </a:r>
            <a:r>
              <a:rPr lang="pl-PL" b="1" dirty="0"/>
              <a:t>zameraním na </a:t>
            </a:r>
            <a:r>
              <a:rPr lang="pl-PL" b="1" dirty="0" smtClean="0"/>
              <a:t>informatiku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9" y="2072222"/>
            <a:ext cx="7886700" cy="3164419"/>
          </a:xfrm>
        </p:spPr>
        <p:txBody>
          <a:bodyPr/>
          <a:lstStyle/>
          <a:p>
            <a:endParaRPr lang="sk-SK" dirty="0" smtClean="0"/>
          </a:p>
          <a:p>
            <a:pPr fontAlgn="base"/>
            <a:r>
              <a:rPr lang="sk-SK" dirty="0"/>
              <a:t>Riešenie problémov a programovanie</a:t>
            </a:r>
          </a:p>
          <a:p>
            <a:pPr fontAlgn="base"/>
            <a:r>
              <a:rPr lang="sk-SK" b="1" dirty="0"/>
              <a:t>Programovanie mobilných zariadení (PMZ)</a:t>
            </a:r>
          </a:p>
          <a:p>
            <a:pPr fontAlgn="base"/>
            <a:r>
              <a:rPr lang="sk-SK" dirty="0"/>
              <a:t>Počítačové systémy a siete</a:t>
            </a:r>
          </a:p>
          <a:p>
            <a:pPr fontAlgn="base"/>
            <a:r>
              <a:rPr lang="sk-SK" dirty="0"/>
              <a:t>Informačná bezpečnosť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825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b="1" dirty="0" smtClean="0"/>
              <a:t>1.1b </a:t>
            </a:r>
            <a:r>
              <a:rPr lang="pl-PL" b="1" dirty="0"/>
              <a:t>Model špeciálnej triedy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so </a:t>
            </a:r>
            <a:r>
              <a:rPr lang="pl-PL" b="1" dirty="0"/>
              <a:t>zameraním na </a:t>
            </a:r>
            <a:r>
              <a:rPr lang="pl-PL" b="1" dirty="0" smtClean="0"/>
              <a:t>informatiku (2)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9" y="2072222"/>
            <a:ext cx="7886700" cy="3164419"/>
          </a:xfrm>
        </p:spPr>
        <p:txBody>
          <a:bodyPr/>
          <a:lstStyle/>
          <a:p>
            <a:endParaRPr lang="sk-SK" dirty="0" smtClean="0"/>
          </a:p>
          <a:p>
            <a:pPr fontAlgn="base"/>
            <a:r>
              <a:rPr lang="sk-SK" dirty="0"/>
              <a:t>Databázy</a:t>
            </a:r>
          </a:p>
          <a:p>
            <a:pPr fontAlgn="base"/>
            <a:r>
              <a:rPr lang="sk-SK" dirty="0"/>
              <a:t>Objektový prístup k riešeniu problémov</a:t>
            </a:r>
          </a:p>
          <a:p>
            <a:pPr fontAlgn="base"/>
            <a:r>
              <a:rPr lang="sk-SK" dirty="0"/>
              <a:t>Tvorba a prezentácia dát</a:t>
            </a:r>
          </a:p>
          <a:p>
            <a:pPr fontAlgn="base"/>
            <a:r>
              <a:rPr lang="sk-SK" dirty="0"/>
              <a:t>Programovanie webových stránok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944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dirty="0" err="1" smtClean="0"/>
              <a:t>Podaktivity</a:t>
            </a:r>
            <a:r>
              <a:rPr lang="sk-SK" dirty="0" smtClean="0"/>
              <a:t> projektu IT Akadémia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9" y="2072222"/>
            <a:ext cx="8123310" cy="3164419"/>
          </a:xfrm>
        </p:spPr>
        <p:txBody>
          <a:bodyPr/>
          <a:lstStyle/>
          <a:p>
            <a:r>
              <a:rPr lang="sk-SK" dirty="0"/>
              <a:t>1.1. Inovácia prírodovedného a technického vzdelávania na ZŠ </a:t>
            </a:r>
            <a:r>
              <a:rPr lang="sk-SK" dirty="0" smtClean="0"/>
              <a:t>a </a:t>
            </a:r>
            <a:r>
              <a:rPr lang="sk-SK" dirty="0"/>
              <a:t>SŠ so zameraním na informatiku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a </a:t>
            </a:r>
            <a:r>
              <a:rPr lang="sk-SK" dirty="0"/>
              <a:t>IKT</a:t>
            </a:r>
          </a:p>
          <a:p>
            <a:pPr lvl="1"/>
            <a:r>
              <a:rPr lang="sk-SK" dirty="0">
                <a:hlinkClick r:id="rId2" action="ppaction://hlinksldjump"/>
              </a:rPr>
              <a:t>A. Inovácia výučby matematiky, informatiky, prírodovedných a odborných predmetov</a:t>
            </a:r>
            <a:endParaRPr lang="sk-SK" dirty="0"/>
          </a:p>
          <a:p>
            <a:pPr lvl="1"/>
            <a:r>
              <a:rPr lang="sk-SK" b="1" dirty="0">
                <a:hlinkClick r:id="rId3" action="ppaction://hlinksldjump"/>
              </a:rPr>
              <a:t>B. Model špeciálnej triedy so zameraním na </a:t>
            </a:r>
            <a:r>
              <a:rPr lang="sk-SK" b="1" dirty="0" smtClean="0">
                <a:hlinkClick r:id="rId3" action="ppaction://hlinksldjump"/>
              </a:rPr>
              <a:t>informatiku</a:t>
            </a:r>
            <a:endParaRPr lang="sk-SK" b="1" dirty="0" smtClean="0"/>
          </a:p>
          <a:p>
            <a:pPr lvl="1"/>
            <a:r>
              <a:rPr lang="sk-SK" dirty="0" smtClean="0"/>
              <a:t>C. Motivačné predmety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4336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b="1" dirty="0"/>
              <a:t>Skúsenosti s výučbou PMZ na UPJŠ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32761" y="2072222"/>
            <a:ext cx="8344983" cy="3164419"/>
          </a:xfrm>
        </p:spPr>
        <p:txBody>
          <a:bodyPr/>
          <a:lstStyle/>
          <a:p>
            <a:r>
              <a:rPr lang="sk-SK" dirty="0"/>
              <a:t>Krúžky pre žiakov 2. stupňa ZŠ </a:t>
            </a:r>
            <a:r>
              <a:rPr lang="en-US" dirty="0"/>
              <a:t>(2012-2017)</a:t>
            </a:r>
          </a:p>
          <a:p>
            <a:r>
              <a:rPr lang="sk-SK" dirty="0"/>
              <a:t>Letný tábor pre siedmakov ZŠ </a:t>
            </a:r>
            <a:r>
              <a:rPr lang="en-US" dirty="0"/>
              <a:t>(2015)</a:t>
            </a:r>
            <a:endParaRPr lang="sk-SK" dirty="0"/>
          </a:p>
          <a:p>
            <a:r>
              <a:rPr lang="sk-SK" dirty="0"/>
              <a:t>Klub učiteľov informatiky </a:t>
            </a:r>
            <a:r>
              <a:rPr lang="en-US" dirty="0"/>
              <a:t>(2014-)</a:t>
            </a:r>
          </a:p>
          <a:p>
            <a:r>
              <a:rPr lang="sk-SK" dirty="0"/>
              <a:t>Študenti učiteľstva informatiky </a:t>
            </a:r>
            <a:r>
              <a:rPr lang="en-US" dirty="0"/>
              <a:t>– </a:t>
            </a:r>
            <a:r>
              <a:rPr lang="sk-SK" dirty="0"/>
              <a:t/>
            </a:r>
            <a:br>
              <a:rPr lang="sk-SK" dirty="0"/>
            </a:br>
            <a:r>
              <a:rPr lang="sk-SK" dirty="0"/>
              <a:t>predmet</a:t>
            </a:r>
            <a:r>
              <a:rPr lang="en-US" dirty="0"/>
              <a:t> “</a:t>
            </a:r>
            <a:r>
              <a:rPr lang="sk-SK" dirty="0"/>
              <a:t>Školské programovacie prostredia</a:t>
            </a:r>
            <a:r>
              <a:rPr lang="en-US" dirty="0"/>
              <a:t>”</a:t>
            </a:r>
            <a:r>
              <a:rPr lang="sk-SK" dirty="0"/>
              <a:t> </a:t>
            </a:r>
            <a:r>
              <a:rPr lang="en-US" dirty="0"/>
              <a:t>(2013-)</a:t>
            </a:r>
          </a:p>
          <a:p>
            <a:r>
              <a:rPr lang="en-US" dirty="0">
                <a:hlinkClick r:id="rId2"/>
              </a:rPr>
              <a:t>NPITA</a:t>
            </a:r>
            <a:r>
              <a:rPr lang="en-US" dirty="0"/>
              <a:t> – </a:t>
            </a:r>
            <a:r>
              <a:rPr lang="sk-SK" dirty="0"/>
              <a:t>predmet</a:t>
            </a:r>
            <a:r>
              <a:rPr lang="en-US" dirty="0"/>
              <a:t> </a:t>
            </a:r>
            <a:r>
              <a:rPr lang="sk-SK" dirty="0"/>
              <a:t>PMZ pre SŠ</a:t>
            </a:r>
            <a:r>
              <a:rPr lang="en-US" dirty="0"/>
              <a:t> (2018-)</a:t>
            </a:r>
            <a:endParaRPr lang="sk-SK" dirty="0"/>
          </a:p>
          <a:p>
            <a:r>
              <a:rPr lang="sk-SK" dirty="0"/>
              <a:t>Veda v meste, Noc výskumníka, DOD ...</a:t>
            </a:r>
            <a:endParaRPr lang="en-US" dirty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483" y="2522222"/>
            <a:ext cx="1500000" cy="900000"/>
          </a:xfrm>
          <a:prstGeom prst="rect">
            <a:avLst/>
          </a:prstGeom>
        </p:spPr>
      </p:pic>
      <p:pic>
        <p:nvPicPr>
          <p:cNvPr id="5" name="Picture 2" descr="C:\__DidInfo_2015\_prezentacia\photo\20150414_15025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7923" y="1851233"/>
            <a:ext cx="12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13" y="4514702"/>
            <a:ext cx="1499499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7923" y="3111817"/>
            <a:ext cx="1599821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6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b="1" dirty="0"/>
              <a:t>Charakteristika </a:t>
            </a:r>
            <a:r>
              <a:rPr lang="sk-SK" b="1" dirty="0" smtClean="0"/>
              <a:t>predmetu PMZ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9" y="2072222"/>
            <a:ext cx="7886700" cy="3164419"/>
          </a:xfrm>
        </p:spPr>
        <p:txBody>
          <a:bodyPr/>
          <a:lstStyle/>
          <a:p>
            <a:endParaRPr lang="sk-SK" dirty="0" smtClean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04" y="2072222"/>
            <a:ext cx="3933825" cy="181927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3043" y="2004135"/>
            <a:ext cx="1486860" cy="330059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656" y="4224291"/>
            <a:ext cx="2156373" cy="1067405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5197557" y="2956941"/>
            <a:ext cx="1418129" cy="1394980"/>
            <a:chOff x="6078046" y="3856502"/>
            <a:chExt cx="1715619" cy="1742451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66348" y="3856502"/>
              <a:ext cx="927317" cy="927317"/>
            </a:xfrm>
            <a:prstGeom prst="rect">
              <a:avLst/>
            </a:prstGeom>
          </p:spPr>
        </p:pic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046" y="4484920"/>
              <a:ext cx="800458" cy="800458"/>
            </a:xfrm>
            <a:prstGeom prst="rect">
              <a:avLst/>
            </a:prstGeom>
          </p:spPr>
        </p:pic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078" y="4864366"/>
              <a:ext cx="734587" cy="734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45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4" y="493986"/>
            <a:ext cx="8146874" cy="567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b="1" dirty="0" smtClean="0"/>
              <a:t>Ukážka metodiky predmetu PMZ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72222"/>
            <a:ext cx="8044801" cy="3164419"/>
          </a:xfrm>
        </p:spPr>
        <p:txBody>
          <a:bodyPr/>
          <a:lstStyle/>
          <a:p>
            <a:pPr lvl="1"/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930400"/>
            <a:ext cx="8603991" cy="492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8177542" cy="1095508"/>
          </a:xfrm>
        </p:spPr>
        <p:txBody>
          <a:bodyPr/>
          <a:lstStyle/>
          <a:p>
            <a:r>
              <a:rPr lang="sk-SK" b="1" dirty="0" smtClean="0"/>
              <a:t>Ukážka metodiky predmetu </a:t>
            </a:r>
            <a:r>
              <a:rPr lang="sk-SK" b="1" dirty="0" smtClean="0"/>
              <a:t>PMZ (2)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72222"/>
            <a:ext cx="8044801" cy="3164419"/>
          </a:xfrm>
        </p:spPr>
        <p:txBody>
          <a:bodyPr/>
          <a:lstStyle/>
          <a:p>
            <a:pPr lvl="1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61" y="1762715"/>
            <a:ext cx="8675079" cy="503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7" y="1205725"/>
            <a:ext cx="8206439" cy="1095508"/>
          </a:xfrm>
        </p:spPr>
        <p:txBody>
          <a:bodyPr/>
          <a:lstStyle/>
          <a:p>
            <a:r>
              <a:rPr lang="sk-SK" b="1" dirty="0" smtClean="0"/>
              <a:t>Ukážka metodiky predmetu PMZ </a:t>
            </a:r>
            <a:r>
              <a:rPr lang="sk-SK" b="1" dirty="0" smtClean="0"/>
              <a:t>(</a:t>
            </a:r>
            <a:r>
              <a:rPr lang="sk-SK" b="1" dirty="0"/>
              <a:t>3</a:t>
            </a:r>
            <a:r>
              <a:rPr lang="sk-SK" b="1" dirty="0" smtClean="0"/>
              <a:t>)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72222"/>
            <a:ext cx="8044801" cy="3164419"/>
          </a:xfrm>
        </p:spPr>
        <p:txBody>
          <a:bodyPr/>
          <a:lstStyle/>
          <a:p>
            <a:pPr lvl="1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71" y="1790423"/>
            <a:ext cx="8355590" cy="503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7" y="1205725"/>
            <a:ext cx="8234147" cy="1095508"/>
          </a:xfrm>
        </p:spPr>
        <p:txBody>
          <a:bodyPr/>
          <a:lstStyle/>
          <a:p>
            <a:r>
              <a:rPr lang="sk-SK" b="1" dirty="0" smtClean="0"/>
              <a:t>Ukážka metodiky predmetu </a:t>
            </a:r>
            <a:r>
              <a:rPr lang="sk-SK" b="1" smtClean="0"/>
              <a:t>PMZ </a:t>
            </a:r>
            <a:r>
              <a:rPr lang="sk-SK" b="1" smtClean="0"/>
              <a:t>(4)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72222"/>
            <a:ext cx="8044801" cy="3164419"/>
          </a:xfrm>
        </p:spPr>
        <p:txBody>
          <a:bodyPr/>
          <a:lstStyle/>
          <a:p>
            <a:pPr lvl="1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0578"/>
            <a:ext cx="9155412" cy="472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2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b="1" dirty="0"/>
              <a:t>Overovanie a recenzia predmetu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72222"/>
            <a:ext cx="8044801" cy="3164419"/>
          </a:xfrm>
        </p:spPr>
        <p:txBody>
          <a:bodyPr/>
          <a:lstStyle/>
          <a:p>
            <a:pPr lvl="1"/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/>
          <a:srcRect b="24319"/>
          <a:stretch/>
        </p:blipFill>
        <p:spPr>
          <a:xfrm>
            <a:off x="0" y="2109166"/>
            <a:ext cx="9104699" cy="4541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337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2497" y="222927"/>
            <a:ext cx="5584055" cy="739774"/>
          </a:xfrm>
        </p:spPr>
        <p:txBody>
          <a:bodyPr/>
          <a:lstStyle/>
          <a:p>
            <a:pPr algn="r"/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42" y="1328476"/>
            <a:ext cx="8559738" cy="4351338"/>
          </a:xfrm>
        </p:spPr>
        <p:txBody>
          <a:bodyPr/>
          <a:lstStyle/>
          <a:p>
            <a:endParaRPr lang="sk-SK" dirty="0"/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10" name="Obrázok 9" descr="Screenshot_20190121-0138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50" y="1640103"/>
            <a:ext cx="1800000" cy="3229329"/>
          </a:xfrm>
          <a:prstGeom prst="rect">
            <a:avLst/>
          </a:prstGeom>
          <a:noFill/>
          <a:ln w="63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Screenshot_20190121-01452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10" y="1328476"/>
            <a:ext cx="1800000" cy="324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creenshot_20190121-01493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3" y="1114722"/>
            <a:ext cx="1800000" cy="324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556" y="2085154"/>
            <a:ext cx="180000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0" y="3668476"/>
            <a:ext cx="320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237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04042"/>
            <a:ext cx="7886700" cy="1325563"/>
          </a:xfrm>
        </p:spPr>
        <p:txBody>
          <a:bodyPr/>
          <a:lstStyle/>
          <a:p>
            <a:r>
              <a:rPr lang="sk-SK" b="1" dirty="0" smtClean="0"/>
              <a:t>Asistent </a:t>
            </a:r>
            <a:br>
              <a:rPr lang="sk-SK" b="1" dirty="0" smtClean="0"/>
            </a:br>
            <a:r>
              <a:rPr lang="sk-SK" b="1" dirty="0" smtClean="0"/>
              <a:t>pri cvičení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87" y="1156913"/>
            <a:ext cx="4868953" cy="3925488"/>
          </a:xfrm>
          <a:prstGeom prst="rect">
            <a:avLst/>
          </a:prstGeom>
        </p:spPr>
      </p:pic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" name="Obrázok 7"/>
          <p:cNvPicPr/>
          <p:nvPr/>
        </p:nvPicPr>
        <p:blipFill>
          <a:blip r:embed="rId3"/>
          <a:stretch>
            <a:fillRect/>
          </a:stretch>
        </p:blipFill>
        <p:spPr>
          <a:xfrm>
            <a:off x="83124" y="2404653"/>
            <a:ext cx="3970430" cy="30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b="1" dirty="0" smtClean="0"/>
              <a:t>1.1a Inovatívne metodiky výučby informatiky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9" y="2072222"/>
            <a:ext cx="7886700" cy="3164419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Inovatívne ciele</a:t>
            </a:r>
          </a:p>
          <a:p>
            <a:r>
              <a:rPr lang="sk-SK" dirty="0" smtClean="0"/>
              <a:t>Inovatívny obsah</a:t>
            </a:r>
          </a:p>
          <a:p>
            <a:r>
              <a:rPr lang="sk-SK" dirty="0" smtClean="0"/>
              <a:t>Inovatívne vyučovacie postupy</a:t>
            </a:r>
          </a:p>
          <a:p>
            <a:r>
              <a:rPr lang="sk-SK" dirty="0" smtClean="0"/>
              <a:t>Aktuálne materiálne prostriedky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8109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131744"/>
            <a:ext cx="7886700" cy="1325563"/>
          </a:xfrm>
        </p:spPr>
        <p:txBody>
          <a:bodyPr/>
          <a:lstStyle/>
          <a:p>
            <a:r>
              <a:rPr lang="sk-SK" b="1" dirty="0" smtClean="0"/>
              <a:t>Hlásič pádu seniora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469" y="830762"/>
            <a:ext cx="6107911" cy="5253770"/>
          </a:xfrm>
          <a:prstGeom prst="rect">
            <a:avLst/>
          </a:prstGeom>
        </p:spPr>
      </p:pic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" name="Obrázok 7" descr="C:\Users\Ľubomír\AppData\Local\Microsoft\Windows\INetCache\Content.Word\dod2019_hlasic_padu_U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30" y="1875053"/>
            <a:ext cx="4820904" cy="25953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22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b="1" dirty="0" smtClean="0"/>
              <a:t>Kontakt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9" y="2072222"/>
            <a:ext cx="6846456" cy="3164419"/>
          </a:xfrm>
        </p:spPr>
        <p:txBody>
          <a:bodyPr/>
          <a:lstStyle/>
          <a:p>
            <a:endParaRPr lang="sk-SK" dirty="0" smtClean="0"/>
          </a:p>
          <a:p>
            <a:pPr marL="0" indent="0">
              <a:buNone/>
            </a:pPr>
            <a:r>
              <a:rPr lang="sk-SK" dirty="0"/>
              <a:t>doc. RNDr. Ľubomír Šnajder, PhD.</a:t>
            </a:r>
            <a:br>
              <a:rPr lang="sk-SK" dirty="0"/>
            </a:br>
            <a:r>
              <a:rPr lang="sk-SK" dirty="0"/>
              <a:t>Ústav informatiky, Prírodovedecká fakulta UPJŠ v Košiciach,</a:t>
            </a:r>
            <a:r>
              <a:rPr lang="en-US" dirty="0"/>
              <a:t> </a:t>
            </a:r>
            <a:r>
              <a:rPr lang="en-US" dirty="0" err="1"/>
              <a:t>Jesenn</a:t>
            </a:r>
            <a:r>
              <a:rPr lang="sk-SK" dirty="0"/>
              <a:t>á 5, 041 54 Košice</a:t>
            </a:r>
          </a:p>
          <a:p>
            <a:pPr marL="0" indent="0">
              <a:buNone/>
            </a:pPr>
            <a:r>
              <a:rPr lang="sk-SK" dirty="0" smtClean="0">
                <a:hlinkClick r:id="rId2"/>
              </a:rPr>
              <a:t>lubomir.snajder@upjs.sk</a:t>
            </a:r>
            <a:r>
              <a:rPr lang="sk-SK" dirty="0" smtClean="0"/>
              <a:t> 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489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dirty="0" smtClean="0"/>
              <a:t>Inovatívne ciele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72222"/>
            <a:ext cx="8044801" cy="3164419"/>
          </a:xfrm>
        </p:spPr>
        <p:txBody>
          <a:bodyPr/>
          <a:lstStyle/>
          <a:p>
            <a:r>
              <a:rPr lang="sk-SK" dirty="0" smtClean="0"/>
              <a:t>špecifické predmetové (t</a:t>
            </a:r>
            <a:r>
              <a:rPr lang="en-US" dirty="0" err="1" smtClean="0"/>
              <a:t>eoretick</a:t>
            </a:r>
            <a:r>
              <a:rPr lang="sk-SK" dirty="0" smtClean="0"/>
              <a:t>é vedomosti</a:t>
            </a:r>
            <a:r>
              <a:rPr lang="en-US" dirty="0" smtClean="0"/>
              <a:t>, p</a:t>
            </a:r>
            <a:r>
              <a:rPr lang="sk-SK" dirty="0" err="1" smtClean="0"/>
              <a:t>raktické</a:t>
            </a:r>
            <a:r>
              <a:rPr lang="sk-SK" dirty="0" smtClean="0"/>
              <a:t> zručnosti a skúsenosti)</a:t>
            </a:r>
          </a:p>
          <a:p>
            <a:r>
              <a:rPr lang="sk-SK" dirty="0" err="1" smtClean="0"/>
              <a:t>nadpredmetové</a:t>
            </a:r>
            <a:r>
              <a:rPr lang="sk-SK" dirty="0" smtClean="0"/>
              <a:t> </a:t>
            </a:r>
          </a:p>
          <a:p>
            <a:pPr lvl="1"/>
            <a:r>
              <a:rPr lang="sk-SK" dirty="0" smtClean="0"/>
              <a:t>Bádateľské spôsobilosti</a:t>
            </a:r>
          </a:p>
          <a:p>
            <a:pPr lvl="1"/>
            <a:r>
              <a:rPr lang="sk-SK" dirty="0" smtClean="0"/>
              <a:t>Koncepty výpočtového </a:t>
            </a:r>
            <a:br>
              <a:rPr lang="sk-SK" dirty="0" smtClean="0"/>
            </a:br>
            <a:r>
              <a:rPr lang="sk-SK" dirty="0" smtClean="0"/>
              <a:t>myslenia</a:t>
            </a:r>
          </a:p>
          <a:p>
            <a:pPr lvl="1"/>
            <a:endParaRPr lang="sk-SK" dirty="0" smtClean="0"/>
          </a:p>
          <a:p>
            <a:endParaRPr lang="sk-SK" dirty="0"/>
          </a:p>
        </p:txBody>
      </p:sp>
      <p:pic>
        <p:nvPicPr>
          <p:cNvPr id="5" name="Zástupný objekt pre obsah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546" y="2903695"/>
            <a:ext cx="3626036" cy="2562399"/>
          </a:xfrm>
          <a:prstGeom prst="rect">
            <a:avLst/>
          </a:prstGeom>
        </p:spPr>
      </p:pic>
      <p:pic>
        <p:nvPicPr>
          <p:cNvPr id="6" name="Zástupný objekt pre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48" y="3772452"/>
            <a:ext cx="1313607" cy="175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3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dirty="0" smtClean="0"/>
              <a:t>Inovatívne témy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72222"/>
            <a:ext cx="8044801" cy="3164419"/>
          </a:xfrm>
        </p:spPr>
        <p:txBody>
          <a:bodyPr/>
          <a:lstStyle/>
          <a:p>
            <a:r>
              <a:rPr lang="sk-SK" dirty="0" smtClean="0"/>
              <a:t>Programovanie v jazyku Python (27 h)</a:t>
            </a:r>
          </a:p>
          <a:p>
            <a:r>
              <a:rPr lang="sk-SK" dirty="0" smtClean="0"/>
              <a:t>Programovanie mobilných zariadení v </a:t>
            </a:r>
            <a:r>
              <a:rPr lang="sk-SK" dirty="0" err="1" smtClean="0"/>
              <a:t>App</a:t>
            </a:r>
            <a:r>
              <a:rPr lang="sk-SK" dirty="0" smtClean="0"/>
              <a:t> </a:t>
            </a:r>
            <a:r>
              <a:rPr lang="sk-SK" dirty="0" err="1" smtClean="0"/>
              <a:t>Inventore</a:t>
            </a:r>
            <a:r>
              <a:rPr lang="sk-SK" dirty="0" smtClean="0"/>
              <a:t> (6 h)</a:t>
            </a:r>
          </a:p>
          <a:p>
            <a:r>
              <a:rPr lang="sk-SK" dirty="0" smtClean="0"/>
              <a:t>Umelá inteligencia (3 h)</a:t>
            </a:r>
          </a:p>
          <a:p>
            <a:r>
              <a:rPr lang="sk-SK" dirty="0" smtClean="0"/>
              <a:t>Kybernetická bezpečnosť (3 h)</a:t>
            </a:r>
          </a:p>
          <a:p>
            <a:r>
              <a:rPr lang="sk-SK" dirty="0" err="1" smtClean="0"/>
              <a:t>Raspberry</a:t>
            </a:r>
            <a:r>
              <a:rPr lang="sk-SK" dirty="0" smtClean="0"/>
              <a:t> Pi (6 h)</a:t>
            </a:r>
          </a:p>
          <a:p>
            <a:r>
              <a:rPr lang="sk-SK" dirty="0" smtClean="0"/>
              <a:t>Prezentácia a vizualizácia dát (5 h)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799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dirty="0" smtClean="0"/>
              <a:t>Inovatívne </a:t>
            </a:r>
            <a:r>
              <a:rPr lang="sk-SK" dirty="0"/>
              <a:t>vyučovacie postupy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72222"/>
            <a:ext cx="8044801" cy="3164419"/>
          </a:xfrm>
        </p:spPr>
        <p:txBody>
          <a:bodyPr/>
          <a:lstStyle/>
          <a:p>
            <a:r>
              <a:rPr lang="sk-SK" dirty="0" smtClean="0"/>
              <a:t>Bádateľsky orientované vyučovanie (cyklus 5E)</a:t>
            </a:r>
          </a:p>
          <a:p>
            <a:r>
              <a:rPr lang="sk-SK" dirty="0" smtClean="0"/>
              <a:t>Problémové vyučovanie</a:t>
            </a:r>
          </a:p>
          <a:p>
            <a:r>
              <a:rPr lang="sk-SK" dirty="0" smtClean="0"/>
              <a:t>Projektové vyučovanie</a:t>
            </a:r>
          </a:p>
          <a:p>
            <a:r>
              <a:rPr lang="sk-SK" dirty="0" err="1" smtClean="0"/>
              <a:t>Formatívne</a:t>
            </a:r>
            <a:r>
              <a:rPr lang="sk-SK" dirty="0" smtClean="0"/>
              <a:t> hodnotenie</a:t>
            </a:r>
          </a:p>
          <a:p>
            <a:r>
              <a:rPr lang="sk-SK" dirty="0" smtClean="0"/>
              <a:t>...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2890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dirty="0" smtClean="0"/>
              <a:t>Aktuálne materiálne prostriedky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72222"/>
            <a:ext cx="8044801" cy="3164419"/>
          </a:xfrm>
        </p:spPr>
        <p:txBody>
          <a:bodyPr/>
          <a:lstStyle/>
          <a:p>
            <a:r>
              <a:rPr lang="sk-SK" dirty="0" err="1" smtClean="0"/>
              <a:t>Raspberry</a:t>
            </a:r>
            <a:r>
              <a:rPr lang="sk-SK" dirty="0" smtClean="0"/>
              <a:t> Pi</a:t>
            </a:r>
          </a:p>
          <a:p>
            <a:r>
              <a:rPr lang="sk-SK" dirty="0" smtClean="0"/>
              <a:t>Tablety</a:t>
            </a:r>
          </a:p>
          <a:p>
            <a:r>
              <a:rPr lang="sk-SK" dirty="0" smtClean="0"/>
              <a:t>Dataprojektor, interaktívna tabuľa, </a:t>
            </a:r>
            <a:r>
              <a:rPr lang="sk-SK" dirty="0" err="1" smtClean="0"/>
              <a:t>vizualizér</a:t>
            </a:r>
            <a:endParaRPr lang="sk-SK" dirty="0" smtClean="0"/>
          </a:p>
          <a:p>
            <a:r>
              <a:rPr lang="sk-SK" dirty="0" smtClean="0"/>
              <a:t>2D a 3D tlačiarne a skenery</a:t>
            </a:r>
          </a:p>
          <a:p>
            <a:r>
              <a:rPr lang="sk-SK" dirty="0" smtClean="0"/>
              <a:t>...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51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dirty="0" smtClean="0"/>
              <a:t>Nasadenie inovatívnej metodiky </a:t>
            </a:r>
            <a:br>
              <a:rPr lang="sk-SK" dirty="0" smtClean="0"/>
            </a:br>
            <a:r>
              <a:rPr lang="sk-SK" dirty="0" smtClean="0"/>
              <a:t>z informatiky – plná podpora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72222"/>
            <a:ext cx="8044801" cy="3164419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vývoj inovatívnych metodík v </a:t>
            </a:r>
            <a:r>
              <a:rPr lang="sk-SK" dirty="0"/>
              <a:t>spolupráci s učiteľmi </a:t>
            </a:r>
            <a:r>
              <a:rPr lang="sk-SK" dirty="0" smtClean="0"/>
              <a:t>SŠ </a:t>
            </a:r>
            <a:r>
              <a:rPr lang="sk-SK" dirty="0"/>
              <a:t>– overovateľmi a používateľmi</a:t>
            </a:r>
          </a:p>
          <a:p>
            <a:r>
              <a:rPr lang="sk-SK" dirty="0" smtClean="0"/>
              <a:t>školenia </a:t>
            </a:r>
            <a:r>
              <a:rPr lang="sk-SK" dirty="0"/>
              <a:t>k inovatívnym </a:t>
            </a:r>
            <a:r>
              <a:rPr lang="sk-SK" dirty="0" smtClean="0"/>
              <a:t>metodikám </a:t>
            </a:r>
            <a:endParaRPr lang="sk-SK" dirty="0"/>
          </a:p>
          <a:p>
            <a:r>
              <a:rPr lang="sk-SK" dirty="0" smtClean="0"/>
              <a:t>vybavenie vybraných škôl aktuálnym hardvérom </a:t>
            </a:r>
            <a:r>
              <a:rPr lang="sk-SK" dirty="0"/>
              <a:t>a </a:t>
            </a:r>
            <a:r>
              <a:rPr lang="sk-SK" dirty="0" smtClean="0"/>
              <a:t>softvérom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5282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998" y="1205725"/>
            <a:ext cx="7886700" cy="1095508"/>
          </a:xfrm>
        </p:spPr>
        <p:txBody>
          <a:bodyPr/>
          <a:lstStyle/>
          <a:p>
            <a:r>
              <a:rPr lang="sk-SK" dirty="0" smtClean="0"/>
              <a:t>Metodická a učebná podpora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1998" y="2072222"/>
            <a:ext cx="8044801" cy="3164419"/>
          </a:xfrm>
        </p:spPr>
        <p:txBody>
          <a:bodyPr/>
          <a:lstStyle/>
          <a:p>
            <a:r>
              <a:rPr lang="sk-SK" dirty="0"/>
              <a:t>p</a:t>
            </a:r>
            <a:r>
              <a:rPr lang="sk-SK" dirty="0" smtClean="0"/>
              <a:t>re učiteľa</a:t>
            </a:r>
          </a:p>
          <a:p>
            <a:pPr lvl="1"/>
            <a:r>
              <a:rPr lang="sk-SK" dirty="0" smtClean="0"/>
              <a:t>Metodiky</a:t>
            </a:r>
          </a:p>
          <a:p>
            <a:pPr lvl="1"/>
            <a:r>
              <a:rPr lang="sk-SK" dirty="0" smtClean="0"/>
              <a:t>Zbierky riešených úloh</a:t>
            </a:r>
          </a:p>
          <a:p>
            <a:r>
              <a:rPr lang="sk-SK" dirty="0"/>
              <a:t>p</a:t>
            </a:r>
            <a:r>
              <a:rPr lang="sk-SK" dirty="0" smtClean="0"/>
              <a:t>re žiaka</a:t>
            </a:r>
          </a:p>
          <a:p>
            <a:pPr lvl="1"/>
            <a:r>
              <a:rPr lang="sk-SK" dirty="0" smtClean="0"/>
              <a:t>Pracovné listy</a:t>
            </a:r>
          </a:p>
          <a:p>
            <a:pPr lvl="1"/>
            <a:r>
              <a:rPr lang="sk-SK" dirty="0" smtClean="0"/>
              <a:t>Pracovné súbory</a:t>
            </a:r>
          </a:p>
          <a:p>
            <a:pPr lvl="1"/>
            <a:r>
              <a:rPr lang="sk-SK" dirty="0" smtClean="0"/>
              <a:t>Referenčné materiály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5149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337</Words>
  <Application>Microsoft Office PowerPoint</Application>
  <PresentationFormat>Prezentácia na obrazovke (4:3)</PresentationFormat>
  <Paragraphs>90</Paragraphs>
  <Slides>31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Motív balíka Office</vt:lpstr>
      <vt:lpstr>Projekt IT Akadémia a inovácia vyučovania informatiky na SŠ</vt:lpstr>
      <vt:lpstr>Podaktivity projektu IT Akadémia</vt:lpstr>
      <vt:lpstr>1.1a Inovatívne metodiky výučby informatiky</vt:lpstr>
      <vt:lpstr>Inovatívne ciele</vt:lpstr>
      <vt:lpstr>Inovatívne témy</vt:lpstr>
      <vt:lpstr>Inovatívne vyučovacie postupy</vt:lpstr>
      <vt:lpstr>Aktuálne materiálne prostriedky</vt:lpstr>
      <vt:lpstr>Nasadenie inovatívnej metodiky  z informatiky – plná podpora</vt:lpstr>
      <vt:lpstr>Metodická a učebná podpora</vt:lpstr>
      <vt:lpstr>Osvojované vedomosti a zručnosti</vt:lpstr>
      <vt:lpstr>Rozvíjané spôsobilosti</vt:lpstr>
      <vt:lpstr>Materiály pre učiteľa a pre žiakov</vt:lpstr>
      <vt:lpstr>Ukážka inovatívnej metodiky</vt:lpstr>
      <vt:lpstr>Pracovný list </vt:lpstr>
      <vt:lpstr>Pracovný list (2) </vt:lpstr>
      <vt:lpstr>Zbierka riešených úloh </vt:lpstr>
      <vt:lpstr>Sebahodnotiaci test</vt:lpstr>
      <vt:lpstr>1.1b Model špeciálnej triedy  so zameraním na informatiku</vt:lpstr>
      <vt:lpstr>1.1b Model špeciálnej triedy  so zameraním na informatiku (2)</vt:lpstr>
      <vt:lpstr>Skúsenosti s výučbou PMZ na UPJŠ </vt:lpstr>
      <vt:lpstr>Charakteristika predmetu PMZ</vt:lpstr>
      <vt:lpstr>Prezentácia programu PowerPoint</vt:lpstr>
      <vt:lpstr>Ukážka metodiky predmetu PMZ</vt:lpstr>
      <vt:lpstr>Ukážka metodiky predmetu PMZ (2)</vt:lpstr>
      <vt:lpstr>Ukážka metodiky predmetu PMZ (3)</vt:lpstr>
      <vt:lpstr>Ukážka metodiky predmetu PMZ (4)</vt:lpstr>
      <vt:lpstr>Overovanie a recenzia predmetu</vt:lpstr>
      <vt:lpstr>Prezentácia programu PowerPoint</vt:lpstr>
      <vt:lpstr>Asistent  pri cvičení</vt:lpstr>
      <vt:lpstr>Hlásič pádu seniora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doc. RNDr. Ľubomír Šnajder PhD.</dc:creator>
  <cp:lastModifiedBy>doc. RNDr. Ľubomír Šnajder PhD.</cp:lastModifiedBy>
  <cp:revision>32</cp:revision>
  <dcterms:created xsi:type="dcterms:W3CDTF">2017-10-23T08:52:40Z</dcterms:created>
  <dcterms:modified xsi:type="dcterms:W3CDTF">2019-06-24T22:40:22Z</dcterms:modified>
</cp:coreProperties>
</file>