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5" r:id="rId6"/>
    <p:sldId id="266" r:id="rId7"/>
    <p:sldId id="263" r:id="rId8"/>
    <p:sldId id="270" r:id="rId9"/>
    <p:sldId id="269" r:id="rId10"/>
    <p:sldId id="274" r:id="rId11"/>
    <p:sldId id="271" r:id="rId12"/>
    <p:sldId id="273" r:id="rId13"/>
    <p:sldId id="272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052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681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58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59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518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15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389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9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530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43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469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0267-100F-4CF9-9A4C-9E75319919DE}" type="datetimeFigureOut">
              <a:rPr lang="sk-SK" smtClean="0"/>
              <a:t>24.4.2019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3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9609" y="318977"/>
            <a:ext cx="11515061" cy="3190986"/>
          </a:xfrm>
        </p:spPr>
        <p:txBody>
          <a:bodyPr>
            <a:noAutofit/>
          </a:bodyPr>
          <a:lstStyle/>
          <a:p>
            <a:r>
              <a:rPr lang="sk-SK" sz="3200" b="1" dirty="0"/>
              <a:t>Univerzita Pavla Jozefa Šafárika v </a:t>
            </a:r>
            <a:r>
              <a:rPr lang="sk-SK" sz="3200" b="1" dirty="0" smtClean="0"/>
              <a:t>Košiciach, Prírodovedecká </a:t>
            </a:r>
            <a:r>
              <a:rPr lang="sk-SK" sz="3200" b="1" dirty="0"/>
              <a:t>fakulta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b="1" dirty="0"/>
              <a:t>Ústav </a:t>
            </a:r>
            <a:r>
              <a:rPr lang="sk-SK" sz="3200" b="1" dirty="0" err="1" smtClean="0"/>
              <a:t>ortovied</a:t>
            </a: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/>
              <a:t/>
            </a:r>
            <a:br>
              <a:rPr lang="sk-SK" sz="3200" b="1" dirty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9609" y="3602037"/>
            <a:ext cx="11515061" cy="2054483"/>
          </a:xfrm>
        </p:spPr>
        <p:txBody>
          <a:bodyPr>
            <a:normAutofit/>
          </a:bodyPr>
          <a:lstStyle/>
          <a:p>
            <a:r>
              <a:rPr lang="sk-SK" sz="3500" b="1" dirty="0" smtClean="0">
                <a:solidFill>
                  <a:schemeClr val="accent6">
                    <a:lumMod val="75000"/>
                  </a:schemeClr>
                </a:solidFill>
              </a:rPr>
              <a:t>Grantové v</a:t>
            </a:r>
            <a:r>
              <a:rPr lang="sk-SK" sz="3500" b="1" dirty="0" smtClean="0">
                <a:solidFill>
                  <a:schemeClr val="accent6">
                    <a:lumMod val="75000"/>
                  </a:schemeClr>
                </a:solidFill>
              </a:rPr>
              <a:t>ýzvy </a:t>
            </a:r>
            <a:r>
              <a:rPr lang="sk-SK" sz="3500" b="1" dirty="0">
                <a:solidFill>
                  <a:schemeClr val="accent6">
                    <a:lumMod val="75000"/>
                  </a:schemeClr>
                </a:solidFill>
              </a:rPr>
              <a:t>na V-detské </a:t>
            </a:r>
            <a:r>
              <a:rPr lang="sk-SK" sz="3500" b="1" dirty="0" smtClean="0">
                <a:solidFill>
                  <a:schemeClr val="accent6">
                    <a:lumMod val="75000"/>
                  </a:schemeClr>
                </a:solidFill>
              </a:rPr>
              <a:t>projekty </a:t>
            </a:r>
            <a:r>
              <a:rPr lang="sk-SK" sz="3500" b="1" dirty="0">
                <a:solidFill>
                  <a:schemeClr val="accent6">
                    <a:lumMod val="75000"/>
                  </a:schemeClr>
                </a:solidFill>
              </a:rPr>
              <a:t>pre ostrieľaných </a:t>
            </a:r>
            <a:r>
              <a:rPr lang="sk-SK" sz="35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sz="35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3500" b="1" dirty="0" smtClean="0">
                <a:solidFill>
                  <a:schemeClr val="accent6">
                    <a:lumMod val="75000"/>
                  </a:schemeClr>
                </a:solidFill>
              </a:rPr>
              <a:t>35+ </a:t>
            </a:r>
            <a:r>
              <a:rPr lang="sk-SK" sz="3500" b="1" dirty="0" err="1" smtClean="0">
                <a:solidFill>
                  <a:schemeClr val="accent6">
                    <a:lumMod val="75000"/>
                  </a:schemeClr>
                </a:solidFill>
              </a:rPr>
              <a:t>harcovníkov</a:t>
            </a:r>
            <a:endParaRPr lang="sk-SK" sz="3200" dirty="0" smtClean="0"/>
          </a:p>
          <a:p>
            <a:r>
              <a:rPr lang="sk-SK" sz="3000" dirty="0" smtClean="0"/>
              <a:t>17. </a:t>
            </a:r>
            <a:r>
              <a:rPr lang="sk-SK" sz="3000" dirty="0" err="1" smtClean="0"/>
              <a:t>ŠTRKnutá</a:t>
            </a:r>
            <a:r>
              <a:rPr lang="sk-SK" sz="3000" dirty="0" smtClean="0"/>
              <a:t> prednáška</a:t>
            </a:r>
            <a:endParaRPr lang="sk-SK" sz="3000" dirty="0"/>
          </a:p>
        </p:txBody>
      </p:sp>
      <p:pic>
        <p:nvPicPr>
          <p:cNvPr id="1026" name="Picture 2" descr="pflogo-u-vel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99" y="1433158"/>
            <a:ext cx="2168880" cy="21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29609" y="5911703"/>
            <a:ext cx="1151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24. </a:t>
            </a:r>
            <a:r>
              <a:rPr lang="sk-SK" sz="2800" dirty="0"/>
              <a:t>4</a:t>
            </a:r>
            <a:r>
              <a:rPr lang="sk-SK" sz="2800" dirty="0" smtClean="0"/>
              <a:t>. 2019</a:t>
            </a:r>
            <a:r>
              <a:rPr lang="sk-SK" sz="2800" dirty="0"/>
              <a:t>, MC</a:t>
            </a:r>
            <a:r>
              <a:rPr lang="sk-SK" sz="2800" dirty="0">
                <a:solidFill>
                  <a:srgbClr val="FF0000"/>
                </a:solidFill>
              </a:rPr>
              <a:t>SS</a:t>
            </a:r>
            <a:r>
              <a:rPr lang="sk-SK" sz="2800" dirty="0"/>
              <a:t>Z</a:t>
            </a:r>
            <a:r>
              <a:rPr lang="sk-SK" sz="2800" dirty="0">
                <a:solidFill>
                  <a:srgbClr val="FF0000"/>
                </a:solidFill>
              </a:rPr>
              <a:t>EÚ</a:t>
            </a:r>
            <a:r>
              <a:rPr lang="sk-SK" sz="2800" dirty="0"/>
              <a:t>SR</a:t>
            </a:r>
            <a:r>
              <a:rPr lang="sk-SK" sz="2800" dirty="0">
                <a:solidFill>
                  <a:srgbClr val="FF0000"/>
                </a:solidFill>
              </a:rPr>
              <a:t>KSK</a:t>
            </a:r>
            <a:r>
              <a:rPr lang="sk-SK" sz="2800" dirty="0"/>
              <a:t>KE</a:t>
            </a:r>
            <a:r>
              <a:rPr lang="sk-SK" sz="2800" dirty="0">
                <a:solidFill>
                  <a:srgbClr val="FF0000"/>
                </a:solidFill>
              </a:rPr>
              <a:t>UPJŠ</a:t>
            </a:r>
            <a:r>
              <a:rPr lang="sk-SK" sz="2800" dirty="0"/>
              <a:t>RB</a:t>
            </a:r>
            <a:r>
              <a:rPr lang="sk-SK" sz="2800" dirty="0">
                <a:solidFill>
                  <a:srgbClr val="FF0000"/>
                </a:solidFill>
              </a:rPr>
              <a:t>0</a:t>
            </a:r>
            <a:r>
              <a:rPr lang="sk-SK" sz="2800" dirty="0"/>
              <a:t>A</a:t>
            </a:r>
            <a:r>
              <a:rPr lang="sk-SK" sz="2800" dirty="0">
                <a:solidFill>
                  <a:srgbClr val="FF0000"/>
                </a:solidFill>
              </a:rPr>
              <a:t>5</a:t>
            </a:r>
            <a:r>
              <a:rPr lang="sk-SK" sz="2800" dirty="0"/>
              <a:t>	 </a:t>
            </a:r>
            <a:r>
              <a:rPr lang="sk-SK" sz="2800" dirty="0" smtClean="0"/>
              <a:t>Ľubo Šnajder, študent 36. ročníka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43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Matematika</a:t>
            </a:r>
            <a:endParaRPr lang="sk-SK" dirty="0"/>
          </a:p>
        </p:txBody>
      </p:sp>
      <p:pic>
        <p:nvPicPr>
          <p:cNvPr id="2050" name="Picture 2" descr="geogebra-export-uhol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t="-145" r="25031" b="59955"/>
          <a:stretch>
            <a:fillRect/>
          </a:stretch>
        </p:blipFill>
        <p:spPr bwMode="auto">
          <a:xfrm>
            <a:off x="355600" y="1690688"/>
            <a:ext cx="6192217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92" y="1690688"/>
            <a:ext cx="4743662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838200" y="5244583"/>
            <a:ext cx="10812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trojuholník „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alfitý-betitý-gamičný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“:</a:t>
            </a:r>
            <a:r>
              <a:rPr lang="sk-SK" sz="4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k-SK" sz="2800" dirty="0">
                <a:sym typeface="Symbol" panose="05050102010706020507" pitchFamily="18" charset="2"/>
              </a:rPr>
              <a:t></a:t>
            </a:r>
            <a:r>
              <a:rPr lang="sk-SK" sz="2800" dirty="0"/>
              <a:t> = 45</a:t>
            </a:r>
            <a:r>
              <a:rPr lang="sk-SK" sz="2800" dirty="0">
                <a:sym typeface="Symbol" panose="05050102010706020507" pitchFamily="18" charset="2"/>
              </a:rPr>
              <a:t></a:t>
            </a:r>
            <a:r>
              <a:rPr lang="sk-SK" sz="2800" dirty="0"/>
              <a:t>, </a:t>
            </a:r>
            <a:r>
              <a:rPr lang="sk-SK" sz="2800" dirty="0">
                <a:sym typeface="Symbol" panose="05050102010706020507" pitchFamily="18" charset="2"/>
              </a:rPr>
              <a:t></a:t>
            </a:r>
            <a:r>
              <a:rPr lang="sk-SK" sz="2800" dirty="0"/>
              <a:t> = 45</a:t>
            </a:r>
            <a:r>
              <a:rPr lang="sk-SK" sz="2800" dirty="0">
                <a:sym typeface="Symbol" panose="05050102010706020507" pitchFamily="18" charset="2"/>
              </a:rPr>
              <a:t></a:t>
            </a:r>
            <a:r>
              <a:rPr lang="sk-SK" sz="2800" dirty="0"/>
              <a:t>, </a:t>
            </a:r>
            <a:r>
              <a:rPr lang="sk-SK" sz="2800" dirty="0">
                <a:sym typeface="Symbol" panose="05050102010706020507" pitchFamily="18" charset="2"/>
              </a:rPr>
              <a:t></a:t>
            </a:r>
            <a:r>
              <a:rPr lang="sk-SK" sz="2800" dirty="0"/>
              <a:t> = 90</a:t>
            </a:r>
            <a:r>
              <a:rPr lang="sk-SK" sz="2800" dirty="0">
                <a:sym typeface="Symbol" panose="05050102010706020507" pitchFamily="18" charset="2"/>
              </a:rPr>
              <a:t></a:t>
            </a:r>
            <a:r>
              <a:rPr lang="sk-SK" sz="4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0042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Biofyzika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Etické a fyzikálne aspekty vodorovného a šikmého vrhu mačiatok</a:t>
            </a:r>
          </a:p>
          <a:p>
            <a:r>
              <a:rPr lang="sk-SK" dirty="0"/>
              <a:t>2 </a:t>
            </a:r>
            <a:r>
              <a:rPr lang="sk-SK" dirty="0" err="1"/>
              <a:t>bundamentálne</a:t>
            </a:r>
            <a:r>
              <a:rPr lang="sk-SK" dirty="0"/>
              <a:t> duálne biofyzikálne </a:t>
            </a:r>
            <a:r>
              <a:rPr lang="sk-SK" dirty="0" smtClean="0"/>
              <a:t>javy: </a:t>
            </a:r>
            <a:r>
              <a:rPr lang="sk-SK" dirty="0" err="1" smtClean="0"/>
              <a:t>bravitácia</a:t>
            </a:r>
            <a:r>
              <a:rPr lang="sk-SK" dirty="0" smtClean="0"/>
              <a:t> a </a:t>
            </a:r>
            <a:r>
              <a:rPr lang="sk-SK" dirty="0" err="1" smtClean="0"/>
              <a:t>levitácia</a:t>
            </a:r>
            <a:endParaRPr lang="sk-SK" dirty="0" smtClean="0"/>
          </a:p>
          <a:p>
            <a:r>
              <a:rPr lang="sk-SK" dirty="0"/>
              <a:t>1234. </a:t>
            </a:r>
            <a:r>
              <a:rPr lang="sk-SK" dirty="0" smtClean="0"/>
              <a:t>tele-</a:t>
            </a:r>
            <a:r>
              <a:rPr lang="sk-SK" dirty="0" err="1" smtClean="0"/>
              <a:t>portácia</a:t>
            </a:r>
            <a:r>
              <a:rPr lang="sk-SK" dirty="0" smtClean="0"/>
              <a:t> </a:t>
            </a:r>
            <a:r>
              <a:rPr lang="sk-SK" dirty="0"/>
              <a:t>hmoty v Košiciach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48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Výživová </a:t>
            </a:r>
            <a:r>
              <a:rPr lang="sk-SK" dirty="0" err="1"/>
              <a:t>geobiológia</a:t>
            </a:r>
            <a:r>
              <a:rPr lang="sk-SK" dirty="0"/>
              <a:t> človeka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Krvné skupiny</a:t>
            </a:r>
          </a:p>
          <a:p>
            <a:r>
              <a:rPr lang="sk-SK" dirty="0" smtClean="0"/>
              <a:t>Kŕmne skupiny</a:t>
            </a:r>
          </a:p>
          <a:p>
            <a:r>
              <a:rPr lang="sk-SK" dirty="0" smtClean="0"/>
              <a:t>Varné skupiny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992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 motto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2395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„Vrana k vrane sadá – Bocian k bocianovi stojí – Netopier k netopierovi visí“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313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 irelevantnej literatúry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/>
              <a:t>Hryzák </a:t>
            </a:r>
            <a:r>
              <a:rPr lang="sk-SK" dirty="0" err="1"/>
              <a:t>Neoton</a:t>
            </a:r>
            <a:r>
              <a:rPr lang="sk-SK" dirty="0"/>
              <a:t> (angl. </a:t>
            </a:r>
            <a:r>
              <a:rPr lang="sk-SK" dirty="0" err="1"/>
              <a:t>ňut</a:t>
            </a:r>
            <a:r>
              <a:rPr lang="sk-SK" baseline="-25000" dirty="0" err="1"/>
              <a:t>n</a:t>
            </a:r>
            <a:r>
              <a:rPr lang="sk-SK" dirty="0"/>
              <a:t>): </a:t>
            </a:r>
            <a:r>
              <a:rPr lang="sk-SK" b="1" dirty="0"/>
              <a:t>Difrakcia pozdĺžnych žĺn na kovových mriežkach v </a:t>
            </a:r>
            <a:r>
              <a:rPr lang="sk-SK" b="1" dirty="0" err="1"/>
              <a:t>Geopoldove</a:t>
            </a:r>
            <a:endParaRPr lang="sk-SK" b="1" dirty="0"/>
          </a:p>
          <a:p>
            <a:pPr lvl="0"/>
            <a:r>
              <a:rPr lang="sk-SK" dirty="0"/>
              <a:t>Fero </a:t>
            </a:r>
            <a:r>
              <a:rPr lang="sk-SK" dirty="0" err="1"/>
              <a:t>Gunter</a:t>
            </a:r>
            <a:r>
              <a:rPr lang="sk-SK" dirty="0"/>
              <a:t> Črevo: </a:t>
            </a:r>
            <a:r>
              <a:rPr lang="sk-SK" b="1" dirty="0" err="1"/>
              <a:t>inkontinentálny</a:t>
            </a:r>
            <a:r>
              <a:rPr lang="sk-SK" b="1" dirty="0"/>
              <a:t> </a:t>
            </a:r>
            <a:r>
              <a:rPr lang="sk-SK" b="1" dirty="0" err="1"/>
              <a:t>best</a:t>
            </a:r>
            <a:r>
              <a:rPr lang="sk-SK" b="1" dirty="0"/>
              <a:t>-zeler Terapeutický účinok stláčanie </a:t>
            </a:r>
            <a:r>
              <a:rPr lang="sk-SK" b="1" dirty="0" err="1"/>
              <a:t>enteru</a:t>
            </a:r>
            <a:r>
              <a:rPr lang="sk-SK" b="1" dirty="0"/>
              <a:t> (rozumej čreva) pri kolikách a zápchach </a:t>
            </a:r>
            <a:r>
              <a:rPr lang="sk-SK" dirty="0"/>
              <a:t>(jeden výtlačok publikácie vyšiel aj v anglickom preklade Press </a:t>
            </a:r>
            <a:r>
              <a:rPr lang="sk-SK" dirty="0" err="1"/>
              <a:t>Enter</a:t>
            </a:r>
            <a:r>
              <a:rPr lang="sk-SK" dirty="0"/>
              <a:t> to </a:t>
            </a:r>
            <a:r>
              <a:rPr lang="sk-SK" dirty="0" err="1"/>
              <a:t>InContinue</a:t>
            </a:r>
            <a:r>
              <a:rPr lang="sk-SK" dirty="0"/>
              <a:t>)</a:t>
            </a:r>
          </a:p>
          <a:p>
            <a:pPr lvl="0"/>
            <a:r>
              <a:rPr lang="sk-SK" dirty="0" err="1"/>
              <a:t>NandOr</a:t>
            </a:r>
            <a:r>
              <a:rPr lang="sk-SK" dirty="0"/>
              <a:t> </a:t>
            </a:r>
            <a:r>
              <a:rPr lang="sk-SK" dirty="0" err="1"/>
              <a:t>KoryAndOr</a:t>
            </a:r>
            <a:r>
              <a:rPr lang="sk-SK" dirty="0"/>
              <a:t>: </a:t>
            </a:r>
            <a:r>
              <a:rPr lang="sk-SK" b="1" dirty="0"/>
              <a:t>Distribúcia pravdepodobnostného výskytu logických spojok AND a OR v </a:t>
            </a:r>
            <a:r>
              <a:rPr lang="sk-SK" b="1" dirty="0" err="1"/>
              <a:t>ANDách</a:t>
            </a:r>
            <a:r>
              <a:rPr lang="sk-SK" b="1" dirty="0"/>
              <a:t>, v povodí </a:t>
            </a:r>
            <a:r>
              <a:rPr lang="sk-SK" b="1" dirty="0" err="1"/>
              <a:t>ORinoca</a:t>
            </a:r>
            <a:r>
              <a:rPr lang="sk-SK" b="1" dirty="0"/>
              <a:t> a v </a:t>
            </a:r>
            <a:r>
              <a:rPr lang="sk-SK" b="1" dirty="0" err="1"/>
              <a:t>ANDORe</a:t>
            </a:r>
            <a:r>
              <a:rPr lang="sk-SK" b="1" dirty="0"/>
              <a:t> </a:t>
            </a:r>
          </a:p>
          <a:p>
            <a:pPr lvl="0"/>
            <a:r>
              <a:rPr lang="sk-SK" dirty="0" err="1"/>
              <a:t>Dežko</a:t>
            </a:r>
            <a:r>
              <a:rPr lang="sk-SK" dirty="0"/>
              <a:t> Rovno: </a:t>
            </a:r>
            <a:r>
              <a:rPr lang="sk-SK" b="1" dirty="0"/>
              <a:t>Použitie rovno-</a:t>
            </a:r>
            <a:r>
              <a:rPr lang="sk-SK" b="1" dirty="0" err="1"/>
              <a:t>dežiek</a:t>
            </a:r>
            <a:r>
              <a:rPr lang="sk-SK" b="1" dirty="0"/>
              <a:t> pri hádzaní hrocha na stenu a pri výrobe 3D tlačenky na 3D tlačiarni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68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 irelevantnej literatúry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err="1"/>
              <a:t>Minus</a:t>
            </a:r>
            <a:r>
              <a:rPr lang="sk-SK" dirty="0"/>
              <a:t> </a:t>
            </a:r>
            <a:r>
              <a:rPr lang="sk-SK" dirty="0" err="1"/>
              <a:t>Antonymus</a:t>
            </a:r>
            <a:r>
              <a:rPr lang="sk-SK" dirty="0"/>
              <a:t>: </a:t>
            </a:r>
            <a:r>
              <a:rPr lang="sk-SK" b="1" dirty="0"/>
              <a:t>Pamflet proti ďumbierovej (tzv. </a:t>
            </a:r>
            <a:r>
              <a:rPr lang="sk-SK" b="1" dirty="0" err="1"/>
              <a:t>džindžer</a:t>
            </a:r>
            <a:r>
              <a:rPr lang="sk-SK" b="1" dirty="0"/>
              <a:t>) ideológii – o návrhu zrušenia RGBT farebného modelu v informatike a čudného stredného rodu v slovenčine zavedeného </a:t>
            </a:r>
            <a:r>
              <a:rPr lang="sk-SK" b="1" dirty="0" err="1"/>
              <a:t>Čudovítom</a:t>
            </a:r>
            <a:r>
              <a:rPr lang="sk-SK" b="1" dirty="0"/>
              <a:t> </a:t>
            </a:r>
            <a:r>
              <a:rPr lang="sk-SK" b="1" dirty="0" err="1"/>
              <a:t>Šnúrom</a:t>
            </a:r>
            <a:endParaRPr lang="sk-SK" b="1" dirty="0"/>
          </a:p>
          <a:p>
            <a:pPr lvl="0"/>
            <a:r>
              <a:rPr lang="sk-SK" dirty="0" err="1"/>
              <a:t>DiTrich</a:t>
            </a:r>
            <a:r>
              <a:rPr lang="sk-SK" dirty="0"/>
              <a:t> </a:t>
            </a:r>
            <a:r>
              <a:rPr lang="sk-SK" dirty="0" err="1"/>
              <a:t>BisTrický</a:t>
            </a:r>
            <a:r>
              <a:rPr lang="sk-SK" dirty="0"/>
              <a:t> </a:t>
            </a:r>
            <a:r>
              <a:rPr lang="sk-SK" dirty="0" err="1"/>
              <a:t>Strigonometrický</a:t>
            </a:r>
            <a:r>
              <a:rPr lang="sk-SK" dirty="0"/>
              <a:t>: </a:t>
            </a:r>
            <a:r>
              <a:rPr lang="sk-SK" b="1" dirty="0"/>
              <a:t>Využitie </a:t>
            </a:r>
            <a:r>
              <a:rPr lang="sk-SK" b="1" dirty="0" err="1"/>
              <a:t>dojkovej</a:t>
            </a:r>
            <a:r>
              <a:rPr lang="sk-SK" b="1" dirty="0"/>
              <a:t> sústavy v </a:t>
            </a:r>
            <a:r>
              <a:rPr lang="sk-SK" b="1" dirty="0" err="1"/>
              <a:t>kravouhlých</a:t>
            </a:r>
            <a:r>
              <a:rPr lang="sk-SK" b="1" dirty="0"/>
              <a:t> </a:t>
            </a:r>
            <a:r>
              <a:rPr lang="sk-SK" b="1" dirty="0" err="1"/>
              <a:t>trojucholníkoch</a:t>
            </a:r>
            <a:endParaRPr lang="sk-SK" b="1" dirty="0"/>
          </a:p>
          <a:p>
            <a:pPr lvl="0"/>
            <a:r>
              <a:rPr lang="sk-SK" dirty="0"/>
              <a:t>Zdenko </a:t>
            </a:r>
            <a:r>
              <a:rPr lang="sk-SK" dirty="0" err="1"/>
              <a:t>Denko</a:t>
            </a:r>
            <a:r>
              <a:rPr lang="sk-SK" dirty="0"/>
              <a:t>: </a:t>
            </a:r>
            <a:r>
              <a:rPr lang="sk-SK" b="1" dirty="0" err="1"/>
              <a:t>lipidárna</a:t>
            </a:r>
            <a:r>
              <a:rPr lang="sk-SK" b="1" dirty="0"/>
              <a:t> </a:t>
            </a:r>
            <a:r>
              <a:rPr lang="sk-SK" b="1" dirty="0" err="1"/>
              <a:t>uchárska</a:t>
            </a:r>
            <a:r>
              <a:rPr lang="sk-SK" b="1" dirty="0"/>
              <a:t> kniha </a:t>
            </a:r>
            <a:r>
              <a:rPr lang="sk-SK" b="1" dirty="0" smtClean="0"/>
              <a:t>Ako </a:t>
            </a:r>
            <a:r>
              <a:rPr lang="sk-SK" b="1" dirty="0"/>
              <a:t>sa sadlo, maslo chystá</a:t>
            </a:r>
          </a:p>
          <a:p>
            <a:pPr lvl="0"/>
            <a:r>
              <a:rPr lang="sk-SK" dirty="0" err="1"/>
              <a:t>OsmiJanko</a:t>
            </a:r>
            <a:r>
              <a:rPr lang="sk-SK" dirty="0"/>
              <a:t> Janičiar Osmanský: </a:t>
            </a:r>
            <a:r>
              <a:rPr lang="sk-SK" b="1" dirty="0"/>
              <a:t>Využitie </a:t>
            </a:r>
            <a:r>
              <a:rPr lang="sk-SK" b="1" dirty="0" err="1"/>
              <a:t>octopusov</a:t>
            </a:r>
            <a:r>
              <a:rPr lang="sk-SK" b="1" dirty="0"/>
              <a:t> pri zbere octu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v </a:t>
            </a:r>
            <a:r>
              <a:rPr lang="sk-SK" b="1" dirty="0" err="1"/>
              <a:t>octobri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60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VRZGA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V-detská Recesistická Zbytočná Grantová Agentúra </a:t>
            </a:r>
          </a:p>
          <a:p>
            <a:r>
              <a:rPr lang="sk-SK" dirty="0" err="1" smtClean="0"/>
              <a:t>Endup</a:t>
            </a:r>
            <a:endParaRPr lang="sk-SK" dirty="0" smtClean="0"/>
          </a:p>
          <a:p>
            <a:r>
              <a:rPr lang="sk-SK" dirty="0"/>
              <a:t>V-detské problémy nášho prvého </a:t>
            </a:r>
            <a:r>
              <a:rPr lang="sk-SK" dirty="0" err="1"/>
              <a:t>desatisícročia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870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Heraldika</a:t>
            </a:r>
            <a:endParaRPr lang="sk-SK" dirty="0"/>
          </a:p>
        </p:txBody>
      </p:sp>
      <p:pic>
        <p:nvPicPr>
          <p:cNvPr id="1026" name="Picture 2" descr="264695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3" y="1833839"/>
            <a:ext cx="1598113" cy="19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50" y="1833839"/>
            <a:ext cx="1598113" cy="19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upjš pf uinf 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50" b="1677"/>
          <a:stretch>
            <a:fillRect/>
          </a:stretch>
        </p:blipFill>
        <p:spPr bwMode="auto">
          <a:xfrm>
            <a:off x="4297950" y="4286416"/>
            <a:ext cx="6625906" cy="19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6416"/>
            <a:ext cx="1915200" cy="19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Etológia (</a:t>
            </a:r>
            <a:r>
              <a:rPr lang="sk-SK" dirty="0" smtClean="0"/>
              <a:t>Psychológia)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07406" cy="29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1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Komparatívna pedagogika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problematika „Skúmania dopadu realizácie zoznamu navrhovaných opatrení k napredovaniu nášho školstva </a:t>
            </a:r>
            <a:r>
              <a:rPr lang="sk-SK" dirty="0" err="1"/>
              <a:t>sfínskym</a:t>
            </a:r>
            <a:r>
              <a:rPr lang="sk-SK" dirty="0"/>
              <a:t> krokom a zotieranie rozdielov medzi našim a fínskym školstvom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Opatrenia Jána </a:t>
            </a:r>
            <a:r>
              <a:rPr lang="sk-SK" dirty="0" err="1" smtClean="0"/>
              <a:t>Ramosa</a:t>
            </a:r>
            <a:r>
              <a:rPr lang="sk-SK" dirty="0" smtClean="0"/>
              <a:t> Humenského</a:t>
            </a:r>
          </a:p>
          <a:p>
            <a:pPr lvl="1"/>
            <a:r>
              <a:rPr lang="sk-SK" dirty="0" smtClean="0"/>
              <a:t>pol-</a:t>
            </a:r>
            <a:r>
              <a:rPr lang="sk-SK" dirty="0" err="1" smtClean="0"/>
              <a:t>árne</a:t>
            </a:r>
            <a:r>
              <a:rPr lang="sk-SK" dirty="0" smtClean="0"/>
              <a:t> učebne</a:t>
            </a:r>
          </a:p>
          <a:p>
            <a:pPr lvl="1"/>
            <a:r>
              <a:rPr lang="sk-SK" dirty="0" smtClean="0"/>
              <a:t>Erasmus–</a:t>
            </a:r>
          </a:p>
          <a:p>
            <a:pPr lvl="1"/>
            <a:r>
              <a:rPr lang="sk-SK" dirty="0" smtClean="0"/>
              <a:t>Erasmus+</a:t>
            </a:r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422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Dermodynamická</a:t>
            </a:r>
            <a:r>
              <a:rPr lang="sk-SK" dirty="0" smtClean="0"/>
              <a:t> didaktika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Dermodynamika</a:t>
            </a:r>
            <a:r>
              <a:rPr lang="sk-SK" dirty="0" smtClean="0"/>
              <a:t>: vyhladenie </a:t>
            </a:r>
            <a:r>
              <a:rPr lang="en-US" dirty="0" smtClean="0"/>
              <a:t>&lt;-&gt; </a:t>
            </a:r>
            <a:r>
              <a:rPr lang="en-US" dirty="0" err="1" smtClean="0"/>
              <a:t>zvr</a:t>
            </a:r>
            <a:r>
              <a:rPr lang="sk-SK" dirty="0" smtClean="0"/>
              <a:t>á</a:t>
            </a:r>
            <a:r>
              <a:rPr lang="en-US" dirty="0" err="1" smtClean="0"/>
              <a:t>skavenie</a:t>
            </a:r>
            <a:endParaRPr lang="sk-SK" dirty="0" smtClean="0"/>
          </a:p>
          <a:p>
            <a:r>
              <a:rPr lang="sk-SK" dirty="0" smtClean="0"/>
              <a:t>Príklady vyhladenia:</a:t>
            </a:r>
          </a:p>
          <a:p>
            <a:pPr lvl="1"/>
            <a:r>
              <a:rPr lang="sk-SK" dirty="0" smtClean="0"/>
              <a:t>Systém kalendára</a:t>
            </a:r>
          </a:p>
          <a:p>
            <a:pPr lvl="1"/>
            <a:r>
              <a:rPr lang="sk-SK" dirty="0" smtClean="0"/>
              <a:t>Klaviatúra klavíra</a:t>
            </a:r>
          </a:p>
          <a:p>
            <a:pPr lvl="1"/>
            <a:r>
              <a:rPr lang="sk-SK" dirty="0" err="1" smtClean="0"/>
              <a:t>Endemitné</a:t>
            </a:r>
            <a:r>
              <a:rPr lang="sk-SK" dirty="0" smtClean="0"/>
              <a:t> </a:t>
            </a:r>
            <a:r>
              <a:rPr lang="sk-SK" dirty="0" err="1" smtClean="0"/>
              <a:t>názvoslonie</a:t>
            </a:r>
            <a:r>
              <a:rPr lang="sk-SK" dirty="0" smtClean="0"/>
              <a:t> katiónov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122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Matematika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Etnologický výskum používania číselných sústav v rómskych komunitách</a:t>
            </a:r>
          </a:p>
          <a:p>
            <a:pPr lvl="1"/>
            <a:r>
              <a:rPr lang="sk-SK" dirty="0" smtClean="0"/>
              <a:t>Duj</a:t>
            </a:r>
            <a:r>
              <a:rPr lang="sk-SK" dirty="0" smtClean="0"/>
              <a:t>, duj, duj, duj, </a:t>
            </a:r>
            <a:r>
              <a:rPr lang="sk-SK" dirty="0" err="1"/>
              <a:t>d</a:t>
            </a:r>
            <a:r>
              <a:rPr lang="sk-SK" dirty="0" err="1" smtClean="0"/>
              <a:t>ešu</a:t>
            </a:r>
            <a:r>
              <a:rPr lang="sk-SK" dirty="0" smtClean="0"/>
              <a:t> </a:t>
            </a:r>
            <a:r>
              <a:rPr lang="sk-SK" dirty="0" smtClean="0"/>
              <a:t>duj: 2</a:t>
            </a:r>
            <a:r>
              <a:rPr lang="sk-SK" baseline="-25000" dirty="0" smtClean="0"/>
              <a:t>x</a:t>
            </a:r>
            <a:r>
              <a:rPr lang="sk-SK" dirty="0" smtClean="0"/>
              <a:t> </a:t>
            </a:r>
            <a:r>
              <a:rPr lang="sk-SK" dirty="0" smtClean="0"/>
              <a:t>+ </a:t>
            </a:r>
            <a:r>
              <a:rPr lang="sk-SK" dirty="0" smtClean="0"/>
              <a:t>2</a:t>
            </a:r>
            <a:r>
              <a:rPr lang="sk-SK" baseline="-25000" dirty="0" smtClean="0"/>
              <a:t>x</a:t>
            </a:r>
            <a:r>
              <a:rPr lang="sk-SK" dirty="0" smtClean="0"/>
              <a:t> </a:t>
            </a:r>
            <a:r>
              <a:rPr lang="sk-SK" dirty="0" smtClean="0"/>
              <a:t>+ </a:t>
            </a:r>
            <a:r>
              <a:rPr lang="sk-SK" dirty="0" smtClean="0"/>
              <a:t>2</a:t>
            </a:r>
            <a:r>
              <a:rPr lang="sk-SK" baseline="-25000" dirty="0" smtClean="0"/>
              <a:t>x</a:t>
            </a:r>
            <a:r>
              <a:rPr lang="sk-SK" dirty="0" smtClean="0"/>
              <a:t> </a:t>
            </a:r>
            <a:r>
              <a:rPr lang="sk-SK" dirty="0" smtClean="0"/>
              <a:t>+ </a:t>
            </a:r>
            <a:r>
              <a:rPr lang="sk-SK" dirty="0" smtClean="0"/>
              <a:t>2</a:t>
            </a:r>
            <a:r>
              <a:rPr lang="sk-SK" baseline="-25000" dirty="0" smtClean="0"/>
              <a:t>x</a:t>
            </a:r>
            <a:r>
              <a:rPr lang="sk-SK" dirty="0" smtClean="0"/>
              <a:t> </a:t>
            </a:r>
            <a:r>
              <a:rPr lang="sk-SK" dirty="0" smtClean="0"/>
              <a:t>= </a:t>
            </a:r>
            <a:r>
              <a:rPr lang="sk-SK" dirty="0" smtClean="0"/>
              <a:t>12</a:t>
            </a:r>
            <a:r>
              <a:rPr lang="sk-SK" baseline="-25000" dirty="0" smtClean="0"/>
              <a:t>x</a:t>
            </a:r>
          </a:p>
          <a:p>
            <a:r>
              <a:rPr lang="sk-SK" dirty="0"/>
              <a:t>Vlastností sférických </a:t>
            </a:r>
            <a:r>
              <a:rPr lang="sk-SK" dirty="0" err="1"/>
              <a:t>priemerových</a:t>
            </a:r>
            <a:r>
              <a:rPr lang="sk-SK" dirty="0"/>
              <a:t> 2-uholníkov a ich využitie v praxi</a:t>
            </a:r>
            <a:endParaRPr lang="sk-SK" dirty="0"/>
          </a:p>
        </p:txBody>
      </p:sp>
      <p:pic>
        <p:nvPicPr>
          <p:cNvPr id="1026" name="Picture 2" descr="dvojuhol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706018"/>
            <a:ext cx="4556326" cy="176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8384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197</Words>
  <Application>Microsoft Office PowerPoint</Application>
  <PresentationFormat>Širokouhlá</PresentationFormat>
  <Paragraphs>48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Motív balíka Office</vt:lpstr>
      <vt:lpstr>Univerzita Pavla Jozefa Šafárika v Košiciach, Prírodovedecká fakulta Ústav ortovied     </vt:lpstr>
      <vt:lpstr>Zoznam irelevantnej literatúry</vt:lpstr>
      <vt:lpstr>Zoznam irelevantnej literatúry</vt:lpstr>
      <vt:lpstr>VRZGA</vt:lpstr>
      <vt:lpstr>Heraldika</vt:lpstr>
      <vt:lpstr>Etológia (Psychológia)</vt:lpstr>
      <vt:lpstr>Komparatívna pedagogika</vt:lpstr>
      <vt:lpstr>Dermodynamická didaktika</vt:lpstr>
      <vt:lpstr>Matematika</vt:lpstr>
      <vt:lpstr>Matematika</vt:lpstr>
      <vt:lpstr>Biofyzika</vt:lpstr>
      <vt:lpstr>Výživová geobiológia človeka</vt:lpstr>
      <vt:lpstr>... motto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doc. RNDr. Ľubomír Šnajder PhD.</dc:creator>
  <cp:lastModifiedBy>Používateľ systému Windows</cp:lastModifiedBy>
  <cp:revision>24</cp:revision>
  <dcterms:created xsi:type="dcterms:W3CDTF">2018-05-20T19:06:51Z</dcterms:created>
  <dcterms:modified xsi:type="dcterms:W3CDTF">2019-04-24T14:37:52Z</dcterms:modified>
</cp:coreProperties>
</file>