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57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C45"/>
    <a:srgbClr val="D1E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85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260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891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786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864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08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99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3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8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48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044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A87C-AA25-4A79-8F62-2AF2FE5DDA6A}" type="datetimeFigureOut">
              <a:rPr lang="sk-SK" smtClean="0"/>
              <a:t>10.10.2018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5E99-0FBF-483E-8498-1EA4FC4B9C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71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koly.upjs.sk/aktivity/course/view.php?id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.ics.upjs.sk/palmaj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cs.upjs.sk/ihr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palma.strom.sk/17D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ka.sk/" TargetMode="External"/><Relationship Id="rId2" Type="http://schemas.openxmlformats.org/officeDocument/2006/relationships/hyperlink" Target="http://oi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ics.upjs.sk/kruzo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cs.upjs.sk/ac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04481"/>
          </a:xfrm>
        </p:spPr>
        <p:txBody>
          <a:bodyPr/>
          <a:lstStyle/>
          <a:p>
            <a:r>
              <a:rPr lang="sk-SK" dirty="0" smtClean="0"/>
              <a:t>Aktivity ÚINF PF UPJŠ </a:t>
            </a:r>
            <a:br>
              <a:rPr lang="sk-SK" dirty="0" smtClean="0"/>
            </a:br>
            <a:r>
              <a:rPr lang="sk-SK" dirty="0" smtClean="0"/>
              <a:t>pre školy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159920"/>
            <a:ext cx="9144000" cy="1224838"/>
          </a:xfrm>
        </p:spPr>
        <p:txBody>
          <a:bodyPr>
            <a:normAutofit/>
          </a:bodyPr>
          <a:lstStyle/>
          <a:p>
            <a:endParaRPr lang="sk-SK" dirty="0">
              <a:cs typeface="Courier New" panose="02070309020205020404" pitchFamily="49" charset="0"/>
            </a:endParaRPr>
          </a:p>
        </p:txBody>
      </p:sp>
      <p:pic>
        <p:nvPicPr>
          <p:cNvPr id="1026" name="Picture 2" descr="http://ics.upjs.sk/kruzok/logo%20_pf_upj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41" y="624751"/>
            <a:ext cx="1316937" cy="131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eb.ics.upjs.sk/kruzok/logo_uin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414" y="489285"/>
            <a:ext cx="5236657" cy="158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adarenost.net/images/etsn_logo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794" y="489285"/>
            <a:ext cx="2844206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20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Klub učiteľov informatiky</a:t>
            </a:r>
            <a:endParaRPr lang="sk-SK" b="1" dirty="0"/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>
          <a:xfrm>
            <a:off x="838200" y="1825625"/>
            <a:ext cx="10831830" cy="435133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Poldňové tematické stretnutia (6- až 8-krát za rok) </a:t>
            </a:r>
          </a:p>
          <a:p>
            <a:r>
              <a:rPr lang="sk-SK" dirty="0" smtClean="0"/>
              <a:t>Témy stretnutí KUI v ak. r. 2018/2019:</a:t>
            </a:r>
          </a:p>
          <a:p>
            <a:pPr lvl="1"/>
            <a:r>
              <a:rPr lang="sk-SK" dirty="0" smtClean="0"/>
              <a:t>Maturita z informatiky</a:t>
            </a:r>
          </a:p>
          <a:p>
            <a:pPr lvl="1"/>
            <a:r>
              <a:rPr lang="sk-SK" dirty="0" smtClean="0"/>
              <a:t>Skvalitňovanie informatického vzdelávania – priebežné výsledky IT Akadémie</a:t>
            </a:r>
          </a:p>
          <a:p>
            <a:pPr lvl="1"/>
            <a:r>
              <a:rPr lang="sk-SK" dirty="0" smtClean="0"/>
              <a:t>Kybernetická bezpečnosť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ýučba programovania mikroprocesorových systémov so senzormi a aktuátormi</a:t>
            </a:r>
          </a:p>
          <a:p>
            <a:pPr lvl="1"/>
            <a:r>
              <a:rPr lang="sk-SK" dirty="0" smtClean="0"/>
              <a:t>OOP v </a:t>
            </a:r>
            <a:r>
              <a:rPr lang="sk-SK" dirty="0" err="1" smtClean="0"/>
              <a:t>Pythone</a:t>
            </a:r>
            <a:endParaRPr lang="sk-SK" dirty="0" smtClean="0"/>
          </a:p>
          <a:p>
            <a:pPr lvl="1"/>
            <a:r>
              <a:rPr lang="sk-SK" dirty="0" smtClean="0"/>
              <a:t>Metodika vyučovania OOP v </a:t>
            </a:r>
            <a:r>
              <a:rPr lang="sk-SK" dirty="0" err="1" smtClean="0"/>
              <a:t>Pythone</a:t>
            </a:r>
            <a:endParaRPr lang="sk-SK" dirty="0" smtClean="0"/>
          </a:p>
          <a:p>
            <a:pPr lvl="1"/>
            <a:r>
              <a:rPr lang="sk-SK" dirty="0" smtClean="0"/>
              <a:t>Výučba programovania mobilných zariadení ...</a:t>
            </a:r>
          </a:p>
          <a:p>
            <a:r>
              <a:rPr lang="sk-SK" dirty="0" err="1" smtClean="0"/>
              <a:t>Moodle</a:t>
            </a:r>
            <a:r>
              <a:rPr lang="sk-SK" dirty="0" smtClean="0"/>
              <a:t> kurz (prezentácie, učebné materiály, diskusné fóra) </a:t>
            </a:r>
            <a:r>
              <a:rPr lang="sk-SK" dirty="0" smtClean="0">
                <a:hlinkClick r:id="rId2"/>
              </a:rPr>
              <a:t>https://skoly.upjs.sk/aktivity/course/view.php?id=8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/>
          <a:srcRect l="4507" t="4285" r="4016" b="4239"/>
          <a:stretch/>
        </p:blipFill>
        <p:spPr>
          <a:xfrm>
            <a:off x="10009208" y="4628444"/>
            <a:ext cx="2012400" cy="201240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1"/>
          <a:stretch/>
        </p:blipFill>
        <p:spPr>
          <a:xfrm>
            <a:off x="9468259" y="288926"/>
            <a:ext cx="2485615" cy="128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1324" cy="1325563"/>
          </a:xfrm>
        </p:spPr>
        <p:txBody>
          <a:bodyPr>
            <a:normAutofit fontScale="90000"/>
          </a:bodyPr>
          <a:lstStyle/>
          <a:p>
            <a:r>
              <a:rPr lang="sk-SK" sz="6700" b="1" dirty="0" smtClean="0">
                <a:solidFill>
                  <a:srgbClr val="284C45"/>
                </a:solidFill>
              </a:rPr>
              <a:t>PALMA junior</a:t>
            </a:r>
            <a:r>
              <a:rPr lang="sk-SK" b="1" dirty="0" smtClean="0">
                <a:solidFill>
                  <a:srgbClr val="284C45"/>
                </a:solidFill>
              </a:rPr>
              <a:t/>
            </a:r>
            <a:br>
              <a:rPr lang="sk-SK" b="1" dirty="0" smtClean="0">
                <a:solidFill>
                  <a:srgbClr val="284C45"/>
                </a:solidFill>
              </a:rPr>
            </a:br>
            <a:r>
              <a:rPr lang="sk-SK" sz="3600" b="1" dirty="0" smtClean="0">
                <a:solidFill>
                  <a:srgbClr val="284C45"/>
                </a:solidFill>
              </a:rPr>
              <a:t>programovanie, algoritmy, matematika</a:t>
            </a:r>
            <a:endParaRPr lang="sk-SK" b="1" dirty="0">
              <a:solidFill>
                <a:srgbClr val="284C45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16475"/>
            <a:ext cx="10515600" cy="40604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sk-SK" dirty="0" smtClean="0"/>
              <a:t>druhý stupeň ZŠ, 1. - 3. ročník SŠ</a:t>
            </a:r>
          </a:p>
          <a:p>
            <a:pPr>
              <a:spcBef>
                <a:spcPts val="1800"/>
              </a:spcBef>
            </a:pPr>
            <a:r>
              <a:rPr lang="sk-SK" dirty="0" smtClean="0"/>
              <a:t>dvojčlenné tými alebo jednotlivci</a:t>
            </a:r>
          </a:p>
          <a:p>
            <a:pPr>
              <a:spcBef>
                <a:spcPts val="1800"/>
              </a:spcBef>
            </a:pPr>
            <a:r>
              <a:rPr lang="sk-SK" dirty="0" smtClean="0"/>
              <a:t>každý ročník: 3 online kolá, finálové kolo (prezenčne)</a:t>
            </a:r>
          </a:p>
          <a:p>
            <a:pPr>
              <a:spcBef>
                <a:spcPts val="1800"/>
              </a:spcBef>
            </a:pPr>
            <a:r>
              <a:rPr lang="sk-SK" dirty="0" smtClean="0"/>
              <a:t>14. ročník – 1. kolo: október/november 2018</a:t>
            </a:r>
          </a:p>
          <a:p>
            <a:pPr>
              <a:spcBef>
                <a:spcPts val="1800"/>
              </a:spcBef>
            </a:pPr>
            <a:r>
              <a:rPr lang="sk-SK" dirty="0" smtClean="0"/>
              <a:t>programovacie jazyky </a:t>
            </a:r>
            <a:r>
              <a:rPr lang="sk-SK" b="1" dirty="0" err="1" smtClean="0"/>
              <a:t>Imagine</a:t>
            </a:r>
            <a:r>
              <a:rPr lang="sk-SK" b="1" dirty="0" smtClean="0"/>
              <a:t> logo</a:t>
            </a:r>
            <a:r>
              <a:rPr lang="sk-SK" dirty="0" smtClean="0"/>
              <a:t>, </a:t>
            </a:r>
            <a:r>
              <a:rPr lang="sk-SK" b="1" dirty="0" err="1" smtClean="0"/>
              <a:t>Python</a:t>
            </a:r>
            <a:endParaRPr lang="sk-SK" b="1" dirty="0" smtClean="0"/>
          </a:p>
          <a:p>
            <a:pPr>
              <a:spcBef>
                <a:spcPts val="1800"/>
              </a:spcBef>
            </a:pPr>
            <a:r>
              <a:rPr lang="sk-SK" dirty="0" smtClean="0">
                <a:hlinkClick r:id="rId3"/>
              </a:rPr>
              <a:t>https</a:t>
            </a:r>
            <a:r>
              <a:rPr lang="sk-SK" dirty="0">
                <a:hlinkClick r:id="rId3"/>
              </a:rPr>
              <a:t>://di.ics.upjs.sk/palmaj</a:t>
            </a:r>
            <a:r>
              <a:rPr lang="sk-SK" dirty="0" smtClean="0">
                <a:hlinkClick r:id="rId3"/>
              </a:rPr>
              <a:t>/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52724"/>
              </p:ext>
            </p:extLst>
          </p:nvPr>
        </p:nvGraphicFramePr>
        <p:xfrm>
          <a:off x="8248295" y="221661"/>
          <a:ext cx="3751922" cy="249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4" imgW="5002288" imgH="3331641" progId="CorelDRAW.Graphic.12">
                  <p:embed/>
                </p:oleObj>
              </mc:Choice>
              <mc:Fallback>
                <p:oleObj name="CorelDRAW" r:id="rId4" imgW="5002288" imgH="3331641" progId="CorelDRAW.Graphic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48295" y="221661"/>
                        <a:ext cx="3751922" cy="2499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qr_pj_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482" y="4589014"/>
            <a:ext cx="2013736" cy="201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4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IHRA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047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súťaž v tvorbe počítačových hier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sk-SK" dirty="0" smtClean="0"/>
              <a:t>k</a:t>
            </a:r>
            <a:r>
              <a:rPr lang="en-US" dirty="0" err="1" smtClean="0"/>
              <a:t>ateg</a:t>
            </a:r>
            <a:r>
              <a:rPr lang="sk-SK" dirty="0" smtClean="0"/>
              <a:t>ó</a:t>
            </a:r>
            <a:r>
              <a:rPr lang="en-US" dirty="0" err="1" smtClean="0"/>
              <a:t>rie</a:t>
            </a:r>
            <a:r>
              <a:rPr lang="en-US" dirty="0" smtClean="0"/>
              <a:t>:</a:t>
            </a:r>
            <a:endParaRPr lang="sk-SK" dirty="0" smtClean="0"/>
          </a:p>
          <a:p>
            <a:r>
              <a:rPr lang="sk-SK" i="1" dirty="0" smtClean="0"/>
              <a:t>Z</a:t>
            </a:r>
            <a:r>
              <a:rPr lang="sk-SK" dirty="0" smtClean="0"/>
              <a:t>: základné školy</a:t>
            </a:r>
          </a:p>
          <a:p>
            <a:r>
              <a:rPr lang="sk-SK" i="1" dirty="0" smtClean="0"/>
              <a:t>S</a:t>
            </a:r>
            <a:r>
              <a:rPr lang="sk-SK" dirty="0" smtClean="0"/>
              <a:t>: stredné školy</a:t>
            </a:r>
          </a:p>
          <a:p>
            <a:r>
              <a:rPr lang="sk-SK" i="1" dirty="0" smtClean="0"/>
              <a:t>U</a:t>
            </a:r>
            <a:r>
              <a:rPr lang="sk-SK" dirty="0" smtClean="0"/>
              <a:t>: študenti PF UPJŠ</a:t>
            </a:r>
          </a:p>
          <a:p>
            <a:r>
              <a:rPr lang="sk-SK" i="1" dirty="0" smtClean="0"/>
              <a:t>O</a:t>
            </a:r>
            <a:r>
              <a:rPr lang="sk-SK" dirty="0" smtClean="0"/>
              <a:t>: všetci ostatní</a:t>
            </a:r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r>
              <a:rPr lang="sk-SK" dirty="0"/>
              <a:t>r</a:t>
            </a:r>
            <a:r>
              <a:rPr lang="sk-SK" dirty="0" smtClean="0"/>
              <a:t>egistrácia do 31.01.2018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098" name="Picture 2" descr="http://ics.upjs.sk/ihra/_static/logo_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80" y="365125"/>
            <a:ext cx="5947611" cy="594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713875" y="5989570"/>
            <a:ext cx="4395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cs.upjs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.</a:t>
            </a:r>
            <a:r>
              <a:rPr lang="sk-SK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sk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ihra</a:t>
            </a:r>
            <a:endParaRPr lang="sk-SK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/>
              <a:t>PALMA - Programovanie, Algoritmy, Matematika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197767"/>
            <a:ext cx="10515600" cy="3979195"/>
          </a:xfrm>
        </p:spPr>
        <p:txBody>
          <a:bodyPr/>
          <a:lstStyle/>
          <a:p>
            <a:r>
              <a:rPr lang="sk-SK" dirty="0" smtClean="0"/>
              <a:t>dvojčlenné tímy zo strednej školy alebo jednotlivci</a:t>
            </a:r>
          </a:p>
          <a:p>
            <a:r>
              <a:rPr lang="sk-SK" dirty="0" smtClean="0"/>
              <a:t>2 domáce kolá, 1 finálové kolo (prezenčné)</a:t>
            </a:r>
          </a:p>
          <a:p>
            <a:r>
              <a:rPr lang="sk-SK" dirty="0" smtClean="0"/>
              <a:t>C++, Java, </a:t>
            </a:r>
            <a:r>
              <a:rPr lang="sk-SK" dirty="0" err="1" smtClean="0"/>
              <a:t>Python</a:t>
            </a:r>
            <a:r>
              <a:rPr lang="sk-SK" dirty="0" smtClean="0"/>
              <a:t>, Pascal</a:t>
            </a:r>
          </a:p>
          <a:p>
            <a:endParaRPr lang="sk-SK" dirty="0"/>
          </a:p>
          <a:p>
            <a:r>
              <a:rPr lang="sk-SK" dirty="0"/>
              <a:t>1. domáce kolo 17. sezóny</a:t>
            </a:r>
            <a:br>
              <a:rPr lang="sk-SK" dirty="0"/>
            </a:br>
            <a:r>
              <a:rPr lang="sk-SK" dirty="0"/>
              <a:t>		</a:t>
            </a:r>
            <a:r>
              <a:rPr lang="en-US" dirty="0"/>
              <a:t>4</a:t>
            </a:r>
            <a:r>
              <a:rPr lang="sk-SK" dirty="0"/>
              <a:t>. </a:t>
            </a:r>
            <a:r>
              <a:rPr lang="en-US" dirty="0" err="1"/>
              <a:t>decembra</a:t>
            </a:r>
            <a:r>
              <a:rPr lang="sk-SK" dirty="0"/>
              <a:t> 201</a:t>
            </a:r>
            <a:r>
              <a:rPr lang="en-US" dirty="0"/>
              <a:t>8</a:t>
            </a:r>
            <a:r>
              <a:rPr lang="sk-SK" dirty="0"/>
              <a:t>, 15:00 – 18:00</a:t>
            </a:r>
          </a:p>
          <a:p>
            <a:endParaRPr lang="sk-SK" dirty="0"/>
          </a:p>
          <a:p>
            <a:pPr marL="0" indent="0" algn="ctr">
              <a:buNone/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http://palma.strom.sk/17D1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 descr="http://palma.strom.sk/imgs/pal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670" y="1080210"/>
            <a:ext cx="476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sk-SK" b="1" dirty="0" smtClean="0"/>
              <a:t>Olympiáda v informatike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://o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i.sk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kategória B (1.-2. ročník SŠ), domáce kolo do 30.11.201</a:t>
            </a:r>
            <a:r>
              <a:rPr lang="en-US" dirty="0" smtClean="0"/>
              <a:t>8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kategória A (3.-4. ročník SŠ), domáce kolo do 15.11.201</a:t>
            </a:r>
            <a:r>
              <a:rPr lang="en-US" dirty="0" smtClean="0"/>
              <a:t>8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odborný garant:</a:t>
            </a:r>
          </a:p>
          <a:p>
            <a:pPr marL="0" indent="0" algn="ctr">
              <a:buNone/>
            </a:pP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://</a:t>
            </a:r>
            <a:r>
              <a:rPr lang="sk-SK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informatika.sk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074" name="Picture 2" descr="http://oi.sk/oi/oi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048" y="467059"/>
            <a:ext cx="28575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7273" y="5348288"/>
            <a:ext cx="22002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Informatick</a:t>
            </a:r>
            <a:r>
              <a:rPr lang="sk-SK" b="1" dirty="0" smtClean="0"/>
              <a:t>ý krúžok</a:t>
            </a:r>
            <a:br>
              <a:rPr lang="sk-SK" b="1" dirty="0" smtClean="0"/>
            </a:br>
            <a:r>
              <a:rPr lang="sk-SK" b="1" dirty="0" smtClean="0"/>
              <a:t>k Olympiáde v informatike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sk-SK" dirty="0" smtClean="0"/>
          </a:p>
          <a:p>
            <a:r>
              <a:rPr lang="sk-SK" dirty="0"/>
              <a:t>pre žiakov stredných škôl a 9. ročníka základnej školy so záujmom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o </a:t>
            </a:r>
            <a:r>
              <a:rPr lang="sk-SK" dirty="0"/>
              <a:t>účasť v informatických </a:t>
            </a:r>
            <a:r>
              <a:rPr lang="sk-SK" dirty="0" smtClean="0"/>
              <a:t>súťažiach (Palma a OI)</a:t>
            </a:r>
            <a:endParaRPr lang="en-US" dirty="0" smtClean="0"/>
          </a:p>
          <a:p>
            <a:r>
              <a:rPr lang="sk-SK" dirty="0" smtClean="0"/>
              <a:t>štvrtky 14:30-16:00</a:t>
            </a:r>
          </a:p>
          <a:p>
            <a:endParaRPr lang="en-US" dirty="0"/>
          </a:p>
          <a:p>
            <a:r>
              <a:rPr lang="sk-SK" dirty="0" smtClean="0"/>
              <a:t>25.10.2018 p</a:t>
            </a:r>
            <a:r>
              <a:rPr lang="en-US" dirty="0" err="1" smtClean="0"/>
              <a:t>rv</a:t>
            </a:r>
            <a:r>
              <a:rPr lang="sk-SK" dirty="0" smtClean="0"/>
              <a:t>é stretnutie k úlohám Olympiády v informatike</a:t>
            </a:r>
          </a:p>
          <a:p>
            <a:pPr marL="0" indent="0" algn="ctr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://ics.upjs.sk/kruzok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</p:txBody>
      </p:sp>
      <p:pic>
        <p:nvPicPr>
          <p:cNvPr id="3074" name="Picture 2" descr="http://oi.sk/oi/oi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048" y="467059"/>
            <a:ext cx="28575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Š</a:t>
            </a:r>
            <a:r>
              <a:rPr lang="en-US" b="1" dirty="0" err="1" smtClean="0"/>
              <a:t>kol</a:t>
            </a:r>
            <a:r>
              <a:rPr lang="sk-SK" b="1" dirty="0" err="1" smtClean="0"/>
              <a:t>ské</a:t>
            </a:r>
            <a:r>
              <a:rPr lang="sk-SK" b="1" dirty="0" smtClean="0"/>
              <a:t> kolo ACM ICPC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81354" y="1825625"/>
            <a:ext cx="8601389" cy="4351338"/>
          </a:xfrm>
        </p:spPr>
        <p:txBody>
          <a:bodyPr/>
          <a:lstStyle/>
          <a:p>
            <a:pPr algn="just"/>
            <a:r>
              <a:rPr lang="sk-SK" dirty="0"/>
              <a:t>Súťaž ACM ICPC (International </a:t>
            </a:r>
            <a:r>
              <a:rPr lang="sk-SK" dirty="0" err="1"/>
              <a:t>Collegiate</a:t>
            </a:r>
            <a:r>
              <a:rPr lang="sk-SK" dirty="0"/>
              <a:t> </a:t>
            </a:r>
            <a:r>
              <a:rPr lang="sk-SK" dirty="0" err="1"/>
              <a:t>Programming</a:t>
            </a:r>
            <a:r>
              <a:rPr lang="sk-SK" dirty="0"/>
              <a:t> </a:t>
            </a:r>
            <a:r>
              <a:rPr lang="sk-SK" dirty="0" err="1"/>
              <a:t>Contest</a:t>
            </a:r>
            <a:r>
              <a:rPr lang="sk-SK" dirty="0"/>
              <a:t>) je súťaž trojčlenných tímov </a:t>
            </a:r>
            <a:r>
              <a:rPr lang="sk-SK" b="1" dirty="0"/>
              <a:t>študentov</a:t>
            </a:r>
            <a:r>
              <a:rPr lang="sk-SK" dirty="0"/>
              <a:t> z tej istej </a:t>
            </a:r>
            <a:r>
              <a:rPr lang="sk-SK" b="1" dirty="0"/>
              <a:t>univerzity</a:t>
            </a:r>
            <a:r>
              <a:rPr lang="sk-SK" dirty="0"/>
              <a:t>. Súťažné tímy si môžu zmerať sily s ostatnými kolegami, predviesť a vylepšiť si svoje znalosti v riešení úloh. 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Lokálne kolo súťaže sa uskutoční </a:t>
            </a:r>
            <a:r>
              <a:rPr lang="sk-SK" dirty="0" smtClean="0"/>
              <a:t>19.-20.10.2018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rámci súťaže CTU </a:t>
            </a:r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Contest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  - </a:t>
            </a:r>
            <a:r>
              <a:rPr lang="sk-SK" b="1" dirty="0" smtClean="0"/>
              <a:t>neoficiálne</a:t>
            </a:r>
            <a:r>
              <a:rPr lang="sk-SK" dirty="0" smtClean="0"/>
              <a:t> tímy môžu byť aj zo </a:t>
            </a:r>
            <a:r>
              <a:rPr lang="sk-SK" b="1" dirty="0" smtClean="0"/>
              <a:t>SŠ</a:t>
            </a:r>
            <a:endParaRPr lang="sk-SK" b="1" dirty="0"/>
          </a:p>
        </p:txBody>
      </p:sp>
      <p:pic>
        <p:nvPicPr>
          <p:cNvPr id="4" name="Picture 1" descr="http://ics.upjs.sk/acm/icpc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2743" y="1016266"/>
            <a:ext cx="3149206" cy="247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8676751" y="4801829"/>
            <a:ext cx="37992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hlinkClick r:id="rId3"/>
              </a:rPr>
              <a:t>http</a:t>
            </a:r>
            <a:r>
              <a:rPr lang="sk-SK" sz="2800" dirty="0" smtClean="0">
                <a:hlinkClick r:id="rId3"/>
              </a:rPr>
              <a:t>://ics.upjs.sk/acm/</a:t>
            </a:r>
            <a:endParaRPr lang="sk-SK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3854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Ďalšie aktivity </a:t>
            </a:r>
            <a:r>
              <a:rPr lang="sk-SK" b="1" dirty="0" smtClean="0"/>
              <a:t>ÚINF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Krúžok </a:t>
            </a:r>
            <a:r>
              <a:rPr lang="sk-SK" dirty="0"/>
              <a:t>Robotiky, stredy od </a:t>
            </a:r>
            <a:r>
              <a:rPr lang="sk-SK" dirty="0" smtClean="0"/>
              <a:t>26.9.2018</a:t>
            </a:r>
            <a:endParaRPr lang="en-US" dirty="0" smtClean="0"/>
          </a:p>
          <a:p>
            <a:r>
              <a:rPr lang="en-US" dirty="0" err="1" smtClean="0"/>
              <a:t>Noc</a:t>
            </a:r>
            <a:r>
              <a:rPr lang="en-US" dirty="0" smtClean="0"/>
              <a:t> </a:t>
            </a:r>
            <a:r>
              <a:rPr lang="en-US" dirty="0" err="1" smtClean="0"/>
              <a:t>vý</a:t>
            </a:r>
            <a:r>
              <a:rPr lang="sk-SK" dirty="0" err="1" smtClean="0"/>
              <a:t>skumníkov</a:t>
            </a:r>
            <a:r>
              <a:rPr lang="sk-SK" dirty="0" smtClean="0"/>
              <a:t> 30.9.2018</a:t>
            </a:r>
            <a:endParaRPr lang="sk-SK" dirty="0"/>
          </a:p>
          <a:p>
            <a:r>
              <a:rPr lang="sk-SK" dirty="0" smtClean="0"/>
              <a:t>Deň </a:t>
            </a:r>
            <a:r>
              <a:rPr lang="sk-SK" dirty="0"/>
              <a:t>Otvorených </a:t>
            </a:r>
            <a:r>
              <a:rPr lang="sk-SK" dirty="0" smtClean="0"/>
              <a:t>Dverí 5.10.2018</a:t>
            </a:r>
            <a:endParaRPr lang="sk-SK" dirty="0"/>
          </a:p>
          <a:p>
            <a:r>
              <a:rPr lang="sk-SK" dirty="0" err="1" smtClean="0"/>
              <a:t>Meet</a:t>
            </a:r>
            <a:r>
              <a:rPr lang="sk-SK" dirty="0" smtClean="0"/>
              <a:t> </a:t>
            </a:r>
            <a:r>
              <a:rPr lang="sk-SK" dirty="0"/>
              <a:t>and </a:t>
            </a:r>
            <a:r>
              <a:rPr lang="sk-SK" dirty="0" err="1"/>
              <a:t>Code</a:t>
            </a:r>
            <a:r>
              <a:rPr lang="sk-SK" dirty="0"/>
              <a:t>, Stretnutie s umelou </a:t>
            </a:r>
            <a:r>
              <a:rPr lang="sk-SK" dirty="0" smtClean="0"/>
              <a:t>inteligenciou 8.-9.10.2018</a:t>
            </a:r>
            <a:endParaRPr lang="sk-SK" dirty="0"/>
          </a:p>
          <a:p>
            <a:r>
              <a:rPr lang="sk-SK" dirty="0" smtClean="0"/>
              <a:t>Festival vedy a techniky - </a:t>
            </a:r>
            <a:r>
              <a:rPr lang="en-US" dirty="0" smtClean="0"/>
              <a:t>AMAVET, </a:t>
            </a:r>
            <a:r>
              <a:rPr lang="en-US" dirty="0" err="1" smtClean="0"/>
              <a:t>krajsk</a:t>
            </a:r>
            <a:r>
              <a:rPr lang="sk-SK" dirty="0" smtClean="0"/>
              <a:t>é kolo 18.10.2018</a:t>
            </a:r>
          </a:p>
          <a:p>
            <a:r>
              <a:rPr lang="sk-SK" dirty="0"/>
              <a:t>OSS víkend 20.-</a:t>
            </a:r>
            <a:r>
              <a:rPr lang="sk-SK" dirty="0" smtClean="0"/>
              <a:t>21.10.2018</a:t>
            </a:r>
          </a:p>
          <a:p>
            <a:r>
              <a:rPr lang="sk-SK" dirty="0" smtClean="0"/>
              <a:t>ZENIT, krajské kolo 21.-22.11.2018</a:t>
            </a:r>
          </a:p>
          <a:p>
            <a:r>
              <a:rPr lang="sk-SK" dirty="0" smtClean="0"/>
              <a:t>Vyskúšaj </a:t>
            </a:r>
            <a:r>
              <a:rPr lang="sk-SK" dirty="0"/>
              <a:t>si jeden </a:t>
            </a:r>
            <a:r>
              <a:rPr lang="sk-SK" dirty="0" smtClean="0"/>
              <a:t>deň vysokoškoláka, máj 2019</a:t>
            </a:r>
          </a:p>
        </p:txBody>
      </p:sp>
    </p:spTree>
    <p:extLst>
      <p:ext uri="{BB962C8B-B14F-4D97-AF65-F5344CB8AC3E}">
        <p14:creationId xmlns:p14="http://schemas.microsoft.com/office/powerpoint/2010/main" val="4275192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375</Words>
  <Application>Microsoft Office PowerPoint</Application>
  <PresentationFormat>Širokouhlá</PresentationFormat>
  <Paragraphs>71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Motív balíka Office</vt:lpstr>
      <vt:lpstr>CorelDRAW</vt:lpstr>
      <vt:lpstr>Aktivity ÚINF PF UPJŠ  pre školy</vt:lpstr>
      <vt:lpstr>Klub učiteľov informatiky</vt:lpstr>
      <vt:lpstr>PALMA junior programovanie, algoritmy, matematika</vt:lpstr>
      <vt:lpstr>IHRA</vt:lpstr>
      <vt:lpstr>PALMA - Programovanie, Algoritmy, Matematika </vt:lpstr>
      <vt:lpstr>Olympiáda v informatike</vt:lpstr>
      <vt:lpstr>Informatický krúžok k Olympiáde v informatike</vt:lpstr>
      <vt:lpstr>Školské kolo ACM ICPC</vt:lpstr>
      <vt:lpstr>Ďalšie aktivity ÚINF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Informatický krúžok</dc:title>
  <dc:creator>RKB</dc:creator>
  <cp:lastModifiedBy>RKB</cp:lastModifiedBy>
  <cp:revision>25</cp:revision>
  <dcterms:created xsi:type="dcterms:W3CDTF">2016-10-19T11:26:35Z</dcterms:created>
  <dcterms:modified xsi:type="dcterms:W3CDTF">2018-10-10T08:37:56Z</dcterms:modified>
</cp:coreProperties>
</file>