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6" r:id="rId9"/>
    <p:sldId id="277" r:id="rId10"/>
    <p:sldId id="262" r:id="rId11"/>
    <p:sldId id="278" r:id="rId12"/>
    <p:sldId id="263" r:id="rId13"/>
    <p:sldId id="283" r:id="rId14"/>
    <p:sldId id="285" r:id="rId15"/>
    <p:sldId id="284" r:id="rId16"/>
    <p:sldId id="287" r:id="rId17"/>
    <p:sldId id="286" r:id="rId18"/>
    <p:sldId id="288" r:id="rId19"/>
    <p:sldId id="289" r:id="rId20"/>
    <p:sldId id="290" r:id="rId21"/>
    <p:sldId id="275" r:id="rId22"/>
    <p:sldId id="294" r:id="rId23"/>
    <p:sldId id="295" r:id="rId24"/>
    <p:sldId id="292" r:id="rId25"/>
    <p:sldId id="296" r:id="rId26"/>
    <p:sldId id="293" r:id="rId27"/>
    <p:sldId id="273" r:id="rId28"/>
    <p:sldId id="291" r:id="rId29"/>
    <p:sldId id="274" r:id="rId30"/>
    <p:sldId id="280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  <a:srgbClr val="00FA83"/>
    <a:srgbClr val="009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272" autoAdjust="0"/>
  </p:normalViewPr>
  <p:slideViewPr>
    <p:cSldViewPr snapToGrid="0">
      <p:cViewPr varScale="1">
        <p:scale>
          <a:sx n="47" d="100"/>
          <a:sy n="47" d="100"/>
        </p:scale>
        <p:origin x="2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0A35C-792A-4B00-ABED-43689CDFD68B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DDEC-B92E-4479-96C5-48CD991750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1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312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3586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58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826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46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10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060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290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852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054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043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747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8110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1657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73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289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203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828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466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k-SK" b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5329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1525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669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4571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193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04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207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58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022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DDEC-B92E-4479-96C5-48CD991750E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81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41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5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14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681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39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2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082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70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2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196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748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613C2-F878-4294-AA68-F1B145400CD7}" type="datetimeFigureOut">
              <a:rPr lang="sk-SK" smtClean="0"/>
              <a:t>12.02.2019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B00D-BB91-4564-B00C-01D206A60D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897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nninginstitute.com/pjd/PUBS/CACMcols/cacm-trouble-c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ml.edu/~fredm/papers/p53-sherma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ratched.gse.harvard.edu/ct/files/AERA201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00924B"/>
                </a:solidFill>
              </a:rPr>
              <a:t>Test informatického myslenia – priebežné </a:t>
            </a:r>
            <a:r>
              <a:rPr lang="sk-SK" b="1" dirty="0" smtClean="0">
                <a:solidFill>
                  <a:srgbClr val="00924B"/>
                </a:solidFill>
              </a:rPr>
              <a:t>výsledky</a:t>
            </a:r>
            <a:endParaRPr lang="sk-SK" dirty="0">
              <a:solidFill>
                <a:srgbClr val="00924B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46362"/>
          </a:xfrm>
        </p:spPr>
        <p:txBody>
          <a:bodyPr>
            <a:normAutofit/>
          </a:bodyPr>
          <a:lstStyle/>
          <a:p>
            <a:r>
              <a:rPr lang="sk-SK" dirty="0" smtClean="0"/>
              <a:t>Ľubomír Šnajder, Ján </a:t>
            </a:r>
            <a:r>
              <a:rPr lang="sk-SK" dirty="0" err="1" smtClean="0"/>
              <a:t>Guniš</a:t>
            </a:r>
            <a:r>
              <a:rPr lang="sk-SK" dirty="0" smtClean="0"/>
              <a:t>, Zuzana Tkáčová, </a:t>
            </a:r>
            <a:br>
              <a:rPr lang="sk-SK" dirty="0" smtClean="0"/>
            </a:br>
            <a:r>
              <a:rPr lang="sk-SK" dirty="0" smtClean="0"/>
              <a:t>Mária Spišáková, Angelika </a:t>
            </a:r>
            <a:r>
              <a:rPr lang="sk-SK" dirty="0" err="1" smtClean="0"/>
              <a:t>Haneszová</a:t>
            </a:r>
            <a:r>
              <a:rPr lang="sk-SK" dirty="0" smtClean="0"/>
              <a:t>, Veronika </a:t>
            </a:r>
            <a:r>
              <a:rPr lang="sk-SK" dirty="0" err="1" smtClean="0"/>
              <a:t>Kopčová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Prírodovedecká fakulta Univerzity P. J. Šafárika v Košiciach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85" y="5842635"/>
            <a:ext cx="6336030" cy="8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2"/>
          <a:stretch/>
        </p:blipFill>
        <p:spPr>
          <a:xfrm>
            <a:off x="-1" y="0"/>
            <a:ext cx="12235187" cy="68580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415" y="125796"/>
            <a:ext cx="1446769" cy="4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/>
              <a:t>Národný projekt „IT Akadémia – vzdelávanie pre 21. </a:t>
            </a:r>
            <a:r>
              <a:rPr lang="sk-SK" dirty="0" smtClean="0"/>
              <a:t>storočie“</a:t>
            </a:r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zistenie miery dopadu inovatívnych metodik </a:t>
            </a:r>
            <a:r>
              <a:rPr lang="sk-SK" dirty="0"/>
              <a:t>na </a:t>
            </a:r>
            <a:r>
              <a:rPr lang="sk-SK" dirty="0" smtClean="0"/>
              <a:t>rozvoj CT</a:t>
            </a:r>
          </a:p>
          <a:p>
            <a:pPr marL="0" indent="0" algn="ctr">
              <a:buNone/>
            </a:pPr>
            <a:r>
              <a:rPr lang="sk-SK" b="1" dirty="0">
                <a:solidFill>
                  <a:srgbClr val="00924B"/>
                </a:solidFill>
              </a:rPr>
              <a:t>p</a:t>
            </a:r>
            <a:r>
              <a:rPr lang="sk-SK" b="1" dirty="0" smtClean="0">
                <a:solidFill>
                  <a:srgbClr val="00924B"/>
                </a:solidFill>
              </a:rPr>
              <a:t>re-test CT</a:t>
            </a:r>
            <a:r>
              <a:rPr lang="sk-SK" b="1" dirty="0" smtClean="0"/>
              <a:t> </a:t>
            </a:r>
            <a:r>
              <a:rPr lang="sk-SK" dirty="0">
                <a:sym typeface="Symbol" panose="05050102010706020507" pitchFamily="18" charset="2"/>
              </a:rPr>
              <a:t> </a:t>
            </a:r>
            <a:r>
              <a:rPr lang="sk-SK" b="1" dirty="0" smtClean="0"/>
              <a:t>metodiky rozvíjajúce CT </a:t>
            </a:r>
            <a:r>
              <a:rPr lang="sk-SK" dirty="0">
                <a:sym typeface="Symbol" panose="05050102010706020507" pitchFamily="18" charset="2"/>
              </a:rPr>
              <a:t> </a:t>
            </a:r>
            <a:r>
              <a:rPr lang="sk-SK" b="1" dirty="0">
                <a:solidFill>
                  <a:srgbClr val="00924B"/>
                </a:solidFill>
              </a:rPr>
              <a:t>post-test CT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39" y="376946"/>
            <a:ext cx="2940922" cy="7025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2" y="3729037"/>
            <a:ext cx="8673806" cy="23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702"/>
            <a:ext cx="12193200" cy="3041387"/>
          </a:xfrm>
          <a:prstGeom prst="rect">
            <a:avLst/>
          </a:prstGeom>
        </p:spPr>
      </p:pic>
      <p:pic>
        <p:nvPicPr>
          <p:cNvPr id="4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20" y="4204190"/>
            <a:ext cx="3240000" cy="1647355"/>
          </a:xfrm>
        </p:spPr>
      </p:pic>
      <p:sp>
        <p:nvSpPr>
          <p:cNvPr id="2" name="BlokTextu 1"/>
          <p:cNvSpPr txBox="1"/>
          <p:nvPr/>
        </p:nvSpPr>
        <p:spPr>
          <a:xfrm>
            <a:off x="7848600" y="4204190"/>
            <a:ext cx="83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(</a:t>
            </a:r>
            <a:r>
              <a:rPr lang="sk-SK" dirty="0" smtClean="0"/>
              <a:t>LOG4)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14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0" y="717313"/>
            <a:ext cx="12193200" cy="4058209"/>
          </a:xfrm>
          <a:prstGeom prst="rect">
            <a:avLst/>
          </a:prstGeom>
        </p:spPr>
      </p:pic>
      <p:pic>
        <p:nvPicPr>
          <p:cNvPr id="3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63" y="4965030"/>
            <a:ext cx="3240000" cy="1679400"/>
          </a:xfrm>
        </p:spPr>
      </p:pic>
      <p:sp>
        <p:nvSpPr>
          <p:cNvPr id="5" name="BlokTextu 4"/>
          <p:cNvSpPr txBox="1"/>
          <p:nvPr/>
        </p:nvSpPr>
        <p:spPr>
          <a:xfrm>
            <a:off x="7865529" y="4965030"/>
            <a:ext cx="81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(ALG3)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30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973"/>
            <a:ext cx="12193200" cy="539278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/>
          <a:srcRect t="19700" r="64577" b="60840"/>
          <a:stretch/>
        </p:blipFill>
        <p:spPr>
          <a:xfrm>
            <a:off x="7403500" y="5474312"/>
            <a:ext cx="4319200" cy="105348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6572310" y="5816390"/>
            <a:ext cx="83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(VZO2)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55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932"/>
            <a:ext cx="12193200" cy="3041387"/>
          </a:xfrm>
          <a:prstGeom prst="rect">
            <a:avLst/>
          </a:prstGeom>
        </p:spPr>
      </p:pic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4045591"/>
            <a:ext cx="3240000" cy="1655483"/>
          </a:xfrm>
        </p:spPr>
      </p:pic>
      <p:sp>
        <p:nvSpPr>
          <p:cNvPr id="5" name="Obdĺžnik 4"/>
          <p:cNvSpPr/>
          <p:nvPr/>
        </p:nvSpPr>
        <p:spPr>
          <a:xfrm>
            <a:off x="7613710" y="4045591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(DEK4)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49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641"/>
            <a:ext cx="12193200" cy="3041387"/>
          </a:xfrm>
          <a:prstGeom prst="rect">
            <a:avLst/>
          </a:prstGeom>
        </p:spPr>
      </p:pic>
      <p:pic>
        <p:nvPicPr>
          <p:cNvPr id="3" name="Zástupný objekt pre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94" y="4132692"/>
            <a:ext cx="3240000" cy="16794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7719860" y="413269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(</a:t>
            </a:r>
            <a:r>
              <a:rPr lang="en-US" dirty="0" smtClean="0"/>
              <a:t>VYH3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83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9787"/>
            <a:ext cx="12193200" cy="304138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262" y="4087812"/>
            <a:ext cx="3240000" cy="1173913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7770631" y="4087812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(</a:t>
            </a:r>
            <a:r>
              <a:rPr lang="sk-SK" dirty="0" smtClean="0"/>
              <a:t>ABS2)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49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384464"/>
            <a:ext cx="12193200" cy="61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00924B"/>
                </a:solidFill>
              </a:rPr>
              <a:t>t</a:t>
            </a:r>
            <a:r>
              <a:rPr lang="sk-SK" dirty="0" smtClean="0">
                <a:solidFill>
                  <a:srgbClr val="00924B"/>
                </a:solidFill>
              </a:rPr>
              <a:t>est CT verzia1.0 – príprava </a:t>
            </a:r>
            <a:endParaRPr lang="sk-SK" dirty="0">
              <a:solidFill>
                <a:srgbClr val="00924B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12193200" cy="44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290"/>
            <a:ext cx="12192000" cy="6198934"/>
          </a:xfrm>
        </p:spPr>
      </p:pic>
    </p:spTree>
    <p:extLst>
      <p:ext uri="{BB962C8B-B14F-4D97-AF65-F5344CB8AC3E}">
        <p14:creationId xmlns:p14="http://schemas.microsoft.com/office/powerpoint/2010/main" val="29576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924B"/>
                </a:solidFill>
              </a:rPr>
              <a:t>test CT verzia1.0 – </a:t>
            </a:r>
            <a:r>
              <a:rPr lang="sk-SK" dirty="0" smtClean="0">
                <a:solidFill>
                  <a:srgbClr val="00924B"/>
                </a:solidFill>
              </a:rPr>
              <a:t>administrácia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Cieľová skupina: </a:t>
            </a:r>
            <a:r>
              <a:rPr lang="sk-SK" dirty="0" smtClean="0"/>
              <a:t>žiaci ZŠ</a:t>
            </a:r>
            <a:r>
              <a:rPr lang="sk-SK" dirty="0"/>
              <a:t>, </a:t>
            </a:r>
            <a:r>
              <a:rPr lang="sk-SK" dirty="0" smtClean="0"/>
              <a:t>SOŠ a G (6 KE, 5 mimo KE)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Obdobie: 11.12. 2017 až 21.12. 2017 a  9.1.2008</a:t>
            </a:r>
          </a:p>
          <a:p>
            <a:pPr marL="0" indent="0">
              <a:buNone/>
            </a:pPr>
            <a:r>
              <a:rPr lang="sk-SK" dirty="0" smtClean="0"/>
              <a:t>Anonymné elektronické testovanie s náhodným poradím položiek a možností (bez okamžitej spätnej väzby)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05" y="2576624"/>
            <a:ext cx="8021085" cy="20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924B"/>
                </a:solidFill>
              </a:rPr>
              <a:t>test CT verzia1.0 – </a:t>
            </a:r>
            <a:r>
              <a:rPr lang="sk-SK" dirty="0" smtClean="0">
                <a:solidFill>
                  <a:srgbClr val="00924B"/>
                </a:solidFill>
              </a:rPr>
              <a:t>vyhodnotenie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39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/>
              <a:t>spresnenie </a:t>
            </a:r>
            <a:r>
              <a:rPr lang="sk-SK" b="1" dirty="0" smtClean="0"/>
              <a:t>kritérií a vyhodnotenie </a:t>
            </a:r>
            <a:r>
              <a:rPr lang="sk-SK" b="1" dirty="0"/>
              <a:t>každej položky a </a:t>
            </a:r>
            <a:r>
              <a:rPr lang="sk-SK" b="1" dirty="0" smtClean="0"/>
              <a:t>konceptu</a:t>
            </a:r>
          </a:p>
          <a:p>
            <a:pPr marL="0" indent="0">
              <a:buNone/>
            </a:pPr>
            <a:r>
              <a:rPr lang="sk-SK" b="1" dirty="0" smtClean="0"/>
              <a:t> </a:t>
            </a:r>
            <a:endParaRPr lang="sk-SK" b="1" dirty="0"/>
          </a:p>
          <a:p>
            <a:pPr marL="0" indent="0">
              <a:buNone/>
            </a:pPr>
            <a:r>
              <a:rPr lang="sk-SK" b="1" dirty="0" smtClean="0"/>
              <a:t>očistenie extrémnych hodnôt </a:t>
            </a:r>
            <a:r>
              <a:rPr lang="sk-SK" dirty="0" smtClean="0"/>
              <a:t>(</a:t>
            </a:r>
            <a:r>
              <a:rPr lang="sk-SK" dirty="0" err="1" smtClean="0"/>
              <a:t>Dixonov</a:t>
            </a:r>
            <a:r>
              <a:rPr lang="sk-SK" dirty="0" smtClean="0"/>
              <a:t> test)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porovnanie výsledkov testu pre rôzne skupiny</a:t>
            </a:r>
            <a:r>
              <a:rPr lang="en-US" b="1" dirty="0" smtClean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Mann-Whitney</a:t>
            </a:r>
            <a:r>
              <a:rPr lang="sk-SK" dirty="0" smtClean="0"/>
              <a:t> test)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korelácie medzi položkami a konceptmi </a:t>
            </a:r>
            <a:r>
              <a:rPr lang="sk-SK" dirty="0" smtClean="0"/>
              <a:t>(</a:t>
            </a:r>
            <a:r>
              <a:rPr lang="sk-SK" dirty="0" err="1" smtClean="0"/>
              <a:t>Spearmanov</a:t>
            </a:r>
            <a:r>
              <a:rPr lang="sk-SK" dirty="0" smtClean="0"/>
              <a:t> </a:t>
            </a:r>
            <a:r>
              <a:rPr lang="sk-SK" dirty="0" err="1" smtClean="0"/>
              <a:t>korel</a:t>
            </a:r>
            <a:r>
              <a:rPr lang="sk-SK" dirty="0" smtClean="0"/>
              <a:t>. koeficient)</a:t>
            </a:r>
            <a:endParaRPr lang="sk-SK" dirty="0"/>
          </a:p>
          <a:p>
            <a:pPr marL="0" indent="0">
              <a:buNone/>
            </a:pPr>
            <a:endParaRPr lang="sk-SK" b="1" dirty="0" err="1"/>
          </a:p>
          <a:p>
            <a:pPr marL="0" indent="0">
              <a:buNone/>
            </a:pPr>
            <a:r>
              <a:rPr lang="sk-SK" b="1" dirty="0" err="1" smtClean="0"/>
              <a:t>reliabilita</a:t>
            </a:r>
            <a:r>
              <a:rPr lang="sk-SK" b="1" dirty="0" smtClean="0"/>
              <a:t> testu </a:t>
            </a:r>
            <a:r>
              <a:rPr lang="sk-SK" dirty="0" smtClean="0"/>
              <a:t>(</a:t>
            </a:r>
            <a:r>
              <a:rPr lang="sk-SK" dirty="0" err="1" smtClean="0"/>
              <a:t>Cronbachov</a:t>
            </a:r>
            <a:r>
              <a:rPr lang="sk-SK" dirty="0" smtClean="0"/>
              <a:t> koeficient alfa)</a:t>
            </a:r>
          </a:p>
        </p:txBody>
      </p:sp>
    </p:spTree>
    <p:extLst>
      <p:ext uri="{BB962C8B-B14F-4D97-AF65-F5344CB8AC3E}">
        <p14:creationId xmlns:p14="http://schemas.microsoft.com/office/powerpoint/2010/main" val="31622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</a:t>
            </a:r>
            <a:r>
              <a:rPr lang="sk-SK" dirty="0" smtClean="0"/>
              <a:t>ohlavie/typ školy </a:t>
            </a:r>
            <a:r>
              <a:rPr lang="sk-SK" dirty="0" smtClean="0">
                <a:sym typeface="Symbol" panose="05050102010706020507" pitchFamily="18" charset="2"/>
              </a:rPr>
              <a:t> skóre položiek</a:t>
            </a:r>
            <a:endParaRPr lang="sk-SK" dirty="0"/>
          </a:p>
        </p:txBody>
      </p:sp>
      <p:sp>
        <p:nvSpPr>
          <p:cNvPr id="4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2733" cy="4812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úspešnosť položiek okrem 7 (</a:t>
            </a:r>
            <a:r>
              <a:rPr lang="sk-SK" dirty="0"/>
              <a:t>13,1</a:t>
            </a:r>
            <a:r>
              <a:rPr lang="en-US" dirty="0" smtClean="0"/>
              <a:t>%.</a:t>
            </a:r>
            <a:r>
              <a:rPr lang="sk-SK" dirty="0" smtClean="0"/>
              <a:t>): 	30,5 - 57,0 %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štatisticky významné rozdiely pre položky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sk-SK" dirty="0" smtClean="0"/>
              <a:t>h </a:t>
            </a:r>
            <a:r>
              <a:rPr lang="en-US" dirty="0" smtClean="0"/>
              <a:t>&gt; d:</a:t>
            </a:r>
            <a:r>
              <a:rPr lang="sk-SK" dirty="0" smtClean="0"/>
              <a:t>		1</a:t>
            </a:r>
            <a:r>
              <a:rPr lang="sk-SK" dirty="0"/>
              <a:t>, 4, 5, 7vyh, 8, </a:t>
            </a:r>
            <a:r>
              <a:rPr lang="sk-SK" dirty="0" smtClean="0"/>
              <a:t>10, 11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SO</a:t>
            </a:r>
            <a:r>
              <a:rPr lang="sk-SK" dirty="0"/>
              <a:t>Š </a:t>
            </a:r>
            <a:r>
              <a:rPr lang="en-US" dirty="0"/>
              <a:t>&gt;</a:t>
            </a:r>
            <a:r>
              <a:rPr lang="sk-SK" dirty="0"/>
              <a:t> ZŠ</a:t>
            </a:r>
            <a:r>
              <a:rPr lang="sk-SK" dirty="0" smtClean="0"/>
              <a:t>:		3</a:t>
            </a:r>
            <a:r>
              <a:rPr lang="sk-SK" dirty="0"/>
              <a:t>, </a:t>
            </a:r>
            <a:r>
              <a:rPr lang="sk-SK" dirty="0" smtClean="0"/>
              <a:t>4, 6 </a:t>
            </a:r>
            <a:endParaRPr lang="sk-SK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G &gt; SO</a:t>
            </a:r>
            <a:r>
              <a:rPr lang="sk-SK" dirty="0" smtClean="0"/>
              <a:t>Š, ZŠ: </a:t>
            </a:r>
            <a:r>
              <a:rPr lang="sk-SK" dirty="0"/>
              <a:t>	</a:t>
            </a:r>
            <a:r>
              <a:rPr lang="sk-SK" dirty="0" smtClean="0"/>
              <a:t>	7</a:t>
            </a:r>
            <a:r>
              <a:rPr lang="sk-SK" dirty="0"/>
              <a:t>, 8alg, 9dek, </a:t>
            </a:r>
            <a:r>
              <a:rPr lang="sk-SK" dirty="0" smtClean="0"/>
              <a:t>10, 11</a:t>
            </a:r>
          </a:p>
          <a:p>
            <a:pPr marL="0" indent="0">
              <a:buNone/>
            </a:pPr>
            <a:r>
              <a:rPr lang="en-US" dirty="0" smtClean="0"/>
              <a:t>G </a:t>
            </a:r>
            <a:r>
              <a:rPr lang="en-US" dirty="0"/>
              <a:t>&gt; </a:t>
            </a:r>
            <a:r>
              <a:rPr lang="sk-SK" dirty="0" smtClean="0"/>
              <a:t>ZŠ</a:t>
            </a:r>
            <a:r>
              <a:rPr lang="sk-SK" dirty="0"/>
              <a:t>: </a:t>
            </a:r>
            <a:r>
              <a:rPr lang="sk-SK" dirty="0" smtClean="0"/>
              <a:t>		5</a:t>
            </a:r>
            <a:endParaRPr lang="sk-SK" b="1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G</a:t>
            </a:r>
            <a:r>
              <a:rPr lang="sk-SK" dirty="0" smtClean="0"/>
              <a:t> </a:t>
            </a:r>
            <a:r>
              <a:rPr lang="en-US" dirty="0"/>
              <a:t>&gt;</a:t>
            </a:r>
            <a:r>
              <a:rPr lang="sk-SK" dirty="0" smtClean="0"/>
              <a:t> </a:t>
            </a:r>
            <a:r>
              <a:rPr lang="en-US" dirty="0"/>
              <a:t>SO</a:t>
            </a:r>
            <a:r>
              <a:rPr lang="sk-SK" dirty="0"/>
              <a:t>Š </a:t>
            </a:r>
            <a:r>
              <a:rPr lang="en-US" dirty="0"/>
              <a:t>&gt;</a:t>
            </a:r>
            <a:r>
              <a:rPr lang="sk-SK" dirty="0"/>
              <a:t> ZŠ</a:t>
            </a:r>
            <a:r>
              <a:rPr lang="sk-SK" dirty="0" smtClean="0"/>
              <a:t>: 	8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vyrovnané položky k pohlaviu aj typu školy: </a:t>
            </a:r>
            <a:r>
              <a:rPr lang="sk-SK" dirty="0" smtClean="0"/>
              <a:t>2, 9alg</a:t>
            </a:r>
            <a:endParaRPr lang="sk-SK" dirty="0"/>
          </a:p>
        </p:txBody>
      </p:sp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32" y="2125234"/>
            <a:ext cx="1800000" cy="919715"/>
          </a:xfrm>
          <a:prstGeom prst="rect">
            <a:avLst/>
          </a:prstGeom>
        </p:spPr>
      </p:pic>
      <p:pic>
        <p:nvPicPr>
          <p:cNvPr id="8" name="Zástupný objekt pre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32" y="3375120"/>
            <a:ext cx="1800000" cy="915197"/>
          </a:xfrm>
          <a:prstGeom prst="rect">
            <a:avLst/>
          </a:prstGeom>
        </p:spPr>
      </p:pic>
      <p:pic>
        <p:nvPicPr>
          <p:cNvPr id="9" name="Zástupný objekt pre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32" y="4620488"/>
            <a:ext cx="1800000" cy="933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413624" y="2323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9413624" y="35711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5</a:t>
            </a:r>
            <a:endParaRPr lang="sk-SK" sz="2800" dirty="0">
              <a:solidFill>
                <a:srgbClr val="0070C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9413624" y="48187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8</a:t>
            </a:r>
            <a:endParaRPr lang="sk-SK" sz="2800" dirty="0">
              <a:solidFill>
                <a:srgbClr val="0070C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9022491" y="4044599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46,2%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9197218" y="279697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57%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9022490" y="524383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47,9%</a:t>
            </a:r>
          </a:p>
        </p:txBody>
      </p:sp>
    </p:spTree>
    <p:extLst>
      <p:ext uri="{BB962C8B-B14F-4D97-AF65-F5344CB8AC3E}">
        <p14:creationId xmlns:p14="http://schemas.microsoft.com/office/powerpoint/2010/main" val="2992771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pohlavie/typ školy </a:t>
            </a:r>
            <a:r>
              <a:rPr lang="sk-SK" dirty="0">
                <a:sym typeface="Symbol" panose="05050102010706020507" pitchFamily="18" charset="2"/>
              </a:rPr>
              <a:t> skóre </a:t>
            </a:r>
            <a:r>
              <a:rPr lang="sk-SK" dirty="0" smtClean="0">
                <a:sym typeface="Symbol" panose="05050102010706020507" pitchFamily="18" charset="2"/>
              </a:rPr>
              <a:t>konceptov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/>
              <a:t>š</a:t>
            </a:r>
            <a:r>
              <a:rPr lang="sk-SK" b="1" dirty="0" smtClean="0"/>
              <a:t>tatisticky významné rozdiely pre koncepty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sk-SK" dirty="0" smtClean="0"/>
              <a:t>h </a:t>
            </a:r>
            <a:r>
              <a:rPr lang="en-US" dirty="0" smtClean="0"/>
              <a:t>&gt; d: </a:t>
            </a:r>
            <a:r>
              <a:rPr lang="sk-SK" dirty="0" smtClean="0"/>
              <a:t>		</a:t>
            </a:r>
            <a:r>
              <a:rPr lang="en-US" b="1" dirty="0" smtClean="0">
                <a:solidFill>
                  <a:srgbClr val="0070C0"/>
                </a:solidFill>
              </a:rPr>
              <a:t>log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alg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C000"/>
                </a:solidFill>
              </a:rPr>
              <a:t>dek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vyh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G &gt; SO</a:t>
            </a:r>
            <a:r>
              <a:rPr lang="sk-SK" dirty="0" smtClean="0"/>
              <a:t>Š, ZŠ: 		</a:t>
            </a:r>
            <a:r>
              <a:rPr lang="sk-SK" b="1" dirty="0" smtClean="0">
                <a:solidFill>
                  <a:srgbClr val="0070C0"/>
                </a:solidFill>
              </a:rPr>
              <a:t>log</a:t>
            </a:r>
            <a:r>
              <a:rPr lang="sk-SK" dirty="0" smtClean="0"/>
              <a:t>, </a:t>
            </a:r>
            <a:r>
              <a:rPr lang="sk-SK" b="1" dirty="0" err="1" smtClean="0">
                <a:solidFill>
                  <a:srgbClr val="FF0000"/>
                </a:solidFill>
              </a:rPr>
              <a:t>alg</a:t>
            </a:r>
            <a:endParaRPr lang="sk-SK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G </a:t>
            </a:r>
            <a:r>
              <a:rPr lang="en-US" dirty="0"/>
              <a:t>&gt; </a:t>
            </a:r>
            <a:r>
              <a:rPr lang="sk-SK" dirty="0" smtClean="0"/>
              <a:t>ZŠ</a:t>
            </a:r>
            <a:r>
              <a:rPr lang="sk-SK" dirty="0"/>
              <a:t>: </a:t>
            </a:r>
            <a:r>
              <a:rPr lang="sk-SK" dirty="0" smtClean="0"/>
              <a:t>		</a:t>
            </a:r>
            <a:r>
              <a:rPr lang="sk-SK" b="1" dirty="0" err="1" smtClean="0">
                <a:solidFill>
                  <a:srgbClr val="FF00FF"/>
                </a:solidFill>
              </a:rPr>
              <a:t>vzo</a:t>
            </a:r>
            <a:endParaRPr lang="sk-SK" b="1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G</a:t>
            </a:r>
            <a:r>
              <a:rPr lang="sk-SK" dirty="0" smtClean="0"/>
              <a:t>, </a:t>
            </a:r>
            <a:r>
              <a:rPr lang="en-US" dirty="0" smtClean="0"/>
              <a:t>SO</a:t>
            </a:r>
            <a:r>
              <a:rPr lang="sk-SK" dirty="0" smtClean="0"/>
              <a:t>Š </a:t>
            </a:r>
            <a:r>
              <a:rPr lang="en-US" dirty="0" smtClean="0"/>
              <a:t>&gt;</a:t>
            </a:r>
            <a:r>
              <a:rPr lang="sk-SK" dirty="0" smtClean="0"/>
              <a:t> </a:t>
            </a:r>
            <a:r>
              <a:rPr lang="sk-SK" dirty="0"/>
              <a:t>ZŠ</a:t>
            </a:r>
            <a:r>
              <a:rPr lang="sk-SK" dirty="0" smtClean="0"/>
              <a:t>: 		</a:t>
            </a:r>
            <a:r>
              <a:rPr lang="sk-SK" b="1" dirty="0" smtClean="0">
                <a:solidFill>
                  <a:srgbClr val="FFC000"/>
                </a:solidFill>
              </a:rPr>
              <a:t>dek</a:t>
            </a:r>
          </a:p>
          <a:p>
            <a:pPr marL="0" indent="0">
              <a:buNone/>
            </a:pPr>
            <a:r>
              <a:rPr lang="en-US" dirty="0" smtClean="0"/>
              <a:t>G</a:t>
            </a:r>
            <a:r>
              <a:rPr lang="sk-SK" dirty="0" smtClean="0"/>
              <a:t> </a:t>
            </a:r>
            <a:r>
              <a:rPr lang="en-US" dirty="0"/>
              <a:t>&gt;</a:t>
            </a:r>
            <a:r>
              <a:rPr lang="sk-SK" dirty="0" smtClean="0"/>
              <a:t> </a:t>
            </a:r>
            <a:r>
              <a:rPr lang="en-US" dirty="0"/>
              <a:t>SO</a:t>
            </a:r>
            <a:r>
              <a:rPr lang="sk-SK" dirty="0"/>
              <a:t>Š </a:t>
            </a:r>
            <a:r>
              <a:rPr lang="en-US" dirty="0"/>
              <a:t>&gt;</a:t>
            </a:r>
            <a:r>
              <a:rPr lang="sk-SK" dirty="0"/>
              <a:t> ZŠ</a:t>
            </a:r>
            <a:r>
              <a:rPr lang="sk-SK" dirty="0" smtClean="0"/>
              <a:t>: 	</a:t>
            </a:r>
            <a:r>
              <a:rPr lang="sk-SK" b="1" dirty="0" err="1" smtClean="0">
                <a:solidFill>
                  <a:srgbClr val="00B050"/>
                </a:solidFill>
              </a:rPr>
              <a:t>vyh</a:t>
            </a:r>
            <a:endParaRPr lang="sk-SK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v</a:t>
            </a:r>
            <a:r>
              <a:rPr lang="sk-SK" b="1" dirty="0" smtClean="0"/>
              <a:t>yrovnaný koncept k pohlaviu aj typu školy: </a:t>
            </a:r>
            <a:r>
              <a:rPr lang="sk-SK" b="1" dirty="0" err="1" smtClean="0">
                <a:solidFill>
                  <a:schemeClr val="bg1">
                    <a:lumMod val="65000"/>
                  </a:schemeClr>
                </a:solidFill>
              </a:rPr>
              <a:t>abs</a:t>
            </a:r>
            <a:endParaRPr lang="sk-SK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vek </a:t>
            </a:r>
            <a:r>
              <a:rPr lang="sk-SK" dirty="0" smtClean="0">
                <a:sym typeface="Symbol" panose="05050102010706020507" pitchFamily="18" charset="2"/>
              </a:rPr>
              <a:t> skóre položiek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78698"/>
            <a:ext cx="8339660" cy="5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korelácie medzi položkami a konceptmi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štatistická významnosť korelácii položiek</a:t>
            </a:r>
          </a:p>
          <a:p>
            <a:pPr marL="0" indent="0">
              <a:buNone/>
            </a:pPr>
            <a:r>
              <a:rPr lang="sk-SK" dirty="0" smtClean="0"/>
              <a:t>vysoká </a:t>
            </a:r>
            <a:r>
              <a:rPr lang="sk-SK" dirty="0"/>
              <a:t>z</a:t>
            </a:r>
            <a:r>
              <a:rPr lang="sk-SK" dirty="0" smtClean="0"/>
              <a:t>ávislosť položiek 1 </a:t>
            </a:r>
            <a:r>
              <a:rPr lang="sk-SK" dirty="0" smtClean="0">
                <a:sym typeface="Symbol" panose="05050102010706020507" pitchFamily="18" charset="2"/>
              </a:rPr>
              <a:t> </a:t>
            </a:r>
            <a:r>
              <a:rPr lang="sk-SK" dirty="0" smtClean="0"/>
              <a:t>7</a:t>
            </a:r>
            <a:r>
              <a:rPr lang="sk-SK" dirty="0">
                <a:sym typeface="Symbol" panose="05050102010706020507" pitchFamily="18" charset="2"/>
              </a:rPr>
              <a:t> </a:t>
            </a:r>
            <a:r>
              <a:rPr lang="sk-SK" dirty="0" smtClean="0"/>
              <a:t> </a:t>
            </a:r>
            <a:r>
              <a:rPr lang="sk-SK" dirty="0"/>
              <a:t>8 </a:t>
            </a:r>
            <a:r>
              <a:rPr lang="sk-SK" dirty="0">
                <a:sym typeface="Symbol" panose="05050102010706020507" pitchFamily="18" charset="2"/>
              </a:rPr>
              <a:t> </a:t>
            </a:r>
            <a:r>
              <a:rPr lang="sk-SK" dirty="0"/>
              <a:t> 9 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štatistická významnosť korelácii </a:t>
            </a:r>
            <a:r>
              <a:rPr lang="sk-SK" b="1" dirty="0" smtClean="0"/>
              <a:t>konceptov</a:t>
            </a:r>
            <a:endParaRPr lang="sk-SK" b="1" dirty="0"/>
          </a:p>
          <a:p>
            <a:pPr marL="0" indent="0">
              <a:buNone/>
            </a:pPr>
            <a:r>
              <a:rPr lang="sk-SK" dirty="0" smtClean="0"/>
              <a:t>vysoká závislosť konceptov </a:t>
            </a:r>
            <a:r>
              <a:rPr lang="en-US" b="1" dirty="0" err="1" smtClean="0">
                <a:solidFill>
                  <a:srgbClr val="FF0000"/>
                </a:solidFill>
              </a:rPr>
              <a:t>alg</a:t>
            </a:r>
            <a:r>
              <a:rPr lang="sk-SK" dirty="0" smtClean="0"/>
              <a:t> </a:t>
            </a:r>
            <a:r>
              <a:rPr lang="sk-SK" dirty="0" smtClean="0">
                <a:sym typeface="Symbol" panose="05050102010706020507" pitchFamily="18" charset="2"/>
              </a:rPr>
              <a:t></a:t>
            </a:r>
            <a:r>
              <a:rPr lang="sk-SK" dirty="0" smtClean="0"/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dek</a:t>
            </a:r>
            <a:r>
              <a:rPr lang="sk-SK" dirty="0" smtClean="0"/>
              <a:t> a </a:t>
            </a:r>
            <a:r>
              <a:rPr lang="en-US" b="1" dirty="0" err="1" smtClean="0">
                <a:solidFill>
                  <a:srgbClr val="FF0000"/>
                </a:solidFill>
              </a:rPr>
              <a:t>alg</a:t>
            </a:r>
            <a:r>
              <a:rPr lang="sk-SK" dirty="0" smtClean="0"/>
              <a:t> </a:t>
            </a:r>
            <a:r>
              <a:rPr lang="sk-SK" dirty="0" smtClean="0">
                <a:sym typeface="Symbol" panose="05050102010706020507" pitchFamily="18" charset="2"/>
              </a:rPr>
              <a:t></a:t>
            </a:r>
            <a:r>
              <a:rPr lang="sk-SK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vyh</a:t>
            </a:r>
            <a:endParaRPr lang="sk-SK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dirty="0" smtClean="0"/>
              <a:t>mierna </a:t>
            </a:r>
            <a:r>
              <a:rPr lang="sk-SK" dirty="0"/>
              <a:t>závislosť konceptov </a:t>
            </a:r>
            <a:r>
              <a:rPr lang="en-US" b="1" dirty="0" err="1">
                <a:solidFill>
                  <a:srgbClr val="00B050"/>
                </a:solidFill>
              </a:rPr>
              <a:t>vyh</a:t>
            </a:r>
            <a:r>
              <a:rPr lang="sk-SK" dirty="0" smtClean="0"/>
              <a:t> </a:t>
            </a:r>
            <a:r>
              <a:rPr lang="sk-SK" dirty="0">
                <a:sym typeface="Symbol" panose="05050102010706020507" pitchFamily="18" charset="2"/>
              </a:rPr>
              <a:t>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FF"/>
                </a:solidFill>
              </a:rPr>
              <a:t>vzo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en-US" b="1" dirty="0" err="1">
                <a:solidFill>
                  <a:srgbClr val="00B050"/>
                </a:solidFill>
              </a:rPr>
              <a:t>vyh</a:t>
            </a:r>
            <a:r>
              <a:rPr lang="sk-SK" dirty="0" smtClean="0"/>
              <a:t> </a:t>
            </a:r>
            <a:r>
              <a:rPr lang="sk-SK" dirty="0">
                <a:sym typeface="Symbol" panose="05050102010706020507" pitchFamily="18" charset="2"/>
              </a:rPr>
              <a:t></a:t>
            </a:r>
            <a:r>
              <a:rPr lang="sk-SK" dirty="0"/>
              <a:t> </a:t>
            </a:r>
            <a:r>
              <a:rPr lang="en-US" b="1" dirty="0" err="1">
                <a:solidFill>
                  <a:srgbClr val="FFC000"/>
                </a:solidFill>
              </a:rPr>
              <a:t>dek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98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reliabilita</a:t>
            </a:r>
            <a:r>
              <a:rPr lang="sk-SK" dirty="0" smtClean="0"/>
              <a:t> testu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/>
          <a:srcRect t="68178"/>
          <a:stretch/>
        </p:blipFill>
        <p:spPr>
          <a:xfrm>
            <a:off x="0" y="2909094"/>
            <a:ext cx="12168112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8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924B"/>
                </a:solidFill>
              </a:rPr>
              <a:t>test CT </a:t>
            </a:r>
            <a:r>
              <a:rPr lang="sk-SK" dirty="0" smtClean="0">
                <a:solidFill>
                  <a:srgbClr val="00924B"/>
                </a:solidFill>
              </a:rPr>
              <a:t>verzia1.1 </a:t>
            </a:r>
            <a:r>
              <a:rPr lang="sk-SK" dirty="0">
                <a:solidFill>
                  <a:srgbClr val="00924B"/>
                </a:solidFill>
              </a:rPr>
              <a:t>– </a:t>
            </a:r>
            <a:r>
              <a:rPr lang="sk-SK" dirty="0" smtClean="0">
                <a:solidFill>
                  <a:srgbClr val="00924B"/>
                </a:solidFill>
              </a:rPr>
              <a:t>príprava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2108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d</a:t>
            </a:r>
            <a:r>
              <a:rPr lang="sk-SK" b="1" dirty="0" smtClean="0"/>
              <a:t>oplnenie 1 položky (algoritmy)</a:t>
            </a:r>
          </a:p>
          <a:p>
            <a:pPr marL="0" indent="0">
              <a:buNone/>
            </a:pPr>
            <a:r>
              <a:rPr lang="sk-SK" b="1" dirty="0" smtClean="0"/>
              <a:t>doplnenie príkladov </a:t>
            </a:r>
          </a:p>
          <a:p>
            <a:pPr marL="0" indent="0">
              <a:buNone/>
            </a:pPr>
            <a:r>
              <a:rPr lang="sk-SK" b="1" dirty="0" smtClean="0"/>
              <a:t>zvýraznenie podstatnej informácie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sz="1400" b="1" dirty="0" smtClean="0"/>
          </a:p>
          <a:p>
            <a:pPr marL="0" indent="0">
              <a:buNone/>
            </a:pPr>
            <a:r>
              <a:rPr lang="sk-SK" b="1" dirty="0" smtClean="0"/>
              <a:t>doplnenie </a:t>
            </a:r>
            <a:r>
              <a:rPr lang="sk-SK" b="1" dirty="0"/>
              <a:t>možnosti „neviem“</a:t>
            </a:r>
          </a:p>
          <a:p>
            <a:pPr marL="0" indent="0">
              <a:buNone/>
            </a:pPr>
            <a:r>
              <a:rPr lang="sk-SK" b="1" dirty="0" smtClean="0"/>
              <a:t>redukovanie zobrazovaných informácií (možností)</a:t>
            </a:r>
          </a:p>
          <a:p>
            <a:pPr marL="0" indent="0">
              <a:buNone/>
            </a:pPr>
            <a:r>
              <a:rPr lang="sk-SK" b="1" dirty="0" smtClean="0"/>
              <a:t>úprava </a:t>
            </a:r>
            <a:r>
              <a:rPr lang="sk-SK" b="1" dirty="0" err="1" smtClean="0"/>
              <a:t>distraktorov</a:t>
            </a:r>
            <a:endParaRPr lang="sk-SK" b="1" dirty="0" smtClean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29"/>
          <a:stretch/>
        </p:blipFill>
        <p:spPr>
          <a:xfrm>
            <a:off x="0" y="3359006"/>
            <a:ext cx="12193200" cy="125597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t="14950" r="64577" b="60840"/>
          <a:stretch/>
        </p:blipFill>
        <p:spPr>
          <a:xfrm>
            <a:off x="7187600" y="1825625"/>
            <a:ext cx="4319200" cy="13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924B"/>
                </a:solidFill>
              </a:rPr>
              <a:t>test CT </a:t>
            </a:r>
            <a:r>
              <a:rPr lang="sk-SK" dirty="0" smtClean="0">
                <a:solidFill>
                  <a:srgbClr val="00924B"/>
                </a:solidFill>
              </a:rPr>
              <a:t>verzia1.1 </a:t>
            </a:r>
            <a:r>
              <a:rPr lang="sk-SK" dirty="0">
                <a:solidFill>
                  <a:srgbClr val="00924B"/>
                </a:solidFill>
              </a:rPr>
              <a:t>– </a:t>
            </a:r>
            <a:r>
              <a:rPr lang="sk-SK" dirty="0" smtClean="0">
                <a:solidFill>
                  <a:srgbClr val="00924B"/>
                </a:solidFill>
              </a:rPr>
              <a:t>príprava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Meranie času riešenia </a:t>
            </a:r>
            <a:r>
              <a:rPr lang="sk-SK" b="1" dirty="0"/>
              <a:t>každej </a:t>
            </a:r>
            <a:r>
              <a:rPr lang="sk-SK" b="1" dirty="0" smtClean="0"/>
              <a:t>položky</a:t>
            </a: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Rozdelenie uzavretých položiek na 5 podpoložiek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/>
              <a:t>Doplnenie postojového dotazníka k programovaniu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Dávkové vyhodnotenie testu Python skriptom</a:t>
            </a:r>
          </a:p>
        </p:txBody>
      </p:sp>
    </p:spTree>
    <p:extLst>
      <p:ext uri="{BB962C8B-B14F-4D97-AF65-F5344CB8AC3E}">
        <p14:creationId xmlns:p14="http://schemas.microsoft.com/office/powerpoint/2010/main" val="23700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924B"/>
                </a:solidFill>
              </a:rPr>
              <a:t>diskusia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CT test </a:t>
            </a:r>
            <a:r>
              <a:rPr lang="sk-SK" b="1" dirty="0" smtClean="0"/>
              <a:t>1.0 </a:t>
            </a:r>
            <a:endParaRPr lang="sk-SK" b="1" dirty="0"/>
          </a:p>
          <a:p>
            <a:pPr marL="0" indent="0">
              <a:buNone/>
            </a:pPr>
            <a:r>
              <a:rPr lang="sk-SK" dirty="0" smtClean="0"/>
              <a:t>pohlavie:</a:t>
            </a:r>
            <a:r>
              <a:rPr lang="sk-SK" dirty="0" smtClean="0">
                <a:solidFill>
                  <a:srgbClr val="0070C0"/>
                </a:solidFill>
              </a:rPr>
              <a:t> CT test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 PISA12 (</a:t>
            </a:r>
            <a:r>
              <a:rPr lang="sk-SK" dirty="0" smtClean="0">
                <a:solidFill>
                  <a:srgbClr val="0070C0"/>
                </a:solidFill>
              </a:rPr>
              <a:t>PS</a:t>
            </a:r>
            <a:r>
              <a:rPr lang="sk-SK" dirty="0" smtClean="0"/>
              <a:t>) </a:t>
            </a:r>
            <a:r>
              <a:rPr lang="sk-SK" dirty="0" err="1" smtClean="0"/>
              <a:t>vs</a:t>
            </a:r>
            <a:r>
              <a:rPr lang="sk-SK" dirty="0" smtClean="0"/>
              <a:t> PISA15 (</a:t>
            </a:r>
            <a:r>
              <a:rPr lang="sk-SK" dirty="0" smtClean="0">
                <a:solidFill>
                  <a:srgbClr val="0070C0"/>
                </a:solidFill>
              </a:rPr>
              <a:t>M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0070C0"/>
                </a:solidFill>
              </a:rPr>
              <a:t>Pr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FF0000"/>
                </a:solidFill>
              </a:rPr>
              <a:t>Č</a:t>
            </a:r>
            <a:r>
              <a:rPr lang="sk-SK" dirty="0" smtClean="0"/>
              <a:t>, </a:t>
            </a:r>
            <a:r>
              <a:rPr lang="sk-SK" dirty="0" err="1" smtClean="0">
                <a:solidFill>
                  <a:srgbClr val="FF0000"/>
                </a:solidFill>
              </a:rPr>
              <a:t>Fi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FF0000"/>
                </a:solidFill>
              </a:rPr>
              <a:t>KPS</a:t>
            </a:r>
            <a:r>
              <a:rPr lang="sk-SK" dirty="0" smtClean="0"/>
              <a:t>)</a:t>
            </a:r>
          </a:p>
          <a:p>
            <a:pPr marL="0" indent="0">
              <a:buNone/>
            </a:pPr>
            <a:r>
              <a:rPr lang="sk-SK" dirty="0" smtClean="0"/>
              <a:t>vek</a:t>
            </a:r>
            <a:r>
              <a:rPr lang="en-US" dirty="0" smtClean="0"/>
              <a:t> a </a:t>
            </a:r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sk-SK" dirty="0" smtClean="0"/>
              <a:t>š</a:t>
            </a:r>
            <a:r>
              <a:rPr lang="en-US" dirty="0" err="1" smtClean="0"/>
              <a:t>koly</a:t>
            </a:r>
            <a:r>
              <a:rPr lang="sk-SK" dirty="0" smtClean="0"/>
              <a:t>: ZŠ </a:t>
            </a:r>
            <a:r>
              <a:rPr lang="en-US" dirty="0" smtClean="0"/>
              <a:t>&lt;</a:t>
            </a:r>
            <a:r>
              <a:rPr lang="sk-SK" dirty="0" smtClean="0"/>
              <a:t> SOŠ </a:t>
            </a:r>
            <a:r>
              <a:rPr lang="en-US" dirty="0" smtClean="0"/>
              <a:t>&lt; G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CT test 1.1 </a:t>
            </a:r>
          </a:p>
          <a:p>
            <a:pPr marL="0" indent="0">
              <a:buNone/>
            </a:pPr>
            <a:r>
              <a:rPr lang="sk-SK" dirty="0"/>
              <a:t>k</a:t>
            </a:r>
            <a:r>
              <a:rPr lang="sk-SK" dirty="0" smtClean="0"/>
              <a:t>valita testu (úspešnosť položiek, korelácie konceptov, </a:t>
            </a:r>
            <a:r>
              <a:rPr lang="sk-SK" dirty="0" err="1" smtClean="0"/>
              <a:t>reliabilita</a:t>
            </a:r>
            <a:r>
              <a:rPr lang="sk-SK" dirty="0" smtClean="0"/>
              <a:t> testu)</a:t>
            </a:r>
          </a:p>
          <a:p>
            <a:pPr marL="0" indent="0">
              <a:buNone/>
            </a:pPr>
            <a:r>
              <a:rPr lang="sk-SK" dirty="0"/>
              <a:t>v</a:t>
            </a:r>
            <a:r>
              <a:rPr lang="sk-SK" dirty="0" smtClean="0"/>
              <a:t>ýsledky v podskupinách populácie (... VŠ, talentovaní)</a:t>
            </a:r>
          </a:p>
          <a:p>
            <a:pPr marL="0" indent="0">
              <a:buNone/>
            </a:pPr>
            <a:r>
              <a:rPr lang="sk-SK" dirty="0" smtClean="0"/>
              <a:t>porovnanie s BOV testom</a:t>
            </a:r>
          </a:p>
        </p:txBody>
      </p:sp>
    </p:spTree>
    <p:extLst>
      <p:ext uri="{BB962C8B-B14F-4D97-AF65-F5344CB8AC3E}">
        <p14:creationId xmlns:p14="http://schemas.microsoft.com/office/powerpoint/2010/main" val="21464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" y="349891"/>
            <a:ext cx="12120164" cy="6192834"/>
          </a:xfrm>
        </p:spPr>
      </p:pic>
    </p:spTree>
    <p:extLst>
      <p:ext uri="{BB962C8B-B14F-4D97-AF65-F5344CB8AC3E}">
        <p14:creationId xmlns:p14="http://schemas.microsoft.com/office/powerpoint/2010/main" val="31189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50257"/>
            <a:ext cx="10515600" cy="63719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sk-SK" sz="3600" dirty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/>
          </a:p>
          <a:p>
            <a:pPr marL="0" indent="0" algn="ctr">
              <a:buNone/>
            </a:pPr>
            <a:endParaRPr lang="sk-SK" sz="3600" dirty="0" smtClean="0"/>
          </a:p>
        </p:txBody>
      </p:sp>
      <p:pic>
        <p:nvPicPr>
          <p:cNvPr id="4" name="Zástupný objekt pre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1" y="264522"/>
            <a:ext cx="5400000" cy="2745593"/>
          </a:xfrm>
          <a:prstGeom prst="rect">
            <a:avLst/>
          </a:prstGeom>
        </p:spPr>
      </p:pic>
      <p:pic>
        <p:nvPicPr>
          <p:cNvPr id="5" name="Zástupný objekt pre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85" y="677073"/>
            <a:ext cx="5400000" cy="2759146"/>
          </a:xfrm>
          <a:prstGeom prst="rect">
            <a:avLst/>
          </a:prstGeom>
        </p:spPr>
      </p:pic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37" y="2745107"/>
            <a:ext cx="5400000" cy="27990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70" y="3559671"/>
            <a:ext cx="3134323" cy="313432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57115" y="3719534"/>
            <a:ext cx="5646566" cy="646331"/>
          </a:xfrm>
          <a:prstGeom prst="rect">
            <a:avLst/>
          </a:prstGeom>
          <a:solidFill>
            <a:srgbClr val="0092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rozvíjať aj diagnostikovať CT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91118" y="4721423"/>
            <a:ext cx="3057914" cy="646331"/>
          </a:xfrm>
          <a:prstGeom prst="rect">
            <a:avLst/>
          </a:prstGeom>
          <a:solidFill>
            <a:srgbClr val="0092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solidFill>
                  <a:schemeClr val="bg1"/>
                </a:solidFill>
              </a:rPr>
              <a:t>v</a:t>
            </a:r>
            <a:r>
              <a:rPr lang="sk-SK" sz="3600" b="1" dirty="0" smtClean="0">
                <a:solidFill>
                  <a:schemeClr val="bg1"/>
                </a:solidFill>
              </a:rPr>
              <a:t>ývoj testu CT</a:t>
            </a:r>
            <a:endParaRPr lang="sk-SK" sz="3600" b="1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462814" y="5723313"/>
            <a:ext cx="4327914" cy="646331"/>
          </a:xfrm>
          <a:prstGeom prst="rect">
            <a:avLst/>
          </a:prstGeom>
          <a:solidFill>
            <a:srgbClr val="0092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použiteľnosť testu CT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1"/>
            <a:ext cx="12218824" cy="6333424"/>
          </a:xfrm>
        </p:spPr>
      </p:pic>
    </p:spTree>
    <p:extLst>
      <p:ext uri="{BB962C8B-B14F-4D97-AF65-F5344CB8AC3E}">
        <p14:creationId xmlns:p14="http://schemas.microsoft.com/office/powerpoint/2010/main" val="23534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50257"/>
            <a:ext cx="10515600" cy="63719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400" dirty="0" smtClean="0">
                <a:solidFill>
                  <a:srgbClr val="00924B"/>
                </a:solidFill>
              </a:rPr>
              <a:t>Spoločné znaky</a:t>
            </a:r>
          </a:p>
          <a:p>
            <a:pPr marL="0" indent="0" algn="ctr">
              <a:buNone/>
            </a:pPr>
            <a:endParaRPr lang="sk-SK" sz="3600" dirty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buNone/>
            </a:pPr>
            <a:endParaRPr lang="sk-SK" sz="3600" dirty="0"/>
          </a:p>
          <a:p>
            <a:pPr marL="0" indent="0" algn="ctr">
              <a:buNone/>
            </a:pPr>
            <a:endParaRPr lang="sk-SK" sz="3600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sk-SK" sz="4400" dirty="0" smtClean="0">
                <a:solidFill>
                  <a:srgbClr val="FF0000"/>
                </a:solidFill>
              </a:rPr>
              <a:t>Odlišné znaky</a:t>
            </a:r>
            <a:endParaRPr lang="sk-SK" sz="4400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4" y="1051407"/>
            <a:ext cx="4956308" cy="2520000"/>
          </a:xfrm>
          <a:prstGeom prst="rect">
            <a:avLst/>
          </a:prstGeom>
        </p:spPr>
      </p:pic>
      <p:pic>
        <p:nvPicPr>
          <p:cNvPr id="5" name="Zástupný objekt pre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68" y="1051407"/>
            <a:ext cx="4931961" cy="2520000"/>
          </a:xfrm>
          <a:prstGeom prst="rect">
            <a:avLst/>
          </a:prstGeom>
        </p:spPr>
      </p:pic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94" y="2888092"/>
            <a:ext cx="5727838" cy="29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" y="427943"/>
            <a:ext cx="11950700" cy="6108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4800" b="1" dirty="0" smtClean="0">
                <a:solidFill>
                  <a:srgbClr val="00924B"/>
                </a:solidFill>
              </a:rPr>
              <a:t>        </a:t>
            </a:r>
          </a:p>
          <a:p>
            <a:pPr marL="0" indent="0">
              <a:buNone/>
            </a:pPr>
            <a:endParaRPr lang="sk-SK" sz="4800" b="1" dirty="0">
              <a:solidFill>
                <a:srgbClr val="00924B"/>
              </a:solidFill>
            </a:endParaRPr>
          </a:p>
          <a:p>
            <a:pPr marL="0" indent="0">
              <a:buNone/>
            </a:pPr>
            <a:endParaRPr lang="sk-SK" sz="4800" b="1" dirty="0" smtClean="0">
              <a:solidFill>
                <a:srgbClr val="00924B"/>
              </a:solidFill>
            </a:endParaRPr>
          </a:p>
          <a:p>
            <a:pPr marL="0" indent="0">
              <a:buNone/>
            </a:pPr>
            <a:endParaRPr lang="sk-SK" sz="4800" b="1" dirty="0">
              <a:solidFill>
                <a:srgbClr val="00924B"/>
              </a:solidFill>
            </a:endParaRPr>
          </a:p>
          <a:p>
            <a:pPr marL="0" indent="0">
              <a:buNone/>
            </a:pPr>
            <a:endParaRPr lang="sk-SK" sz="3900" dirty="0" smtClean="0"/>
          </a:p>
          <a:p>
            <a:pPr marL="0" indent="0">
              <a:buNone/>
            </a:pPr>
            <a:endParaRPr lang="sk-SK" sz="3900" dirty="0" smtClean="0"/>
          </a:p>
          <a:p>
            <a:pPr marL="0" indent="0" algn="ctr">
              <a:buNone/>
            </a:pPr>
            <a:endParaRPr lang="sk-SK" sz="4000" dirty="0" smtClean="0"/>
          </a:p>
          <a:p>
            <a:pPr marL="0" indent="0" algn="ctr">
              <a:buNone/>
            </a:pPr>
            <a:r>
              <a:rPr lang="sk-SK" sz="4000" dirty="0" smtClean="0"/>
              <a:t>súbor </a:t>
            </a:r>
            <a:r>
              <a:rPr lang="sk-SK" sz="4000" dirty="0"/>
              <a:t>schopnosti a prístupov ako </a:t>
            </a:r>
            <a:r>
              <a:rPr lang="sk-SK" sz="4000" dirty="0" smtClean="0"/>
              <a:t>formulovať a </a:t>
            </a:r>
            <a:r>
              <a:rPr lang="en-US" sz="4000" dirty="0" err="1" smtClean="0"/>
              <a:t>navrhova</a:t>
            </a:r>
            <a:r>
              <a:rPr lang="sk-SK" sz="4000" dirty="0" smtClean="0"/>
              <a:t>ť</a:t>
            </a:r>
            <a:r>
              <a:rPr lang="en-US" sz="4000" dirty="0" smtClean="0"/>
              <a:t> </a:t>
            </a:r>
            <a:r>
              <a:rPr lang="sk-SK" sz="4000" dirty="0" smtClean="0"/>
              <a:t>riešenia problémov vykonateľné agentom</a:t>
            </a:r>
          </a:p>
          <a:p>
            <a:pPr marL="0" indent="0" algn="ctr">
              <a:buNone/>
            </a:pPr>
            <a:endParaRPr lang="sk-SK" sz="2600" b="1" dirty="0" smtClean="0">
              <a:solidFill>
                <a:srgbClr val="00924B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54" y="1125074"/>
            <a:ext cx="2339191" cy="2727919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 rot="1266838">
            <a:off x="6858777" y="1610117"/>
            <a:ext cx="4895699" cy="707886"/>
          </a:xfrm>
          <a:prstGeom prst="rect">
            <a:avLst/>
          </a:prstGeom>
          <a:solidFill>
            <a:srgbClr val="00924B"/>
          </a:solidFill>
        </p:spPr>
        <p:txBody>
          <a:bodyPr wrap="none">
            <a:spAutoFit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Informatické myslenie</a:t>
            </a:r>
          </a:p>
        </p:txBody>
      </p:sp>
      <p:sp>
        <p:nvSpPr>
          <p:cNvPr id="8" name="Obdĺžnik 7"/>
          <p:cNvSpPr/>
          <p:nvPr/>
        </p:nvSpPr>
        <p:spPr>
          <a:xfrm>
            <a:off x="6978305" y="3138952"/>
            <a:ext cx="3635655" cy="584775"/>
          </a:xfrm>
          <a:prstGeom prst="rect">
            <a:avLst/>
          </a:prstGeom>
          <a:solidFill>
            <a:srgbClr val="00FA83"/>
          </a:solidFill>
        </p:spPr>
        <p:txBody>
          <a:bodyPr wrap="square">
            <a:spAutoFit/>
          </a:bodyPr>
          <a:lstStyle/>
          <a:p>
            <a:r>
              <a:rPr lang="sk-SK" sz="3200" b="1" dirty="0"/>
              <a:t>Výpočtové myslenie</a:t>
            </a:r>
          </a:p>
        </p:txBody>
      </p:sp>
      <p:sp>
        <p:nvSpPr>
          <p:cNvPr id="9" name="Obdĺžnik 8"/>
          <p:cNvSpPr/>
          <p:nvPr/>
        </p:nvSpPr>
        <p:spPr>
          <a:xfrm rot="20577130">
            <a:off x="-17956" y="1095851"/>
            <a:ext cx="69778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dirty="0" err="1">
                <a:solidFill>
                  <a:srgbClr val="00924B"/>
                </a:solidFill>
              </a:rPr>
              <a:t>Computational</a:t>
            </a:r>
            <a:r>
              <a:rPr lang="sk-SK" sz="5400" b="1" dirty="0">
                <a:solidFill>
                  <a:srgbClr val="00924B"/>
                </a:solidFill>
              </a:rPr>
              <a:t> </a:t>
            </a:r>
            <a:r>
              <a:rPr lang="sk-SK" sz="5400" b="1" dirty="0" err="1">
                <a:solidFill>
                  <a:srgbClr val="00924B"/>
                </a:solidFill>
              </a:rPr>
              <a:t>thinking</a:t>
            </a:r>
            <a:endParaRPr lang="sk-SK" sz="5400" b="1" dirty="0">
              <a:solidFill>
                <a:srgbClr val="00924B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910893" y="3138952"/>
            <a:ext cx="3857594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S. </a:t>
            </a:r>
            <a:r>
              <a:rPr lang="sk-SK" sz="3600" dirty="0" err="1" smtClean="0">
                <a:solidFill>
                  <a:schemeClr val="bg1"/>
                </a:solidFill>
              </a:rPr>
              <a:t>Papert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r>
              <a:rPr lang="sk-SK" sz="3600" dirty="0" smtClean="0">
                <a:solidFill>
                  <a:schemeClr val="bg1"/>
                </a:solidFill>
                <a:sym typeface="Symbol" panose="05050102010706020507" pitchFamily="18" charset="2"/>
              </a:rPr>
              <a:t> </a:t>
            </a:r>
            <a:r>
              <a:rPr lang="sk-SK" sz="3600" dirty="0" smtClean="0">
                <a:solidFill>
                  <a:schemeClr val="bg1"/>
                </a:solidFill>
              </a:rPr>
              <a:t>J</a:t>
            </a:r>
            <a:r>
              <a:rPr lang="sk-SK" sz="3600" dirty="0">
                <a:solidFill>
                  <a:schemeClr val="bg1"/>
                </a:solidFill>
              </a:rPr>
              <a:t>. </a:t>
            </a:r>
            <a:r>
              <a:rPr lang="sk-SK" sz="3600" dirty="0" err="1">
                <a:solidFill>
                  <a:schemeClr val="bg1"/>
                </a:solidFill>
              </a:rPr>
              <a:t>Wing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143024" y="5963334"/>
            <a:ext cx="8397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>
                <a:cs typeface="Times New Roman" panose="02020603050405020304" pitchFamily="18" charset="0"/>
              </a:rPr>
              <a:t>Z</a:t>
            </a:r>
            <a:r>
              <a:rPr lang="sk-SK" sz="2000" dirty="0" smtClean="0">
                <a:cs typeface="Times New Roman" panose="02020603050405020304" pitchFamily="18" charset="0"/>
              </a:rPr>
              <a:t>droj: </a:t>
            </a:r>
            <a:r>
              <a:rPr lang="sk-SK" sz="2000" dirty="0" smtClean="0">
                <a:cs typeface="Times New Roman" panose="02020603050405020304" pitchFamily="18" charset="0"/>
                <a:hlinkClick r:id="rId3"/>
              </a:rPr>
              <a:t>http</a:t>
            </a:r>
            <a:r>
              <a:rPr lang="sk-SK" sz="2000" dirty="0">
                <a:cs typeface="Times New Roman" panose="02020603050405020304" pitchFamily="18" charset="0"/>
                <a:hlinkClick r:id="rId3"/>
              </a:rPr>
              <a:t>://</a:t>
            </a:r>
            <a:r>
              <a:rPr lang="sk-SK" sz="2000" dirty="0" smtClean="0">
                <a:cs typeface="Times New Roman" panose="02020603050405020304" pitchFamily="18" charset="0"/>
                <a:hlinkClick r:id="rId3"/>
              </a:rPr>
              <a:t>denninginstitute.com/pjd/PUBS/CACMcols/cacm-trouble-ct.pdf</a:t>
            </a:r>
            <a:r>
              <a:rPr lang="sk-SK" sz="2000" dirty="0" smtClean="0"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644524"/>
            <a:ext cx="12127405" cy="5057775"/>
          </a:xfrm>
        </p:spPr>
      </p:pic>
    </p:spTree>
    <p:extLst>
      <p:ext uri="{BB962C8B-B14F-4D97-AF65-F5344CB8AC3E}">
        <p14:creationId xmlns:p14="http://schemas.microsoft.com/office/powerpoint/2010/main" val="13447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43" y="695325"/>
            <a:ext cx="8116113" cy="4351338"/>
          </a:xfrm>
        </p:spPr>
      </p:pic>
      <p:sp>
        <p:nvSpPr>
          <p:cNvPr id="5" name="Obdĺžnik 4"/>
          <p:cNvSpPr/>
          <p:nvPr/>
        </p:nvSpPr>
        <p:spPr>
          <a:xfrm>
            <a:off x="2838043" y="5427207"/>
            <a:ext cx="6850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Zdroj</a:t>
            </a:r>
            <a:r>
              <a:rPr lang="en-US" sz="2000" dirty="0" smtClean="0"/>
              <a:t>: </a:t>
            </a:r>
            <a:r>
              <a:rPr lang="sk-SK" sz="2000" dirty="0" smtClean="0">
                <a:hlinkClick r:id="rId4"/>
              </a:rPr>
              <a:t>http</a:t>
            </a:r>
            <a:r>
              <a:rPr lang="sk-SK" sz="2000" dirty="0">
                <a:hlinkClick r:id="rId4"/>
              </a:rPr>
              <a:t>://www.cs.uml.edu/~</a:t>
            </a:r>
            <a:r>
              <a:rPr lang="sk-SK" sz="2000" dirty="0" smtClean="0">
                <a:hlinkClick r:id="rId4"/>
              </a:rPr>
              <a:t>fredm/papers/p53-sherman.pdf</a:t>
            </a:r>
            <a:r>
              <a:rPr lang="en-US" sz="2000" dirty="0" smtClean="0"/>
              <a:t>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8628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6668"/>
            <a:ext cx="10515600" cy="4250851"/>
          </a:xfrm>
        </p:spPr>
      </p:pic>
      <p:sp>
        <p:nvSpPr>
          <p:cNvPr id="5" name="Obdĺžnik 4"/>
          <p:cNvSpPr/>
          <p:nvPr/>
        </p:nvSpPr>
        <p:spPr>
          <a:xfrm>
            <a:off x="2746589" y="5085834"/>
            <a:ext cx="66988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Z</a:t>
            </a:r>
            <a:r>
              <a:rPr lang="en-US" sz="2000" dirty="0" err="1" smtClean="0"/>
              <a:t>droj</a:t>
            </a:r>
            <a:r>
              <a:rPr lang="en-US" sz="2000" dirty="0" smtClean="0"/>
              <a:t>: </a:t>
            </a:r>
            <a:r>
              <a:rPr lang="sk-SK" sz="2000" dirty="0" smtClean="0">
                <a:hlinkClick r:id="rId4"/>
              </a:rPr>
              <a:t>http</a:t>
            </a:r>
            <a:r>
              <a:rPr lang="sk-SK" sz="2000" dirty="0">
                <a:hlinkClick r:id="rId4"/>
              </a:rPr>
              <a:t>://</a:t>
            </a:r>
            <a:r>
              <a:rPr lang="sk-SK" sz="2000" dirty="0" smtClean="0">
                <a:hlinkClick r:id="rId4"/>
              </a:rPr>
              <a:t>scratched.gse.harvard.edu/ct/files/AERA2012.pdf</a:t>
            </a:r>
            <a:r>
              <a:rPr lang="en-US" sz="2000" dirty="0" smtClean="0"/>
              <a:t>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561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434</Words>
  <Application>Microsoft Office PowerPoint</Application>
  <PresentationFormat>Širokouhlá</PresentationFormat>
  <Paragraphs>160</Paragraphs>
  <Slides>30</Slides>
  <Notes>30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Motív balíka Office</vt:lpstr>
      <vt:lpstr>Test informatického myslenia – priebežné výsledky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test CT verzia1.0 – príprava </vt:lpstr>
      <vt:lpstr>test CT verzia1.0 – administrácia</vt:lpstr>
      <vt:lpstr>test CT verzia1.0 – vyhodnotenie</vt:lpstr>
      <vt:lpstr>pohlavie/typ školy  skóre položiek</vt:lpstr>
      <vt:lpstr>pohlavie/typ školy  skóre konceptov</vt:lpstr>
      <vt:lpstr>vek  skóre položiek</vt:lpstr>
      <vt:lpstr>korelácie medzi položkami a konceptmi</vt:lpstr>
      <vt:lpstr>reliabilita testu</vt:lpstr>
      <vt:lpstr>test CT verzia1.1 – príprava</vt:lpstr>
      <vt:lpstr>test CT verzia1.1 – príprava</vt:lpstr>
      <vt:lpstr>diskusia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informatického myslenia – priebežné výsledky</dc:title>
  <dc:creator>doc. RNDr. Ľubomír Šnajder PhD.</dc:creator>
  <cp:lastModifiedBy>doc. RNDr. Ľubomír Šnajder PhD.</cp:lastModifiedBy>
  <cp:revision>163</cp:revision>
  <dcterms:created xsi:type="dcterms:W3CDTF">2018-03-27T07:12:22Z</dcterms:created>
  <dcterms:modified xsi:type="dcterms:W3CDTF">2019-02-12T11:03:37Z</dcterms:modified>
</cp:coreProperties>
</file>