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2" r:id="rId3"/>
    <p:sldId id="405" r:id="rId4"/>
    <p:sldId id="407" r:id="rId5"/>
    <p:sldId id="409" r:id="rId6"/>
    <p:sldId id="406" r:id="rId7"/>
    <p:sldId id="329" r:id="rId8"/>
    <p:sldId id="330" r:id="rId9"/>
    <p:sldId id="331" r:id="rId10"/>
    <p:sldId id="354" r:id="rId11"/>
    <p:sldId id="332" r:id="rId12"/>
    <p:sldId id="333" r:id="rId13"/>
    <p:sldId id="334" r:id="rId14"/>
    <p:sldId id="358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9F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6" autoAdjust="0"/>
    <p:restoredTop sz="93979" autoAdjust="0"/>
  </p:normalViewPr>
  <p:slideViewPr>
    <p:cSldViewPr>
      <p:cViewPr varScale="1">
        <p:scale>
          <a:sx n="69" d="100"/>
          <a:sy n="69" d="100"/>
        </p:scale>
        <p:origin x="117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499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FCD3C-DBAC-47EF-AF5C-1F9D35391731}" type="datetimeFigureOut">
              <a:rPr lang="sk-SK" smtClean="0"/>
              <a:t>15.06.2017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91B28-6704-498A-8A68-6F4E257F58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922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668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671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0135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6742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437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78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479-B63C-41A9-8B37-E6F7D05C4C53}" type="datetimeFigureOut">
              <a:rPr lang="sk-SK" smtClean="0"/>
              <a:t>15.06.2017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584-2AF4-43A8-915B-D981B5D8C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014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479-B63C-41A9-8B37-E6F7D05C4C53}" type="datetimeFigureOut">
              <a:rPr lang="sk-SK" smtClean="0"/>
              <a:t>15.06.2017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584-2AF4-43A8-915B-D981B5D8C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197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479-B63C-41A9-8B37-E6F7D05C4C53}" type="datetimeFigureOut">
              <a:rPr lang="sk-SK" smtClean="0"/>
              <a:t>15.06.2017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584-2AF4-43A8-915B-D981B5D8C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479-B63C-41A9-8B37-E6F7D05C4C53}" type="datetimeFigureOut">
              <a:rPr lang="sk-SK" smtClean="0"/>
              <a:t>15.06.2017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584-2AF4-43A8-915B-D981B5D8C38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lačidlo akcie: Domov 6">
            <a:hlinkClick r:id="" action="ppaction://hlinkshowjump?jump=firstslide" highlightClick="1"/>
          </p:cNvPr>
          <p:cNvSpPr/>
          <p:nvPr userDrawn="1"/>
        </p:nvSpPr>
        <p:spPr>
          <a:xfrm>
            <a:off x="8748464" y="6525344"/>
            <a:ext cx="288032" cy="216024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369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479-B63C-41A9-8B37-E6F7D05C4C53}" type="datetimeFigureOut">
              <a:rPr lang="sk-SK" smtClean="0"/>
              <a:t>15.06.2017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584-2AF4-43A8-915B-D981B5D8C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22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479-B63C-41A9-8B37-E6F7D05C4C53}" type="datetimeFigureOut">
              <a:rPr lang="sk-SK" smtClean="0"/>
              <a:t>15.06.2017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584-2AF4-43A8-915B-D981B5D8C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249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479-B63C-41A9-8B37-E6F7D05C4C53}" type="datetimeFigureOut">
              <a:rPr lang="sk-SK" smtClean="0"/>
              <a:t>15.06.2017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584-2AF4-43A8-915B-D981B5D8C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839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479-B63C-41A9-8B37-E6F7D05C4C53}" type="datetimeFigureOut">
              <a:rPr lang="sk-SK" smtClean="0"/>
              <a:t>15.06.2017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584-2AF4-43A8-915B-D981B5D8C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337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479-B63C-41A9-8B37-E6F7D05C4C53}" type="datetimeFigureOut">
              <a:rPr lang="sk-SK" smtClean="0"/>
              <a:t>15.06.2017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584-2AF4-43A8-915B-D981B5D8C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70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479-B63C-41A9-8B37-E6F7D05C4C53}" type="datetimeFigureOut">
              <a:rPr lang="sk-SK" smtClean="0"/>
              <a:t>15.06.2017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584-2AF4-43A8-915B-D981B5D8C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869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479-B63C-41A9-8B37-E6F7D05C4C53}" type="datetimeFigureOut">
              <a:rPr lang="sk-SK" smtClean="0"/>
              <a:t>15.06.2017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5584-2AF4-43A8-915B-D981B5D8C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709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1479-B63C-41A9-8B37-E6F7D05C4C53}" type="datetimeFigureOut">
              <a:rPr lang="sk-SK" smtClean="0"/>
              <a:t>15.06.2017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A5584-2AF4-43A8-915B-D981B5D8C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316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cs.upjs.sk/~snajder/bovi/2_bit/bit_jednotka_informacie_KT_2015_10_06.pdf" TargetMode="External"/><Relationship Id="rId3" Type="http://schemas.openxmlformats.org/officeDocument/2006/relationships/hyperlink" Target="https://unibook.upjs.sk/img/cms/2016/pf/bov.pdf" TargetMode="External"/><Relationship Id="rId7" Type="http://schemas.openxmlformats.org/officeDocument/2006/relationships/hyperlink" Target="http://ics.upjs.sk/~snajder/bovi/2_bit/kuzelne_karty_PL_2015_10_06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cs.upjs.sk/~snajder/bovi/2_bit/bit_jednotka_informacie_PL_2015_10_06.pdf" TargetMode="External"/><Relationship Id="rId5" Type="http://schemas.openxmlformats.org/officeDocument/2006/relationships/hyperlink" Target="http://scratch.mit.edu/projects/13872378/" TargetMode="External"/><Relationship Id="rId10" Type="http://schemas.openxmlformats.org/officeDocument/2006/relationships/hyperlink" Target="http://bscs.org/sites/default/files/_media/about/downloads/BSCS_5E_Full_Report.pdf" TargetMode="External"/><Relationship Id="rId4" Type="http://schemas.openxmlformats.org/officeDocument/2006/relationships/hyperlink" Target="http://scratch.mit.edu/projects/18018918/" TargetMode="Externa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255119"/>
            <a:ext cx="7772400" cy="1470025"/>
          </a:xfrm>
        </p:spPr>
        <p:txBody>
          <a:bodyPr>
            <a:normAutofit/>
          </a:bodyPr>
          <a:lstStyle/>
          <a:p>
            <a:r>
              <a:rPr lang="sk-SK" dirty="0" err="1" smtClean="0"/>
              <a:t>Formatívne</a:t>
            </a:r>
            <a:r>
              <a:rPr lang="sk-SK" dirty="0" smtClean="0"/>
              <a:t> </a:t>
            </a:r>
            <a:r>
              <a:rPr lang="sk-SK" dirty="0"/>
              <a:t>hodnotenie </a:t>
            </a:r>
            <a:r>
              <a:rPr lang="sk-SK" dirty="0" smtClean="0"/>
              <a:t>vo</a:t>
            </a:r>
            <a:r>
              <a:rPr lang="sk-SK" dirty="0"/>
              <a:t> </a:t>
            </a:r>
            <a:r>
              <a:rPr lang="sk-SK" dirty="0" smtClean="0"/>
              <a:t>vyučovaní informatiky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136904" cy="1169119"/>
          </a:xfrm>
        </p:spPr>
        <p:txBody>
          <a:bodyPr anchor="ctr"/>
          <a:lstStyle/>
          <a:p>
            <a:r>
              <a:rPr lang="sk-SK" dirty="0" smtClean="0"/>
              <a:t>Ľubomír Šnajder, Ján </a:t>
            </a:r>
            <a:r>
              <a:rPr lang="sk-SK" dirty="0" err="1" smtClean="0"/>
              <a:t>Guniš</a:t>
            </a:r>
            <a:endParaRPr lang="sk-SK" dirty="0" smtClean="0"/>
          </a:p>
        </p:txBody>
      </p:sp>
      <p:sp>
        <p:nvSpPr>
          <p:cNvPr id="4" name="BlokTextu 3"/>
          <p:cNvSpPr txBox="1"/>
          <p:nvPr/>
        </p:nvSpPr>
        <p:spPr>
          <a:xfrm>
            <a:off x="1043608" y="6093296"/>
            <a:ext cx="748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Formatívne</a:t>
            </a:r>
            <a:r>
              <a:rPr lang="sk-SK" dirty="0" smtClean="0"/>
              <a:t> </a:t>
            </a:r>
            <a:r>
              <a:rPr lang="sk-SK" dirty="0"/>
              <a:t>hodnotenie vo výučbe prírodných vied, matematiky a </a:t>
            </a:r>
            <a:r>
              <a:rPr lang="sk-SK" dirty="0" smtClean="0"/>
              <a:t>informatiky</a:t>
            </a:r>
          </a:p>
          <a:p>
            <a:r>
              <a:rPr lang="sk-SK" dirty="0"/>
              <a:t>15. 6. 2017, </a:t>
            </a:r>
            <a:r>
              <a:rPr lang="sk-SK" dirty="0" smtClean="0"/>
              <a:t>Prírodovedecká fakulta UPJŠ v Košiciach, projekt VEGA 1/0265/17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b="47489"/>
          <a:stretch/>
        </p:blipFill>
        <p:spPr>
          <a:xfrm>
            <a:off x="710573" y="237468"/>
            <a:ext cx="2723966" cy="2340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/>
          <a:srcRect t="52511"/>
          <a:stretch/>
        </p:blipFill>
        <p:spPr>
          <a:xfrm>
            <a:off x="5436096" y="260647"/>
            <a:ext cx="3011984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Applet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19283"/>
            <a:ext cx="7200800" cy="55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sk-SK" dirty="0"/>
              <a:t>Otázky v pracovnom liste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Uveďte </a:t>
            </a:r>
            <a:r>
              <a:rPr lang="sk-SK" dirty="0"/>
              <a:t>koľko otázok typu áno/nie potrebujete položiť súperovi pri hádaní jeho myslenej karty</a:t>
            </a:r>
          </a:p>
          <a:p>
            <a:r>
              <a:rPr lang="sk-SK" dirty="0"/>
              <a:t>Čo myslíte, dá sa pomocou rovnakej postupnosti otázok uhádnuť ľubovoľná myslená karta? Stručne zdôvodnite svoju odpoveď.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24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Sebahodnotiaca</a:t>
            </a:r>
            <a:r>
              <a:rPr lang="sk-SK" dirty="0"/>
              <a:t> karta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67775" cy="50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sk-SK" dirty="0"/>
              <a:t>Ukážka úlohy konceptuálneho testu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b="1" dirty="0" smtClean="0"/>
              <a:t>Správa </a:t>
            </a:r>
            <a:r>
              <a:rPr lang="sk-SK" b="1" dirty="0"/>
              <a:t>„Hodnota karty je </a:t>
            </a:r>
            <a:r>
              <a:rPr lang="sk-SK" b="1" dirty="0" smtClean="0"/>
              <a:t>desiatka</a:t>
            </a:r>
            <a:r>
              <a:rPr lang="sk-SK" b="1" dirty="0"/>
              <a:t>“</a:t>
            </a:r>
            <a:r>
              <a:rPr lang="sk-SK" b="1" dirty="0" smtClean="0"/>
              <a:t> (</a:t>
            </a:r>
            <a:r>
              <a:rPr lang="sk-SK" b="1" dirty="0"/>
              <a:t>z balíka 32 </a:t>
            </a:r>
            <a:r>
              <a:rPr lang="sk-SK" b="1" dirty="0" smtClean="0"/>
              <a:t>kariet):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a)	je 0-bitová, lebo nevieme určiť farbu karty,</a:t>
            </a:r>
            <a:br>
              <a:rPr lang="sk-SK" dirty="0"/>
            </a:br>
            <a:r>
              <a:rPr lang="sk-SK" dirty="0"/>
              <a:t>b)	je 1-bitová, lebo máme informáciu o presnej </a:t>
            </a:r>
            <a:r>
              <a:rPr lang="sk-SK" dirty="0" smtClean="0"/>
              <a:t>hodnote 	karty</a:t>
            </a:r>
            <a:r>
              <a:rPr lang="sk-SK" dirty="0"/>
              <a:t>, </a:t>
            </a:r>
            <a:r>
              <a:rPr lang="sk-SK" dirty="0" smtClean="0"/>
              <a:t>nie farby</a:t>
            </a:r>
            <a:r>
              <a:rPr lang="sk-SK" dirty="0"/>
              <a:t>,</a:t>
            </a:r>
            <a:br>
              <a:rPr lang="sk-SK" dirty="0"/>
            </a:br>
            <a:r>
              <a:rPr lang="sk-SK" dirty="0"/>
              <a:t>c)	je 2-bitová, lebo potrebujeme ešte zistiť hodnotu </a:t>
            </a:r>
            <a:r>
              <a:rPr lang="sk-SK" dirty="0" smtClean="0"/>
              <a:t>	jednej zo </a:t>
            </a:r>
            <a:r>
              <a:rPr lang="sk-SK" dirty="0"/>
              <a:t>4 </a:t>
            </a:r>
            <a:r>
              <a:rPr lang="sk-SK" dirty="0" smtClean="0"/>
              <a:t>čiže 2</a:t>
            </a:r>
            <a:r>
              <a:rPr lang="sk-SK" baseline="30000" dirty="0" smtClean="0"/>
              <a:t>2</a:t>
            </a:r>
            <a:r>
              <a:rPr lang="sk-SK" dirty="0" smtClean="0"/>
              <a:t> </a:t>
            </a:r>
            <a:r>
              <a:rPr lang="sk-SK" dirty="0"/>
              <a:t>farieb,</a:t>
            </a:r>
            <a:br>
              <a:rPr lang="sk-SK" dirty="0"/>
            </a:br>
            <a:r>
              <a:rPr lang="sk-SK" dirty="0"/>
              <a:t>d)	je 3-bitová, lebo uvedená hodnota karty je jednou </a:t>
            </a:r>
            <a:br>
              <a:rPr lang="sk-SK" dirty="0"/>
            </a:br>
            <a:r>
              <a:rPr lang="sk-SK" dirty="0"/>
              <a:t>	z 8 čiže 2</a:t>
            </a:r>
            <a:r>
              <a:rPr lang="sk-SK" baseline="30000" dirty="0"/>
              <a:t>3</a:t>
            </a:r>
            <a:r>
              <a:rPr lang="sk-SK" dirty="0"/>
              <a:t> možností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5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Formatívne</a:t>
            </a:r>
            <a:r>
              <a:rPr lang="sk-SK" dirty="0" smtClean="0"/>
              <a:t> hodnotenie – </a:t>
            </a:r>
            <a:br>
              <a:rPr lang="sk-SK" dirty="0" smtClean="0"/>
            </a:br>
            <a:r>
              <a:rPr lang="sk-SK" dirty="0" smtClean="0"/>
              <a:t>otázky do diskusie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997152"/>
          </a:xfrm>
        </p:spPr>
        <p:txBody>
          <a:bodyPr>
            <a:normAutofit/>
          </a:bodyPr>
          <a:lstStyle/>
          <a:p>
            <a:r>
              <a:rPr lang="sk-SK" dirty="0" smtClean="0"/>
              <a:t>Aké formy FH </a:t>
            </a:r>
            <a:r>
              <a:rPr lang="sk-SK" dirty="0" smtClean="0"/>
              <a:t>v pracovných listoch a mimo nich</a:t>
            </a:r>
          </a:p>
          <a:p>
            <a:r>
              <a:rPr lang="sk-SK" dirty="0" smtClean="0"/>
              <a:t>Výhody a nevýhody tlačených a online nástrojov FH, kedy ktoré použiť </a:t>
            </a:r>
          </a:p>
          <a:p>
            <a:r>
              <a:rPr lang="sk-SK" dirty="0" smtClean="0"/>
              <a:t>Efektívne nástroje FH pre jednotlivé etapy výučby/učenia sa</a:t>
            </a:r>
          </a:p>
          <a:p>
            <a:r>
              <a:rPr lang="sk-SK" dirty="0" smtClean="0"/>
              <a:t>Výber nástrojov FH – učebné štýly Ž</a:t>
            </a:r>
          </a:p>
          <a:p>
            <a:r>
              <a:rPr lang="sk-SK" dirty="0" smtClean="0"/>
              <a:t>Pomer hodnotenia, sebahodnotenia, partnerského hodnotenia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26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</a:t>
            </a:r>
            <a:r>
              <a:rPr lang="sk-SK" dirty="0" err="1" smtClean="0"/>
              <a:t>ormatívne</a:t>
            </a:r>
            <a:r>
              <a:rPr lang="sk-SK" dirty="0" smtClean="0"/>
              <a:t> hodnotenie – atribúty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dirty="0" smtClean="0"/>
              <a:t>FH – </a:t>
            </a:r>
            <a:r>
              <a:rPr lang="sk-SK" dirty="0" err="1" smtClean="0"/>
              <a:t>korektívne</a:t>
            </a:r>
            <a:r>
              <a:rPr lang="sk-SK" dirty="0" smtClean="0"/>
              <a:t>, </a:t>
            </a:r>
            <a:r>
              <a:rPr lang="sk-SK" dirty="0" err="1" smtClean="0"/>
              <a:t>spätnoväzbové</a:t>
            </a:r>
            <a:r>
              <a:rPr lang="sk-SK" dirty="0" smtClean="0"/>
              <a:t>, pracovné H</a:t>
            </a:r>
          </a:p>
          <a:p>
            <a:r>
              <a:rPr lang="sk-SK" dirty="0"/>
              <a:t>p</a:t>
            </a:r>
            <a:r>
              <a:rPr lang="sk-SK" dirty="0" smtClean="0"/>
              <a:t>oskytuje informáciu/SV v čase, keď sa dá výkon alebo činnosť ešte zlepšiť – podpora učenia sa Ž</a:t>
            </a:r>
          </a:p>
          <a:p>
            <a:r>
              <a:rPr lang="sk-SK" dirty="0"/>
              <a:t>k</a:t>
            </a:r>
            <a:r>
              <a:rPr lang="sk-SK" dirty="0" smtClean="0"/>
              <a:t>de sa na ceste k cieľom Ž nachádza a ako má postupovať ďalej (</a:t>
            </a:r>
            <a:r>
              <a:rPr lang="sk-SK" dirty="0" err="1" smtClean="0"/>
              <a:t>Kalhous</a:t>
            </a:r>
            <a:r>
              <a:rPr lang="sk-SK" dirty="0" smtClean="0"/>
              <a:t>, 2002)</a:t>
            </a:r>
          </a:p>
          <a:p>
            <a:r>
              <a:rPr lang="sk-SK" dirty="0" smtClean="0"/>
              <a:t>dialogický charakter U-Ž, ale aj Ž-Ž</a:t>
            </a:r>
          </a:p>
          <a:p>
            <a:r>
              <a:rPr lang="sk-SK" dirty="0" smtClean="0"/>
              <a:t>pri FH záujem Ž neskrývať svoje nedostatky</a:t>
            </a:r>
          </a:p>
          <a:p>
            <a:r>
              <a:rPr lang="sk-SK" dirty="0" smtClean="0"/>
              <a:t>FH – nielen </a:t>
            </a:r>
            <a:r>
              <a:rPr lang="sk-SK" dirty="0" err="1" smtClean="0"/>
              <a:t>korektívna</a:t>
            </a:r>
            <a:r>
              <a:rPr lang="sk-SK" dirty="0" smtClean="0"/>
              <a:t> pomoc, ale aj </a:t>
            </a:r>
            <a:r>
              <a:rPr lang="sk-SK" dirty="0" err="1" smtClean="0"/>
              <a:t>diag</a:t>
            </a:r>
            <a:r>
              <a:rPr lang="sk-SK" dirty="0" smtClean="0"/>
              <a:t>. testy, známkovanie, sebahodnotenie Ž (</a:t>
            </a:r>
            <a:r>
              <a:rPr lang="sk-SK" dirty="0" err="1" smtClean="0"/>
              <a:t>Petty</a:t>
            </a:r>
            <a:r>
              <a:rPr lang="sk-SK" dirty="0" smtClean="0"/>
              <a:t>, 1996)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07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</a:t>
            </a:r>
            <a:r>
              <a:rPr lang="sk-SK" dirty="0" err="1" smtClean="0"/>
              <a:t>ormatívne</a:t>
            </a:r>
            <a:r>
              <a:rPr lang="sk-SK" dirty="0" smtClean="0"/>
              <a:t> hodnotenie – pokyny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dirty="0"/>
              <a:t>o</a:t>
            </a:r>
            <a:r>
              <a:rPr lang="sk-SK" dirty="0" smtClean="0"/>
              <a:t>bjasňovať Ž veci tak dlho, ako je to potrebné</a:t>
            </a:r>
          </a:p>
          <a:p>
            <a:r>
              <a:rPr lang="sk-SK" dirty="0"/>
              <a:t>p</a:t>
            </a:r>
            <a:r>
              <a:rPr lang="sk-SK" dirty="0" smtClean="0"/>
              <a:t>oskytnúť Ž dostatok praxe</a:t>
            </a:r>
          </a:p>
          <a:p>
            <a:r>
              <a:rPr lang="sk-SK" dirty="0"/>
              <a:t>u</a:t>
            </a:r>
            <a:r>
              <a:rPr lang="sk-SK" dirty="0" smtClean="0"/>
              <a:t>presňovať, čo je potrebné pre zvládnutie </a:t>
            </a:r>
            <a:r>
              <a:rPr lang="sk-SK" dirty="0"/>
              <a:t>ú</a:t>
            </a:r>
            <a:r>
              <a:rPr lang="sk-SK" dirty="0" smtClean="0"/>
              <a:t>lohy</a:t>
            </a:r>
          </a:p>
          <a:p>
            <a:r>
              <a:rPr lang="sk-SK" dirty="0"/>
              <a:t>o</a:t>
            </a:r>
            <a:r>
              <a:rPr lang="sk-SK" dirty="0" smtClean="0"/>
              <a:t>znamovať Ž prečo neprospeli, aby si mohli doplniť medzery, opraviť chyby, ...</a:t>
            </a:r>
          </a:p>
          <a:p>
            <a:r>
              <a:rPr lang="sk-SK" dirty="0" smtClean="0"/>
              <a:t>umožniť Ž ľubovoľný počet pokusov</a:t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dirty="0" err="1"/>
              <a:t>Petty</a:t>
            </a:r>
            <a:r>
              <a:rPr lang="sk-SK" dirty="0"/>
              <a:t>, 1996)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92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F</a:t>
            </a:r>
            <a:r>
              <a:rPr lang="sk-SK" dirty="0" err="1" smtClean="0"/>
              <a:t>ormatívne</a:t>
            </a:r>
            <a:r>
              <a:rPr lang="sk-SK" dirty="0" smtClean="0"/>
              <a:t> hodnotenie – stratégie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dirty="0" err="1" smtClean="0"/>
              <a:t>Concept</a:t>
            </a:r>
            <a:r>
              <a:rPr lang="sk-SK" dirty="0" smtClean="0"/>
              <a:t> </a:t>
            </a:r>
            <a:r>
              <a:rPr lang="sk-SK" dirty="0" err="1" smtClean="0"/>
              <a:t>Card</a:t>
            </a:r>
            <a:r>
              <a:rPr lang="sk-SK" dirty="0" smtClean="0"/>
              <a:t> </a:t>
            </a:r>
            <a:r>
              <a:rPr lang="sk-SK" dirty="0" err="1" smtClean="0"/>
              <a:t>Mapping</a:t>
            </a:r>
            <a:endParaRPr lang="sk-SK" dirty="0" smtClean="0"/>
          </a:p>
          <a:p>
            <a:r>
              <a:rPr lang="sk-SK" dirty="0" err="1" smtClean="0"/>
              <a:t>Concept</a:t>
            </a:r>
            <a:r>
              <a:rPr lang="sk-SK" dirty="0" smtClean="0"/>
              <a:t> </a:t>
            </a:r>
            <a:r>
              <a:rPr lang="sk-SK" dirty="0" err="1" smtClean="0"/>
              <a:t>Cartoons</a:t>
            </a:r>
            <a:endParaRPr lang="sk-SK" dirty="0" smtClean="0"/>
          </a:p>
          <a:p>
            <a:r>
              <a:rPr lang="sk-SK" dirty="0" smtClean="0"/>
              <a:t>K-W-L</a:t>
            </a:r>
          </a:p>
          <a:p>
            <a:r>
              <a:rPr lang="sk-SK" dirty="0" err="1" smtClean="0"/>
              <a:t>Matching</a:t>
            </a:r>
            <a:r>
              <a:rPr lang="sk-SK" dirty="0" smtClean="0"/>
              <a:t> </a:t>
            </a:r>
            <a:r>
              <a:rPr lang="sk-SK" dirty="0" err="1" smtClean="0"/>
              <a:t>Cards</a:t>
            </a:r>
            <a:endParaRPr lang="sk-SK" dirty="0" smtClean="0"/>
          </a:p>
          <a:p>
            <a:r>
              <a:rPr lang="sk-SK" dirty="0" smtClean="0"/>
              <a:t>P-E-O </a:t>
            </a:r>
            <a:r>
              <a:rPr lang="sk-SK" dirty="0" err="1" smtClean="0"/>
              <a:t>Probes</a:t>
            </a:r>
            <a:endParaRPr lang="sk-SK" dirty="0" smtClean="0"/>
          </a:p>
          <a:p>
            <a:r>
              <a:rPr lang="sk-SK" dirty="0" err="1" smtClean="0"/>
              <a:t>Exit</a:t>
            </a:r>
            <a:r>
              <a:rPr lang="sk-SK" dirty="0" smtClean="0"/>
              <a:t> </a:t>
            </a:r>
            <a:r>
              <a:rPr lang="sk-SK" dirty="0" err="1" smtClean="0"/>
              <a:t>Ticket</a:t>
            </a:r>
            <a:r>
              <a:rPr lang="sk-SK" dirty="0" smtClean="0"/>
              <a:t>: 3-2-1</a:t>
            </a:r>
          </a:p>
          <a:p>
            <a:r>
              <a:rPr lang="sk-SK" dirty="0" err="1" smtClean="0"/>
              <a:t>Traffic</a:t>
            </a:r>
            <a:r>
              <a:rPr lang="sk-SK" dirty="0" smtClean="0"/>
              <a:t> </a:t>
            </a:r>
            <a:r>
              <a:rPr lang="sk-SK" dirty="0" err="1" smtClean="0"/>
              <a:t>Light</a:t>
            </a:r>
            <a:r>
              <a:rPr lang="sk-SK" dirty="0" smtClean="0"/>
              <a:t> </a:t>
            </a:r>
            <a:r>
              <a:rPr lang="sk-SK" dirty="0" err="1" smtClean="0"/>
              <a:t>Cards</a:t>
            </a:r>
            <a:endParaRPr lang="sk-SK" dirty="0"/>
          </a:p>
          <a:p>
            <a:r>
              <a:rPr lang="sk-SK" dirty="0" smtClean="0"/>
              <a:t>...</a:t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dirty="0" err="1" smtClean="0"/>
              <a:t>Keeley</a:t>
            </a:r>
            <a:r>
              <a:rPr lang="sk-SK" dirty="0" smtClean="0"/>
              <a:t>, 2011)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b="50814"/>
          <a:stretch/>
        </p:blipFill>
        <p:spPr>
          <a:xfrm>
            <a:off x="6457335" y="1366656"/>
            <a:ext cx="2501587" cy="21860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6" y="4980451"/>
            <a:ext cx="2510180" cy="160229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033" y="3667693"/>
            <a:ext cx="3432832" cy="265472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316" y="2210690"/>
            <a:ext cx="1984951" cy="17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F</a:t>
            </a:r>
            <a:r>
              <a:rPr lang="sk-SK" dirty="0" err="1" smtClean="0"/>
              <a:t>ormatívne</a:t>
            </a:r>
            <a:r>
              <a:rPr lang="sk-SK" dirty="0" smtClean="0"/>
              <a:t> hodnotenie – DT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47" y="1196752"/>
            <a:ext cx="7819145" cy="552871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7" y="1224890"/>
            <a:ext cx="7210425" cy="4467225"/>
          </a:xfrm>
          <a:prstGeom prst="rect">
            <a:avLst/>
          </a:prstGeom>
        </p:spPr>
      </p:pic>
      <p:pic>
        <p:nvPicPr>
          <p:cNvPr id="6" name="Zástupný objekt pre obsah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25578"/>
            <a:ext cx="1120926" cy="1677707"/>
          </a:xfrm>
          <a:prstGeom prst="rect">
            <a:avLst/>
          </a:prstGeom>
        </p:spPr>
      </p:pic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00054"/>
            <a:ext cx="3623247" cy="3103916"/>
          </a:xfrm>
        </p:spPr>
      </p:pic>
    </p:spTree>
    <p:extLst>
      <p:ext uri="{BB962C8B-B14F-4D97-AF65-F5344CB8AC3E}">
        <p14:creationId xmlns:p14="http://schemas.microsoft.com/office/powerpoint/2010/main" val="37644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21118" cy="1143000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F</a:t>
            </a:r>
            <a:r>
              <a:rPr lang="sk-SK" dirty="0" err="1" smtClean="0"/>
              <a:t>ormatívne</a:t>
            </a:r>
            <a:r>
              <a:rPr lang="sk-SK" dirty="0" smtClean="0"/>
              <a:t> hodnotenie – ukážky z BOV informatiky (Bit – jednotka informácie)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r>
              <a:rPr lang="sk-SK" dirty="0" smtClean="0"/>
              <a:t>Metodika – učebný cyklus 5E</a:t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dirty="0" smtClean="0">
                <a:hlinkClick r:id="rId3"/>
              </a:rPr>
              <a:t>Lukáč, 2016</a:t>
            </a:r>
            <a:r>
              <a:rPr lang="sk-SK" dirty="0" smtClean="0"/>
              <a:t>)</a:t>
            </a:r>
          </a:p>
          <a:p>
            <a:pPr lvl="0"/>
            <a:r>
              <a:rPr lang="sk-SK" sz="2800" dirty="0" smtClean="0"/>
              <a:t>Heuristický rozhovor</a:t>
            </a:r>
          </a:p>
          <a:p>
            <a:r>
              <a:rPr lang="sk-SK" sz="2800" dirty="0" smtClean="0"/>
              <a:t>Obrázky</a:t>
            </a:r>
            <a:r>
              <a:rPr lang="sk-SK" sz="2800" dirty="0"/>
              <a:t>, diagramy, tabuľky</a:t>
            </a:r>
          </a:p>
          <a:p>
            <a:r>
              <a:rPr lang="sk-SK" sz="2800" dirty="0" err="1"/>
              <a:t>Applety</a:t>
            </a:r>
            <a:r>
              <a:rPr lang="sk-SK" sz="2800" dirty="0"/>
              <a:t> </a:t>
            </a:r>
            <a:r>
              <a:rPr lang="en-US" sz="2800" dirty="0" err="1">
                <a:hlinkClick r:id="rId4"/>
              </a:rPr>
              <a:t>Hádam</a:t>
            </a:r>
            <a:r>
              <a:rPr lang="en-US" sz="2800" dirty="0">
                <a:hlinkClick r:id="rId4"/>
              </a:rPr>
              <a:t> </a:t>
            </a:r>
            <a:r>
              <a:rPr lang="en-US" sz="2800" dirty="0" err="1">
                <a:hlinkClick r:id="rId4"/>
              </a:rPr>
              <a:t>karty</a:t>
            </a:r>
            <a:r>
              <a:rPr lang="sk-SK" sz="2800" dirty="0"/>
              <a:t>, </a:t>
            </a:r>
            <a:r>
              <a:rPr lang="en-US" sz="2800" dirty="0" err="1">
                <a:hlinkClick r:id="rId5"/>
              </a:rPr>
              <a:t>Hádam</a:t>
            </a:r>
            <a:r>
              <a:rPr lang="en-US" sz="2800" dirty="0">
                <a:hlinkClick r:id="rId5"/>
              </a:rPr>
              <a:t> </a:t>
            </a:r>
            <a:r>
              <a:rPr lang="en-US" sz="2800" dirty="0" err="1">
                <a:hlinkClick r:id="rId5"/>
              </a:rPr>
              <a:t>číslo</a:t>
            </a:r>
            <a:r>
              <a:rPr lang="sk-SK" sz="2800" dirty="0"/>
              <a:t> </a:t>
            </a:r>
            <a:endParaRPr lang="sk-SK" sz="2800" dirty="0" smtClean="0"/>
          </a:p>
          <a:p>
            <a:r>
              <a:rPr lang="sk-SK" sz="2800" dirty="0" smtClean="0"/>
              <a:t>Pracovné </a:t>
            </a:r>
            <a:r>
              <a:rPr lang="sk-SK" sz="2800" dirty="0"/>
              <a:t>listy: </a:t>
            </a:r>
            <a:r>
              <a:rPr lang="sk-SK" sz="2800" dirty="0">
                <a:hlinkClick r:id="rId6"/>
              </a:rPr>
              <a:t>Bit – jednotka informácie</a:t>
            </a:r>
            <a:r>
              <a:rPr lang="sk-SK" sz="2800" dirty="0"/>
              <a:t>, </a:t>
            </a:r>
            <a:r>
              <a:rPr lang="sk-SK" sz="2800" dirty="0">
                <a:hlinkClick r:id="rId7"/>
              </a:rPr>
              <a:t>Kúzlo s kartami</a:t>
            </a:r>
            <a:endParaRPr lang="sk-SK" sz="2800" dirty="0"/>
          </a:p>
          <a:p>
            <a:pPr lvl="1"/>
            <a:r>
              <a:rPr lang="sk-SK" sz="2400" dirty="0"/>
              <a:t>zadanie úloh a otázok (predpoklady, riešenie, argumenty)</a:t>
            </a:r>
          </a:p>
          <a:p>
            <a:pPr lvl="1"/>
            <a:r>
              <a:rPr lang="sk-SK" sz="2400" dirty="0" err="1" smtClean="0"/>
              <a:t>sebahodnotiaca</a:t>
            </a:r>
            <a:r>
              <a:rPr lang="sk-SK" sz="2400" dirty="0" smtClean="0"/>
              <a:t> karta</a:t>
            </a:r>
          </a:p>
          <a:p>
            <a:pPr lvl="1"/>
            <a:r>
              <a:rPr lang="sk-SK" sz="2400" dirty="0" err="1" smtClean="0">
                <a:hlinkClick r:id="rId8"/>
              </a:rPr>
              <a:t>konceptest</a:t>
            </a:r>
            <a:r>
              <a:rPr lang="sk-SK" sz="2400" dirty="0" smtClean="0">
                <a:hlinkClick r:id="rId8"/>
              </a:rPr>
              <a:t> </a:t>
            </a:r>
            <a:endParaRPr lang="sk-SK" sz="2400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C:\Users\Šnajder\Desktop\5E_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808312" cy="19683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7756642" y="3698425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dirty="0"/>
              <a:t>(</a:t>
            </a:r>
            <a:r>
              <a:rPr lang="sk-SK" dirty="0">
                <a:hlinkClick r:id="rId10"/>
              </a:rPr>
              <a:t>BSCS, 2006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62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sk-SK" dirty="0"/>
              <a:t>Odporúčaný priebeh </a:t>
            </a:r>
            <a:r>
              <a:rPr lang="sk-SK" dirty="0" smtClean="0"/>
              <a:t>vyučovania </a:t>
            </a:r>
            <a:r>
              <a:rPr lang="sk-SK" dirty="0"/>
              <a:t>(5E)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 fontScale="85000" lnSpcReduction="20000"/>
          </a:bodyPr>
          <a:lstStyle/>
          <a:p>
            <a:r>
              <a:rPr lang="sk-SK" sz="3300" dirty="0" smtClean="0"/>
              <a:t>opis </a:t>
            </a:r>
            <a:r>
              <a:rPr lang="sk-SK" sz="3300" dirty="0"/>
              <a:t>hry Hádaj kartu (</a:t>
            </a:r>
            <a:r>
              <a:rPr lang="sk-SK" sz="3300" b="1" dirty="0"/>
              <a:t>Zapoj</a:t>
            </a:r>
            <a:r>
              <a:rPr lang="sk-SK" sz="3300" dirty="0"/>
              <a:t>) a hranie hry v dvojiciach (</a:t>
            </a:r>
            <a:r>
              <a:rPr lang="sk-SK" sz="3300" b="1" dirty="0"/>
              <a:t>Skúmaj</a:t>
            </a:r>
            <a:r>
              <a:rPr lang="sk-SK" sz="3300" dirty="0"/>
              <a:t>),</a:t>
            </a:r>
          </a:p>
          <a:p>
            <a:r>
              <a:rPr lang="sk-SK" sz="3300" dirty="0"/>
              <a:t>heuristický rozhovor </a:t>
            </a:r>
            <a:r>
              <a:rPr lang="sk-SK" sz="3300" dirty="0" smtClean="0"/>
              <a:t>na </a:t>
            </a:r>
            <a:r>
              <a:rPr lang="sk-SK" sz="3300" dirty="0"/>
              <a:t>objavenie efektívneho spôsobu určenia </a:t>
            </a:r>
            <a:r>
              <a:rPr lang="sk-SK" sz="3300" dirty="0" smtClean="0"/>
              <a:t>karty </a:t>
            </a:r>
            <a:r>
              <a:rPr lang="sk-SK" sz="3300" dirty="0"/>
              <a:t>(</a:t>
            </a:r>
            <a:r>
              <a:rPr lang="sk-SK" sz="3300" b="1" dirty="0"/>
              <a:t>Skúmaj</a:t>
            </a:r>
            <a:r>
              <a:rPr lang="sk-SK" sz="3300" dirty="0"/>
              <a:t>) so zavedením pojmu bit ako jednotky informácie (</a:t>
            </a:r>
            <a:r>
              <a:rPr lang="sk-SK" sz="3300" b="1" dirty="0"/>
              <a:t>Vysvetli</a:t>
            </a:r>
            <a:r>
              <a:rPr lang="sk-SK" sz="3300" dirty="0"/>
              <a:t>),</a:t>
            </a:r>
          </a:p>
          <a:p>
            <a:r>
              <a:rPr lang="sk-SK" sz="3300" dirty="0" smtClean="0"/>
              <a:t>demonštrácia </a:t>
            </a:r>
            <a:r>
              <a:rPr lang="sk-SK" sz="3300" dirty="0"/>
              <a:t>hry s paralelným hádaním kariet </a:t>
            </a:r>
            <a:r>
              <a:rPr lang="sk-SK" sz="3300" dirty="0" smtClean="0"/>
              <a:t>zameraná </a:t>
            </a:r>
            <a:r>
              <a:rPr lang="sk-SK" sz="3300" dirty="0"/>
              <a:t>na binárne kódovanie kariet </a:t>
            </a:r>
            <a:r>
              <a:rPr lang="sk-SK" sz="3300" dirty="0" smtClean="0"/>
              <a:t/>
            </a:r>
            <a:br>
              <a:rPr lang="sk-SK" sz="3300" dirty="0" smtClean="0"/>
            </a:br>
            <a:r>
              <a:rPr lang="sk-SK" sz="3300" dirty="0" smtClean="0"/>
              <a:t>(</a:t>
            </a:r>
            <a:r>
              <a:rPr lang="sk-SK" sz="3300" b="1" dirty="0" smtClean="0"/>
              <a:t>Vysvetli</a:t>
            </a:r>
            <a:r>
              <a:rPr lang="sk-SK" sz="3300" dirty="0" smtClean="0"/>
              <a:t>)</a:t>
            </a:r>
            <a:endParaRPr lang="sk-SK" sz="3300" dirty="0"/>
          </a:p>
          <a:p>
            <a:r>
              <a:rPr lang="sk-SK" sz="3300" dirty="0"/>
              <a:t>precvičovanie učiva s využitím binárneho stromu a zovšeobecňovanie učiva na </a:t>
            </a:r>
            <a:r>
              <a:rPr lang="sk-SK" sz="3300" dirty="0" err="1"/>
              <a:t>N-árne</a:t>
            </a:r>
            <a:r>
              <a:rPr lang="sk-SK" sz="3300" dirty="0"/>
              <a:t> hádanie </a:t>
            </a:r>
            <a:r>
              <a:rPr lang="sk-SK" sz="3300" dirty="0" smtClean="0"/>
              <a:t>čísel </a:t>
            </a:r>
            <a:r>
              <a:rPr lang="sk-SK" sz="3300" dirty="0"/>
              <a:t>(</a:t>
            </a:r>
            <a:r>
              <a:rPr lang="sk-SK" sz="3300" b="1" dirty="0"/>
              <a:t>Rozšír</a:t>
            </a:r>
            <a:r>
              <a:rPr lang="sk-SK" sz="3300" dirty="0" smtClean="0"/>
              <a:t>)</a:t>
            </a:r>
            <a:endParaRPr lang="sk-SK" sz="3300" dirty="0"/>
          </a:p>
          <a:p>
            <a:r>
              <a:rPr lang="sk-SK" sz="3300" dirty="0"/>
              <a:t>celkové zhrnutie a vyhodnotenie prebraného učiva (</a:t>
            </a:r>
            <a:r>
              <a:rPr lang="sk-SK" sz="3300" b="1" dirty="0"/>
              <a:t>Vyhodnoť</a:t>
            </a:r>
            <a:r>
              <a:rPr lang="sk-SK" sz="3300" dirty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8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sk-SK" dirty="0"/>
              <a:t>Ukážka časti </a:t>
            </a:r>
            <a:r>
              <a:rPr lang="sk-SK" dirty="0" smtClean="0"/>
              <a:t>heuristického rozhovoru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/>
              <a:t>U</a:t>
            </a:r>
            <a:r>
              <a:rPr lang="sk-SK" b="1" dirty="0"/>
              <a:t>: „Môžeme uhádnuť kartu na prvý pokus?“</a:t>
            </a:r>
          </a:p>
          <a:p>
            <a:r>
              <a:rPr lang="sk-SK" dirty="0"/>
              <a:t>Ž: „Áno, ale nie vždy sa nám to podarí.“</a:t>
            </a:r>
          </a:p>
          <a:p>
            <a:r>
              <a:rPr lang="sk-SK" b="1" dirty="0"/>
              <a:t>U: „Koľko najviac otázok potrebujeme, aby sme uhádli kartu?“</a:t>
            </a:r>
          </a:p>
          <a:p>
            <a:r>
              <a:rPr lang="sk-SK" dirty="0"/>
              <a:t>Ž1: „No, keď nemáme šťastie, tak na 32 pokusov.“</a:t>
            </a:r>
          </a:p>
          <a:p>
            <a:r>
              <a:rPr lang="sk-SK" dirty="0"/>
              <a:t>Ž2: „Môžeme hádať aj viac ako 32-krát, keď si nebudeme pamätať uvedené karty. Ale v najhoršom prípade by malo stačiť najviac 31 pokusov.“</a:t>
            </a:r>
          </a:p>
          <a:p>
            <a:r>
              <a:rPr lang="sk-SK" b="1" dirty="0"/>
              <a:t>U: „Ako sa po každej otázke zmení množina, ktorá obsahuje hľadanú kartu?“</a:t>
            </a:r>
          </a:p>
          <a:p>
            <a:r>
              <a:rPr lang="sk-SK" dirty="0"/>
              <a:t>Ž1: „Bude sa stále zmenšovať.“ ...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62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/>
              <a:t>Obrázky, diagramy, tabuľky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5" name="Picture 2" descr="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6" y="1556792"/>
            <a:ext cx="4192272" cy="217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 descr="C:\__VEMIV\IBSE_metodiky\03_bit_jednotka_informacie_2014_09_30\32_kariet_paralelne_hadan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71" y="1228129"/>
            <a:ext cx="4139677" cy="309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C:\__VEMIV\IBSE_metodiky\03_bit_jednotka_informacie_2014_12_30\pom\32_nemeckych_kariet_kodovanie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7" y="3915514"/>
            <a:ext cx="3376472" cy="251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C:\Users\Šnajder\Desktop\binarny_strom_0_7_de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63628"/>
            <a:ext cx="3911595" cy="2195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5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484</Words>
  <Application>Microsoft Office PowerPoint</Application>
  <PresentationFormat>Prezentácia na obrazovke (4:3)</PresentationFormat>
  <Paragraphs>72</Paragraphs>
  <Slides>14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Motív Office</vt:lpstr>
      <vt:lpstr>Formatívne hodnotenie vo vyučovaní informatiky</vt:lpstr>
      <vt:lpstr>Formatívne hodnotenie – atribúty </vt:lpstr>
      <vt:lpstr>Formatívne hodnotenie – pokyny</vt:lpstr>
      <vt:lpstr>Formatívne hodnotenie – stratégie</vt:lpstr>
      <vt:lpstr>Formatívne hodnotenie – DT</vt:lpstr>
      <vt:lpstr>Formatívne hodnotenie – ukážky z BOV informatiky (Bit – jednotka informácie)</vt:lpstr>
      <vt:lpstr>Odporúčaný priebeh vyučovania (5E)</vt:lpstr>
      <vt:lpstr>Ukážka časti heuristického rozhovoru</vt:lpstr>
      <vt:lpstr>Obrázky, diagramy, tabuľky</vt:lpstr>
      <vt:lpstr>Applet</vt:lpstr>
      <vt:lpstr>Otázky v pracovnom liste</vt:lpstr>
      <vt:lpstr>Sebahodnotiaca karta</vt:lpstr>
      <vt:lpstr>Ukážka úlohy konceptuálneho testu</vt:lpstr>
      <vt:lpstr>Formatívne hodnotenie –  otázky do diskusie</vt:lpstr>
    </vt:vector>
  </TitlesOfParts>
  <Company>PF UPJS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Programovanie mobilných zariadení ako súčasť moderného vyučovania informatiky na ZŠ a SŠ</dc:title>
  <dc:creator>Lubomir Snajder</dc:creator>
  <cp:lastModifiedBy>doc. RNDr. Ľubomír Šnajder PhD.</cp:lastModifiedBy>
  <cp:revision>307</cp:revision>
  <dcterms:created xsi:type="dcterms:W3CDTF">2016-04-06T12:53:28Z</dcterms:created>
  <dcterms:modified xsi:type="dcterms:W3CDTF">2017-06-15T06:23:59Z</dcterms:modified>
</cp:coreProperties>
</file>