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3"/>
  </p:notesMasterIdLst>
  <p:sldIdLst>
    <p:sldId id="256" r:id="rId2"/>
    <p:sldId id="359" r:id="rId3"/>
    <p:sldId id="469" r:id="rId4"/>
    <p:sldId id="470" r:id="rId5"/>
    <p:sldId id="471" r:id="rId6"/>
    <p:sldId id="475" r:id="rId7"/>
    <p:sldId id="473" r:id="rId8"/>
    <p:sldId id="474" r:id="rId9"/>
    <p:sldId id="450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77" r:id="rId19"/>
    <p:sldId id="476" r:id="rId20"/>
    <p:sldId id="466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6" autoAdjust="0"/>
    <p:restoredTop sz="94660"/>
  </p:normalViewPr>
  <p:slideViewPr>
    <p:cSldViewPr>
      <p:cViewPr>
        <p:scale>
          <a:sx n="60" d="100"/>
          <a:sy n="60" d="100"/>
        </p:scale>
        <p:origin x="-1248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89D5C96-269E-4B68-8FB3-ADD5DFBC78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52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1E981-8A0F-4BCF-B6A7-0BFE961B9D3B}" type="slidenum">
              <a:rPr lang="sk-SK"/>
              <a:pPr/>
              <a:t>1</a:t>
            </a:fld>
            <a:endParaRPr 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CB34C-1271-4F8D-AE98-CCD1B2B9F7AC}" type="slidenum">
              <a:rPr lang="sk-SK"/>
              <a:pPr/>
              <a:t>21</a:t>
            </a:fld>
            <a:endParaRPr 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sk-SK"/>
              <a:t>Kliknite sem a 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1750"/>
            <a:ext cx="8496300" cy="360363"/>
          </a:xfrm>
        </p:spPr>
        <p:txBody>
          <a:bodyPr/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sk-SK"/>
              <a:t>UPJŠ v Košiciach, Prírodovedecká fakulta, Ústav informatiky, </a:t>
            </a:r>
            <a:br>
              <a:rPr lang="sk-SK"/>
            </a:br>
            <a:r>
              <a:rPr lang="sk-SK"/>
              <a:t>Oddelenie didaktiky informatiky a podporných technológií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63B1-A133-4FAA-8A08-9EA6ECA58E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7775-0277-43E7-AB7B-06524537CCB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C69C-4DF1-4A73-AB45-1556B93DBA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7" name="Picture 7" descr="logo-pfupj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806"/>
            <a:ext cx="1079946" cy="10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B020-E481-4C04-9898-C538DCC8E9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24000" y="1484313"/>
            <a:ext cx="3619500" cy="506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95900" y="1484313"/>
            <a:ext cx="3619500" cy="506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D5DD5-69AC-42EF-A6FE-5C24C4A17D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1AFA-9478-4C67-B074-86EF6C6A197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DBB6-4267-409F-BBB6-E62EA82551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9961-88E2-49E7-8D24-60E3388E86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F3C1-7954-4B2F-B5D2-6A26253969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88E2-238D-47B5-9B19-DB76C6FC10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484313"/>
            <a:ext cx="73914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E58C3F8-0B08-4C6F-A47D-1CC0E136EF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cs.upjs.sk/ihra/" TargetMode="External"/><Relationship Id="rId7" Type="http://schemas.openxmlformats.org/officeDocument/2006/relationships/image" Target="../media/image35.gif"/><Relationship Id="rId2" Type="http://schemas.openxmlformats.org/officeDocument/2006/relationships/hyperlink" Target="http://di.ics.upjs.sk/palmaj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ubomir.snajder@upjs.sk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hyperlink" Target="http://ics.upjs.sk/~snajd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7510_2st_standardy_INFORMATIKA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informaticke-pracovne-listy-publikacia.pdf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csunplugged.org/" TargetMode="External"/><Relationship Id="rId7" Type="http://schemas.openxmlformats.org/officeDocument/2006/relationships/hyperlink" Target="http://ics.upjs.sk/~snajder/publikacie/iplba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hourofcode.com/us/s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s.upjs.sk/~snajder/ai2/" TargetMode="External"/><Relationship Id="rId11" Type="http://schemas.openxmlformats.org/officeDocument/2006/relationships/hyperlink" Target="CSUnplugged_OS_2015_v3.1.pdf" TargetMode="External"/><Relationship Id="rId5" Type="http://schemas.openxmlformats.org/officeDocument/2006/relationships/hyperlink" Target="http://ai2.appinventor.mit.edu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cratch.mit.edu/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Kodovanie_a_dekodovanie_obrazkov.jar" TargetMode="External"/><Relationship Id="rId13" Type="http://schemas.openxmlformats.org/officeDocument/2006/relationships/hyperlink" Target="http://scratch.mit.edu/projects/17102247/" TargetMode="External"/><Relationship Id="rId3" Type="http://schemas.openxmlformats.org/officeDocument/2006/relationships/hyperlink" Target="http://scratch.mit.edu/projects/17048661/" TargetMode="External"/><Relationship Id="rId7" Type="http://schemas.openxmlformats.org/officeDocument/2006/relationships/hyperlink" Target="http://scratch.mit.edu/projects/13872378/" TargetMode="External"/><Relationship Id="rId12" Type="http://schemas.openxmlformats.org/officeDocument/2006/relationships/hyperlink" Target="vocal_warm_up.sb2" TargetMode="External"/><Relationship Id="rId2" Type="http://schemas.openxmlformats.org/officeDocument/2006/relationships/hyperlink" Target="cierna_skrinka2a.s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adam_cislo_na_kartickach.sb2" TargetMode="External"/><Relationship Id="rId11" Type="http://schemas.openxmlformats.org/officeDocument/2006/relationships/hyperlink" Target="http://scratch.mit.edu/projects/13834859/" TargetMode="External"/><Relationship Id="rId5" Type="http://schemas.openxmlformats.org/officeDocument/2006/relationships/hyperlink" Target="http://scratch.mit.edu/projects/18018918/" TargetMode="External"/><Relationship Id="rId15" Type="http://schemas.openxmlformats.org/officeDocument/2006/relationships/hyperlink" Target="http://scratch.mit.edu/projects/13847549/" TargetMode="External"/><Relationship Id="rId10" Type="http://schemas.openxmlformats.org/officeDocument/2006/relationships/hyperlink" Target="vocal_range.sb2" TargetMode="External"/><Relationship Id="rId4" Type="http://schemas.openxmlformats.org/officeDocument/2006/relationships/hyperlink" Target="hadam_karty_32.sb2" TargetMode="External"/><Relationship Id="rId9" Type="http://schemas.openxmlformats.org/officeDocument/2006/relationships/hyperlink" Target="humorne_kodovanie_PL_2015_05_16.xls" TargetMode="External"/><Relationship Id="rId14" Type="http://schemas.openxmlformats.org/officeDocument/2006/relationships/hyperlink" Target="rozcvicka.sb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k-SK" sz="1400" dirty="0" smtClean="0"/>
              <a:t>3. 2. 2016, Stretnutie s učiteľmi informatiky zo ZŠ, CVČ, Orgovánová 5, Košice</a:t>
            </a:r>
            <a:endParaRPr lang="en-US" sz="1400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07504" y="4110707"/>
            <a:ext cx="892899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k-SK" sz="4000" dirty="0" smtClean="0"/>
              <a:t>Národný projekt IT akadémia – poznámky k aktivitám pre ZŠ</a:t>
            </a:r>
            <a:endParaRPr lang="sk-SK" sz="4000" dirty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14283" y="5589588"/>
            <a:ext cx="892971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k-SK" smtClean="0"/>
              <a:t>Ľubomír </a:t>
            </a:r>
            <a:r>
              <a:rPr lang="sk-SK" err="1" smtClean="0"/>
              <a:t>Šnajder</a:t>
            </a: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28520" cy="1066800"/>
          </a:xfrm>
        </p:spPr>
        <p:txBody>
          <a:bodyPr/>
          <a:lstStyle/>
          <a:p>
            <a:r>
              <a:rPr lang="sk-SK" sz="3600" dirty="0"/>
              <a:t>Ukážky mobilných </a:t>
            </a:r>
            <a:r>
              <a:rPr lang="sk-SK" sz="3600" dirty="0" smtClean="0"/>
              <a:t>aplikácií </a:t>
            </a:r>
            <a:br>
              <a:rPr lang="sk-SK" sz="3600" dirty="0" smtClean="0"/>
            </a:br>
            <a:r>
              <a:rPr lang="sk-SK" sz="3600" dirty="0" smtClean="0"/>
              <a:t>– Hra Postreh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r>
              <a:rPr lang="sk-SK" sz="1800" i="1" dirty="0"/>
              <a:t>Vytvorte hru Postreh, ktorá bude v pravidelných časových intervaloch zobrazovať červenú loptu na náhodné miesta obrazovky. Úlohou hráča je čo najskôr sa dotknúť tejto lopty. Po dotyku lopty sa ozve krátky zvuk.</a:t>
            </a:r>
            <a:endParaRPr lang="sk-SK" sz="1800" dirty="0"/>
          </a:p>
          <a:p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269040"/>
            <a:ext cx="1511555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4600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 descr="F:\_VYUCBA\_KRUZOK\AI2\hra_postreh_very_lite\postreh_very_lite_initiallize_orezan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5"/>
          <a:stretch/>
        </p:blipFill>
        <p:spPr bwMode="auto">
          <a:xfrm>
            <a:off x="1907704" y="5013176"/>
            <a:ext cx="4922520" cy="1304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 descr="F:\_VYUCBA\_KRUZOK\AI2\hra_postreh_very_lite\postreh_very_lite_initiallize_orezan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1" r="59155"/>
          <a:stretch/>
        </p:blipFill>
        <p:spPr bwMode="auto">
          <a:xfrm>
            <a:off x="1907704" y="3908489"/>
            <a:ext cx="2010603" cy="888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0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28520" cy="1066800"/>
          </a:xfrm>
        </p:spPr>
        <p:txBody>
          <a:bodyPr/>
          <a:lstStyle/>
          <a:p>
            <a:r>
              <a:rPr lang="sk-SK" sz="3600" dirty="0"/>
              <a:t>Ukážky mobilných </a:t>
            </a:r>
            <a:r>
              <a:rPr lang="sk-SK" sz="3600" dirty="0" smtClean="0"/>
              <a:t>aplikácií </a:t>
            </a:r>
            <a:br>
              <a:rPr lang="sk-SK" sz="3600" dirty="0" smtClean="0"/>
            </a:br>
            <a:r>
              <a:rPr lang="sk-SK" sz="3600" dirty="0" smtClean="0"/>
              <a:t>– Hra Guľôčka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r>
              <a:rPr lang="sk-SK" sz="1800" i="1" dirty="0"/>
              <a:t>Vytvorte hru Guľôčka, v ktorej nakláňaním mobilného zariadenia ovládate malú červenú guľku tak, aby sa čo najskôr dotkla troch zelených kruhov a vyhla sa čiernemu kruhu predstavujúcemu jed. </a:t>
            </a:r>
            <a:r>
              <a:rPr lang="sk-SK" sz="1800" i="1" dirty="0" smtClean="0"/>
              <a:t/>
            </a:r>
            <a:br>
              <a:rPr lang="sk-SK" sz="1800" i="1" dirty="0" smtClean="0"/>
            </a:br>
            <a:r>
              <a:rPr lang="sk-SK" sz="1800" i="1" dirty="0" smtClean="0"/>
              <a:t>Pri </a:t>
            </a:r>
            <a:r>
              <a:rPr lang="sk-SK" sz="1800" i="1" dirty="0"/>
              <a:t>dotyku guľôčky so zeleným kruhom, kruh zmizne a získavate za neho 10 bodov, pri dotyku s okrajom plátna strácate 2 body a </a:t>
            </a:r>
            <a:r>
              <a:rPr lang="sk-SK" sz="1800" i="1" dirty="0" smtClean="0"/>
              <a:t/>
            </a:r>
            <a:br>
              <a:rPr lang="sk-SK" sz="1800" i="1" dirty="0" smtClean="0"/>
            </a:br>
            <a:r>
              <a:rPr lang="sk-SK" sz="1800" i="1" dirty="0" smtClean="0"/>
              <a:t>pri </a:t>
            </a:r>
            <a:r>
              <a:rPr lang="sk-SK" sz="1800" i="1" dirty="0"/>
              <a:t>dotyku s jedom (čiernym kruhom) strácate 40 bodov. Hra končí </a:t>
            </a:r>
            <a:r>
              <a:rPr lang="sk-SK" sz="1800" i="1" dirty="0" smtClean="0"/>
              <a:t/>
            </a:r>
            <a:br>
              <a:rPr lang="sk-SK" sz="1800" i="1" dirty="0" smtClean="0"/>
            </a:br>
            <a:r>
              <a:rPr lang="sk-SK" sz="1800" i="1" dirty="0" smtClean="0"/>
              <a:t>po </a:t>
            </a:r>
            <a:r>
              <a:rPr lang="sk-SK" sz="1800" i="1" dirty="0"/>
              <a:t>dotknutí sa troch zelených kruhov alebo pri získaní záporného skóre hry.</a:t>
            </a:r>
            <a:endParaRPr lang="sk-SK" sz="1800" dirty="0"/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" y="1269040"/>
            <a:ext cx="1511555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03144"/>
            <a:ext cx="590550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28520" cy="1066800"/>
          </a:xfrm>
        </p:spPr>
        <p:txBody>
          <a:bodyPr/>
          <a:lstStyle/>
          <a:p>
            <a:r>
              <a:rPr lang="sk-SK" sz="3600" dirty="0"/>
              <a:t>Ukážky mobilných </a:t>
            </a:r>
            <a:r>
              <a:rPr lang="sk-SK" sz="3600" dirty="0" smtClean="0"/>
              <a:t>aplikácií </a:t>
            </a:r>
            <a:br>
              <a:rPr lang="sk-SK" sz="3600" dirty="0" smtClean="0"/>
            </a:br>
            <a:r>
              <a:rPr lang="sk-SK" sz="3600" dirty="0" smtClean="0"/>
              <a:t>– Hovoriaci kompas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r>
              <a:rPr lang="sk-SK" sz="2000" i="1" dirty="0"/>
              <a:t>Vytvorte aplikáciu pre slabozrakých, či zaneprázdnených, ktorá okrem zobrazenia azimutu a svetovej strany na kompase bude hovoriť aktuálnu svetovú stranu syntetickým hlasom.</a:t>
            </a:r>
            <a:endParaRPr lang="sk-SK" sz="2000" dirty="0"/>
          </a:p>
          <a:p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" y="1269040"/>
            <a:ext cx="1511555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724" y="2420888"/>
            <a:ext cx="6042660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28520" cy="1066800"/>
          </a:xfrm>
        </p:spPr>
        <p:txBody>
          <a:bodyPr/>
          <a:lstStyle/>
          <a:p>
            <a:r>
              <a:rPr lang="sk-SK" sz="3600" dirty="0"/>
              <a:t>Ukážky mobilných </a:t>
            </a:r>
            <a:r>
              <a:rPr lang="sk-SK" sz="3600" dirty="0" smtClean="0"/>
              <a:t>aplikácií </a:t>
            </a:r>
            <a:br>
              <a:rPr lang="sk-SK" sz="3600" dirty="0" smtClean="0"/>
            </a:br>
            <a:r>
              <a:rPr lang="sk-SK" sz="3600" dirty="0" smtClean="0"/>
              <a:t>– Čítačka SMS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r>
              <a:rPr lang="sk-SK" sz="2000" i="1" dirty="0"/>
              <a:t>Vytvorte aplikáciu pre slabozrakých, či zaneprázdnených, ktorá prečíta nahlas prichádzajúcu SMS správu syntetickým hlasom.</a:t>
            </a:r>
            <a:endParaRPr lang="sk-SK" sz="2000" dirty="0"/>
          </a:p>
          <a:p>
            <a:endParaRPr lang="sk-SK" sz="2000" dirty="0"/>
          </a:p>
        </p:txBody>
      </p:sp>
      <p:pic>
        <p:nvPicPr>
          <p:cNvPr id="4" name="Obrázok 3" descr="C:\__DidInfo_2015\obrazky\textTo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08" y="2060848"/>
            <a:ext cx="413766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__2015_Erasmus+_Ostrava\2_AI2\citacka_sms_obraz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" y="1269040"/>
            <a:ext cx="151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28520" cy="1066800"/>
          </a:xfrm>
        </p:spPr>
        <p:txBody>
          <a:bodyPr/>
          <a:lstStyle/>
          <a:p>
            <a:r>
              <a:rPr lang="sk-SK" sz="3600" dirty="0"/>
              <a:t>Ukážky mobilných </a:t>
            </a:r>
            <a:r>
              <a:rPr lang="sk-SK" sz="3600" dirty="0" smtClean="0"/>
              <a:t>aplikácií </a:t>
            </a:r>
            <a:br>
              <a:rPr lang="sk-SK" sz="3600" dirty="0" smtClean="0"/>
            </a:br>
            <a:r>
              <a:rPr lang="sk-SK" sz="3600" dirty="0" smtClean="0"/>
              <a:t>– </a:t>
            </a:r>
            <a:r>
              <a:rPr lang="sk-SK" sz="3600" dirty="0" err="1" smtClean="0"/>
              <a:t>Krokomer</a:t>
            </a:r>
            <a:r>
              <a:rPr lang="sk-SK" sz="3600" dirty="0" smtClean="0"/>
              <a:t>/</a:t>
            </a:r>
            <a:r>
              <a:rPr lang="sk-SK" sz="3600" dirty="0" err="1" smtClean="0"/>
              <a:t>drepomer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r>
              <a:rPr lang="sk-SK" sz="2000" i="1" dirty="0"/>
              <a:t>Vytvorte </a:t>
            </a:r>
            <a:r>
              <a:rPr lang="sk-SK" sz="2000" i="1" dirty="0" smtClean="0"/>
              <a:t>aplikáciu</a:t>
            </a:r>
            <a:r>
              <a:rPr lang="sk-SK" sz="2000" i="1" dirty="0"/>
              <a:t>, ktorá bude merať počet prejdených krokov.</a:t>
            </a:r>
            <a:endParaRPr lang="sk-SK" sz="2000" dirty="0"/>
          </a:p>
          <a:p>
            <a:endParaRPr lang="sk-SK" sz="2000" dirty="0"/>
          </a:p>
        </p:txBody>
      </p:sp>
      <p:pic>
        <p:nvPicPr>
          <p:cNvPr id="6" name="Obrázok 5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112" y="4293096"/>
            <a:ext cx="3193286" cy="1884584"/>
          </a:xfrm>
          <a:prstGeom prst="rect">
            <a:avLst/>
          </a:prstGeom>
        </p:spPr>
      </p:pic>
      <p:pic>
        <p:nvPicPr>
          <p:cNvPr id="3074" name="Picture 2" descr="C:\__2015_Erasmus+_Ostrava\2_AI2\meranie_akceleromet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" y="1269040"/>
            <a:ext cx="151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0" y="3429000"/>
            <a:ext cx="4958334" cy="340156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669" y="1700809"/>
            <a:ext cx="5537835" cy="21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28520" cy="1066800"/>
          </a:xfrm>
        </p:spPr>
        <p:txBody>
          <a:bodyPr/>
          <a:lstStyle/>
          <a:p>
            <a:r>
              <a:rPr lang="sk-SK" sz="3600" dirty="0"/>
              <a:t>Ukážky mobilných </a:t>
            </a:r>
            <a:r>
              <a:rPr lang="sk-SK" sz="3600" dirty="0" smtClean="0"/>
              <a:t>aplikácií </a:t>
            </a:r>
            <a:br>
              <a:rPr lang="sk-SK" sz="3600" dirty="0" smtClean="0"/>
            </a:br>
            <a:r>
              <a:rPr lang="sk-SK" sz="3600" dirty="0" smtClean="0"/>
              <a:t>– Hľadačka GPS pozície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r>
              <a:rPr lang="sk-SK" sz="2000" i="1" dirty="0"/>
              <a:t>Vytvorte mobilnú aplikáciu, ktorá umožní uložiť GPS pozíciu miesta a neskôr sa na to miesto vrátiť na základe vypočítania vzdialenosti a smeru od aktuálnej GPS pozície k uloženej GPS pozícii.</a:t>
            </a:r>
            <a:r>
              <a:rPr lang="sk-SK" sz="2000" dirty="0"/>
              <a:t> </a:t>
            </a:r>
          </a:p>
          <a:p>
            <a:endParaRPr lang="sk-SK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932" y="2636912"/>
            <a:ext cx="3558540" cy="210312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06728"/>
            <a:ext cx="4678680" cy="28346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" y="1269040"/>
            <a:ext cx="1512000" cy="252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2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28520" cy="1066800"/>
          </a:xfrm>
        </p:spPr>
        <p:txBody>
          <a:bodyPr/>
          <a:lstStyle/>
          <a:p>
            <a:r>
              <a:rPr lang="sk-SK" sz="3600" dirty="0"/>
              <a:t>Ukážky mobilných </a:t>
            </a:r>
            <a:r>
              <a:rPr lang="sk-SK" sz="3600" dirty="0" smtClean="0"/>
              <a:t>aplikácií </a:t>
            </a:r>
            <a:br>
              <a:rPr lang="sk-SK" sz="3600" dirty="0" smtClean="0"/>
            </a:br>
            <a:r>
              <a:rPr lang="sk-SK" sz="3600" dirty="0" smtClean="0"/>
              <a:t>– Zobraz miesto/trasu na mape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r>
              <a:rPr lang="sk-SK" sz="2000" i="1" dirty="0"/>
              <a:t>Vytvorte mobilnú aplikáciu, ktorá zo zoznamu adries umožní vybrať adresu/adresy a ukázať miesto/trasu medzi miestami pomocou aplikácie </a:t>
            </a:r>
            <a:r>
              <a:rPr lang="sk-SK" sz="2000" i="1" dirty="0" err="1"/>
              <a:t>Google</a:t>
            </a:r>
            <a:r>
              <a:rPr lang="sk-SK" sz="2000" i="1" dirty="0"/>
              <a:t> </a:t>
            </a:r>
            <a:r>
              <a:rPr lang="sk-SK" sz="2000" i="1" dirty="0" err="1"/>
              <a:t>maps</a:t>
            </a:r>
            <a:r>
              <a:rPr lang="sk-SK" sz="2000" i="1" dirty="0"/>
              <a:t>. </a:t>
            </a:r>
            <a:endParaRPr lang="sk-SK" sz="2000" dirty="0"/>
          </a:p>
          <a:p>
            <a:endParaRPr lang="sk-SK" sz="2000" dirty="0"/>
          </a:p>
        </p:txBody>
      </p:sp>
      <p:pic>
        <p:nvPicPr>
          <p:cNvPr id="4" name="Obrázok 3" descr="C:\__DidInfo_2015\obrazky\screenshoty\2015_03_09_09.36.5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" y="1269040"/>
            <a:ext cx="1511555" cy="25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Obrázok 4" descr="C:\__DidInfo_2015\obrazky\screenshoty\2015_03_09_09.38.4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" y="4005344"/>
            <a:ext cx="1511555" cy="25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564904"/>
            <a:ext cx="5737860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Vzdelávanie učiteľov ZŠ 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so </a:t>
            </a:r>
            <a:r>
              <a:rPr lang="sk-SK" sz="3600" dirty="0"/>
              <a:t>zameraním na </a:t>
            </a:r>
            <a:r>
              <a:rPr lang="sk-SK" sz="3600" dirty="0" smtClean="0"/>
              <a:t>IKT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r>
              <a:rPr lang="sk-SK" dirty="0"/>
              <a:t>Vzdelávanie riaditeľov partnerských škôl zamerané na Vzdelávanie pre vedomostnú </a:t>
            </a:r>
            <a:r>
              <a:rPr lang="sk-SK" dirty="0" smtClean="0"/>
              <a:t>spoločnosť </a:t>
            </a:r>
            <a:br>
              <a:rPr lang="sk-SK" dirty="0" smtClean="0"/>
            </a:br>
            <a:r>
              <a:rPr lang="sk-SK" dirty="0" smtClean="0"/>
              <a:t>(2 h, 9 skupín po 10 ľudí)</a:t>
            </a:r>
          </a:p>
          <a:p>
            <a:r>
              <a:rPr lang="sk-SK" dirty="0" smtClean="0"/>
              <a:t>Aktualizačné </a:t>
            </a:r>
            <a:r>
              <a:rPr lang="sk-SK" dirty="0"/>
              <a:t>vzdelávanie učiteľov </a:t>
            </a:r>
            <a:r>
              <a:rPr lang="sk-SK" dirty="0" smtClean="0"/>
              <a:t>ZŠ </a:t>
            </a:r>
            <a:br>
              <a:rPr lang="sk-SK" dirty="0" smtClean="0"/>
            </a:br>
            <a:r>
              <a:rPr lang="sk-SK" dirty="0" smtClean="0"/>
              <a:t>(18 h + 12 h, 3 skupiny po 15 ľudí)</a:t>
            </a:r>
            <a:endParaRPr lang="sk-SK" dirty="0"/>
          </a:p>
          <a:p>
            <a:r>
              <a:rPr lang="sk-SK" dirty="0" smtClean="0"/>
              <a:t>Rozširujúce štúdium informatiky</a:t>
            </a:r>
          </a:p>
          <a:p>
            <a:pPr lvl="0"/>
            <a:r>
              <a:rPr lang="sk-SK" dirty="0"/>
              <a:t>Exkurzie (1 deň) a stáže učiteľov v IT firmách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/>
              <a:t>5 </a:t>
            </a:r>
            <a:r>
              <a:rPr lang="sk-SK" dirty="0" smtClean="0"/>
              <a:t>– 20 </a:t>
            </a:r>
            <a:r>
              <a:rPr lang="sk-SK" dirty="0"/>
              <a:t>dní)</a:t>
            </a:r>
          </a:p>
          <a:p>
            <a:pPr lvl="0"/>
            <a:r>
              <a:rPr lang="sk-SK" dirty="0"/>
              <a:t>Popularizačné prednášky pre učiteľov a otvorené </a:t>
            </a:r>
            <a:r>
              <a:rPr lang="sk-SK" dirty="0" smtClean="0"/>
              <a:t>hodiny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35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Vzdelávanie učiteľov ZŠ 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so </a:t>
            </a:r>
            <a:r>
              <a:rPr lang="sk-SK" sz="3600" dirty="0"/>
              <a:t>zameraním na </a:t>
            </a:r>
            <a:r>
              <a:rPr lang="sk-SK" sz="3600" dirty="0" smtClean="0"/>
              <a:t>IKT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284911"/>
          </a:xfrm>
        </p:spPr>
        <p:txBody>
          <a:bodyPr/>
          <a:lstStyle/>
          <a:p>
            <a:pPr lvl="0"/>
            <a:r>
              <a:rPr lang="sk-SK" dirty="0" smtClean="0"/>
              <a:t>Vzdelávanie </a:t>
            </a:r>
            <a:r>
              <a:rPr lang="sk-SK" dirty="0"/>
              <a:t>učiteľov na získanie certifikátov ECDL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err="1"/>
              <a:t>Eco-C</a:t>
            </a:r>
            <a:endParaRPr lang="sk-SK" dirty="0"/>
          </a:p>
          <a:p>
            <a:pPr lvl="0"/>
            <a:r>
              <a:rPr lang="sk-SK" dirty="0"/>
              <a:t>Účasť vybraných učiteľov na národných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medzinárodných konferenciách zameraných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inováciu vzdelávania s </a:t>
            </a:r>
            <a:r>
              <a:rPr lang="sk-SK" dirty="0" smtClean="0"/>
              <a:t>podporu</a:t>
            </a:r>
          </a:p>
          <a:p>
            <a:endParaRPr lang="sk-SK" dirty="0" smtClean="0"/>
          </a:p>
          <a:p>
            <a:r>
              <a:rPr lang="sk-SK" dirty="0" smtClean="0"/>
              <a:t>Naše tradície vzdelávania učiteľov informatiky: </a:t>
            </a:r>
          </a:p>
          <a:p>
            <a:pPr lvl="1"/>
            <a:r>
              <a:rPr lang="sk-SK" dirty="0" err="1" smtClean="0"/>
              <a:t>Workshopy</a:t>
            </a:r>
            <a:r>
              <a:rPr lang="sk-SK" dirty="0" smtClean="0"/>
              <a:t> MM, internet (do 2010)</a:t>
            </a:r>
          </a:p>
          <a:p>
            <a:pPr lvl="1"/>
            <a:r>
              <a:rPr lang="sk-SK" dirty="0" smtClean="0"/>
              <a:t>KUI (2000 – doteraz) </a:t>
            </a:r>
          </a:p>
          <a:p>
            <a:pPr lvl="1"/>
            <a:r>
              <a:rPr lang="sk-SK" dirty="0" err="1" smtClean="0"/>
              <a:t>ĎVUi</a:t>
            </a:r>
            <a:r>
              <a:rPr lang="sk-SK" dirty="0" smtClean="0"/>
              <a:t> (2009 – 2011)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519159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2"/>
          <p:cNvSpPr txBox="1">
            <a:spLocks/>
          </p:cNvSpPr>
          <p:nvPr/>
        </p:nvSpPr>
        <p:spPr bwMode="white">
          <a:xfrm>
            <a:off x="1508696" y="1268760"/>
            <a:ext cx="76353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kern="0" dirty="0" smtClean="0"/>
              <a:t>Informatické krúžky</a:t>
            </a:r>
          </a:p>
          <a:p>
            <a:r>
              <a:rPr lang="sk-SK" kern="0" dirty="0" smtClean="0"/>
              <a:t>Denný IT tábor</a:t>
            </a:r>
          </a:p>
          <a:p>
            <a:r>
              <a:rPr lang="sk-SK" kern="0" dirty="0" smtClean="0"/>
              <a:t>Letný pobytový tábor</a:t>
            </a:r>
          </a:p>
          <a:p>
            <a:r>
              <a:rPr lang="sk-SK" kern="0" dirty="0" smtClean="0"/>
              <a:t>IT čajovňa</a:t>
            </a:r>
          </a:p>
          <a:p>
            <a:r>
              <a:rPr lang="sk-SK" kern="0" dirty="0" smtClean="0"/>
              <a:t>Veda v meste</a:t>
            </a:r>
          </a:p>
          <a:p>
            <a:r>
              <a:rPr lang="sk-SK" kern="0" dirty="0" smtClean="0"/>
              <a:t>Informatické súťaže:</a:t>
            </a:r>
          </a:p>
          <a:p>
            <a:pPr lvl="1"/>
            <a:r>
              <a:rPr lang="sk-SK" kern="0" dirty="0" smtClean="0"/>
              <a:t>PALMA </a:t>
            </a:r>
            <a:r>
              <a:rPr lang="sk-SK" kern="0" dirty="0"/>
              <a:t>junior </a:t>
            </a:r>
            <a:r>
              <a:rPr lang="sk-SK" kern="0" dirty="0" smtClean="0">
                <a:hlinkClick r:id="rId2"/>
              </a:rPr>
              <a:t>http://di.ics.upjs.sk/palmaj/</a:t>
            </a:r>
            <a:r>
              <a:rPr lang="sk-SK" kern="0" dirty="0" smtClean="0"/>
              <a:t> </a:t>
            </a:r>
          </a:p>
          <a:p>
            <a:pPr lvl="1"/>
            <a:r>
              <a:rPr lang="sk-SK" kern="0" dirty="0"/>
              <a:t>IHRA </a:t>
            </a:r>
            <a:r>
              <a:rPr lang="sk-SK" kern="0" dirty="0">
                <a:hlinkClick r:id="rId3"/>
              </a:rPr>
              <a:t>http://web.ics.upjs.sk/ihra</a:t>
            </a:r>
            <a:r>
              <a:rPr lang="sk-SK" kern="0" dirty="0" smtClean="0">
                <a:hlinkClick r:id="rId3"/>
              </a:rPr>
              <a:t>/</a:t>
            </a:r>
            <a:r>
              <a:rPr lang="sk-SK" kern="0" dirty="0" smtClean="0"/>
              <a:t> </a:t>
            </a:r>
          </a:p>
          <a:p>
            <a:pPr lvl="1"/>
            <a:r>
              <a:rPr lang="sk-SK" kern="0" dirty="0" smtClean="0"/>
              <a:t>Robotické súťaže (</a:t>
            </a:r>
            <a:r>
              <a:rPr lang="sk-SK" kern="0" dirty="0" err="1" smtClean="0"/>
              <a:t>First</a:t>
            </a:r>
            <a:r>
              <a:rPr lang="sk-SK" kern="0" dirty="0" smtClean="0"/>
              <a:t> LEGO </a:t>
            </a:r>
            <a:r>
              <a:rPr lang="sk-SK" kern="0" dirty="0" err="1" smtClean="0"/>
              <a:t>League</a:t>
            </a:r>
            <a:r>
              <a:rPr lang="sk-SK" kern="0" dirty="0" smtClean="0"/>
              <a:t> (FLL), Na komín)</a:t>
            </a:r>
          </a:p>
          <a:p>
            <a:endParaRPr lang="sk-SK" kern="0" dirty="0" smtClean="0"/>
          </a:p>
          <a:p>
            <a:pPr marL="0" indent="0">
              <a:buFont typeface="Wingdings" pitchFamily="2" charset="2"/>
              <a:buNone/>
            </a:pPr>
            <a:endParaRPr lang="sk-SK" kern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sk-SK" sz="3600" dirty="0" smtClean="0"/>
              <a:t>Motivácia </a:t>
            </a:r>
            <a:r>
              <a:rPr lang="sk-SK" sz="3600" dirty="0"/>
              <a:t>žiakov pre štúdium 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informatiky</a:t>
            </a:r>
            <a:r>
              <a:rPr lang="sk-SK" sz="3600" dirty="0"/>
              <a:t>, </a:t>
            </a:r>
            <a:r>
              <a:rPr lang="sk-SK" sz="3600" dirty="0" smtClean="0"/>
              <a:t>matematiky ...</a:t>
            </a:r>
            <a:endParaRPr lang="sk-SK" sz="3600" dirty="0"/>
          </a:p>
        </p:txBody>
      </p:sp>
      <p:pic>
        <p:nvPicPr>
          <p:cNvPr id="4" name="Picture 2" descr="C:\__DidInfo_2015\_prezentacia\photo\20150414_150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__2015_ICTE_konferencia\_prezentacia\ittabor\20150715_13501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1056"/>
            <a:ext cx="2521618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__2015_ICTE_konferencia\_prezentacia\ittabor\20150715_1402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04" y="3285152"/>
            <a:ext cx="2520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Šnajder\Desktop\palma_menu_velk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787914" cy="119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Obsah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068887"/>
          </a:xfrm>
        </p:spPr>
        <p:txBody>
          <a:bodyPr/>
          <a:lstStyle/>
          <a:p>
            <a:r>
              <a:rPr lang="sk-SK" dirty="0" smtClean="0"/>
              <a:t>Prehľad aktivít NPITA pre ZŠ</a:t>
            </a:r>
          </a:p>
          <a:p>
            <a:r>
              <a:rPr lang="sk-SK" dirty="0"/>
              <a:t>Inovácia prírodovedného a technického vzdelávania </a:t>
            </a:r>
            <a:br>
              <a:rPr lang="sk-SK" dirty="0"/>
            </a:br>
            <a:r>
              <a:rPr lang="sk-SK" dirty="0"/>
              <a:t>na ZŠ </a:t>
            </a:r>
            <a:endParaRPr lang="sk-SK" dirty="0" smtClean="0"/>
          </a:p>
          <a:p>
            <a:r>
              <a:rPr lang="sk-SK" dirty="0"/>
              <a:t>Vzdelávanie učiteľov </a:t>
            </a:r>
            <a:r>
              <a:rPr lang="sk-SK" dirty="0" smtClean="0"/>
              <a:t>ZŠ so </a:t>
            </a:r>
            <a:r>
              <a:rPr lang="sk-SK" dirty="0"/>
              <a:t>zameraním na </a:t>
            </a:r>
            <a:r>
              <a:rPr lang="sk-SK" dirty="0" smtClean="0"/>
              <a:t>IKT</a:t>
            </a:r>
          </a:p>
          <a:p>
            <a:r>
              <a:rPr lang="sk-SK" dirty="0" smtClean="0"/>
              <a:t>Motivácia </a:t>
            </a:r>
            <a:r>
              <a:rPr lang="sk-SK" dirty="0"/>
              <a:t>žiakov </a:t>
            </a:r>
            <a:r>
              <a:rPr lang="sk-SK" dirty="0" smtClean="0"/>
              <a:t>pre </a:t>
            </a:r>
            <a:r>
              <a:rPr lang="sk-SK" dirty="0"/>
              <a:t>štúdium informatiky, IKT, matematiky, prírodných a technických vied</a:t>
            </a:r>
          </a:p>
          <a:p>
            <a:r>
              <a:rPr lang="sk-SK" dirty="0" smtClean="0"/>
              <a:t>Diskusia</a:t>
            </a:r>
          </a:p>
        </p:txBody>
      </p:sp>
    </p:spTree>
    <p:extLst>
      <p:ext uri="{BB962C8B-B14F-4D97-AF65-F5344CB8AC3E}">
        <p14:creationId xmlns:p14="http://schemas.microsoft.com/office/powerpoint/2010/main" val="30303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Diskusia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0"/>
            <a:ext cx="7620000" cy="5328592"/>
          </a:xfrm>
        </p:spPr>
        <p:txBody>
          <a:bodyPr/>
          <a:lstStyle/>
          <a:p>
            <a:r>
              <a:rPr lang="sk-SK" dirty="0" smtClean="0"/>
              <a:t>Vaše očakávania a predstava o zapojení sa </a:t>
            </a:r>
            <a:br>
              <a:rPr lang="sk-SK" dirty="0" smtClean="0"/>
            </a:br>
            <a:r>
              <a:rPr lang="sk-SK" dirty="0" smtClean="0"/>
              <a:t>do projektu v oblastiach:</a:t>
            </a:r>
          </a:p>
          <a:p>
            <a:pPr lvl="1"/>
            <a:r>
              <a:rPr lang="sk-SK" dirty="0" smtClean="0"/>
              <a:t>Implementácie </a:t>
            </a:r>
            <a:r>
              <a:rPr lang="sk-SK" dirty="0"/>
              <a:t>i</a:t>
            </a:r>
            <a:r>
              <a:rPr lang="sk-SK" dirty="0" smtClean="0"/>
              <a:t>novácie vyučovania informatiky </a:t>
            </a:r>
            <a:br>
              <a:rPr lang="sk-SK" dirty="0" smtClean="0"/>
            </a:br>
            <a:r>
              <a:rPr lang="sk-SK" dirty="0" smtClean="0"/>
              <a:t>(obsah, metódy a formy, materiálne prostriedky ...)</a:t>
            </a:r>
          </a:p>
          <a:p>
            <a:pPr lvl="1"/>
            <a:r>
              <a:rPr lang="sk-SK" dirty="0" smtClean="0"/>
              <a:t>Účasti na vzdelávaní učiteľov</a:t>
            </a:r>
            <a:br>
              <a:rPr lang="sk-SK" dirty="0" smtClean="0"/>
            </a:br>
            <a:r>
              <a:rPr lang="sk-SK" dirty="0" smtClean="0"/>
              <a:t>(pre riaditeľov, aktualizačné, rozširujúce, exkurzie a stáže v IT firmách, popularizačné prednášky, ECDL, </a:t>
            </a:r>
            <a:r>
              <a:rPr lang="sk-SK" dirty="0" err="1" smtClean="0"/>
              <a:t>Eco-C</a:t>
            </a:r>
            <a:r>
              <a:rPr lang="sk-SK" dirty="0" smtClean="0"/>
              <a:t>, konferencie ...)</a:t>
            </a:r>
          </a:p>
          <a:p>
            <a:pPr lvl="1"/>
            <a:r>
              <a:rPr lang="sk-SK" dirty="0" smtClean="0"/>
              <a:t>Zapojení žiakov do aktivít neformálneho vzdelávania (krúžky, tábory, súťaže, veda v meste, IT čajovňa ...)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38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Kontakt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268760"/>
            <a:ext cx="7668344" cy="5256584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sk-SK" dirty="0" smtClean="0"/>
              <a:t>RNDr. Ľubomír ŠNAJDER, PhD. </a:t>
            </a:r>
            <a:br>
              <a:rPr lang="sk-SK" dirty="0" smtClean="0"/>
            </a:br>
            <a:r>
              <a:rPr lang="sk-SK" dirty="0" err="1" smtClean="0">
                <a:hlinkClick r:id="rId3"/>
              </a:rPr>
              <a:t>lubomir.snajder@upjs.sk</a:t>
            </a:r>
            <a:r>
              <a:rPr lang="sk-SK" dirty="0" smtClean="0"/>
              <a:t> 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sk-SK" dirty="0" smtClean="0"/>
              <a:t>Univerzita P. J. Šafárika v Košiciach</a:t>
            </a:r>
            <a:br>
              <a:rPr lang="sk-SK" dirty="0" smtClean="0"/>
            </a:br>
            <a:r>
              <a:rPr lang="sk-SK" dirty="0" smtClean="0"/>
              <a:t>Prírodovedecká fakulta</a:t>
            </a:r>
            <a:br>
              <a:rPr lang="sk-SK" dirty="0" smtClean="0"/>
            </a:br>
            <a:r>
              <a:rPr lang="sk-SK" dirty="0" smtClean="0"/>
              <a:t>Ústav informatiky</a:t>
            </a:r>
            <a:br>
              <a:rPr lang="sk-SK" dirty="0" smtClean="0"/>
            </a:br>
            <a:r>
              <a:rPr lang="sk-SK" dirty="0" smtClean="0"/>
              <a:t>Jesenná 5, 041 54 Košice</a:t>
            </a:r>
            <a:br>
              <a:rPr lang="sk-SK" dirty="0" smtClean="0"/>
            </a:br>
            <a:r>
              <a:rPr lang="sk-SK" dirty="0" smtClean="0">
                <a:hlinkClick r:id="rId4"/>
              </a:rPr>
              <a:t>http://ics.upjs.sk/~snajder/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GB" dirty="0" smtClean="0"/>
              <a:t>Tel: 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GB" dirty="0" smtClean="0"/>
              <a:t>+421 55 234 </a:t>
            </a:r>
            <a:r>
              <a:rPr lang="sk-SK" dirty="0" smtClean="0"/>
              <a:t>25</a:t>
            </a:r>
            <a:r>
              <a:rPr lang="en-GB" dirty="0" smtClean="0"/>
              <a:t>39 (</a:t>
            </a:r>
            <a:r>
              <a:rPr lang="sk-SK" dirty="0" smtClean="0"/>
              <a:t>pracovňa</a:t>
            </a:r>
            <a:r>
              <a:rPr lang="en-GB" dirty="0" smtClean="0"/>
              <a:t>), </a:t>
            </a:r>
            <a:br>
              <a:rPr lang="en-GB" dirty="0" smtClean="0"/>
            </a:br>
            <a:r>
              <a:rPr lang="en-GB" dirty="0" smtClean="0"/>
              <a:t>+421 55 234 2</a:t>
            </a:r>
            <a:r>
              <a:rPr lang="sk-SK" dirty="0" smtClean="0"/>
              <a:t>502</a:t>
            </a:r>
            <a:r>
              <a:rPr lang="en-GB" dirty="0" smtClean="0"/>
              <a:t> (</a:t>
            </a:r>
            <a:r>
              <a:rPr lang="sk-SK" dirty="0" smtClean="0"/>
              <a:t>sekretariát ústavu</a:t>
            </a:r>
            <a:r>
              <a:rPr lang="en-GB" dirty="0" smtClean="0"/>
              <a:t>)</a:t>
            </a:r>
            <a:endParaRPr lang="sk-SK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GPS</a:t>
            </a:r>
            <a:r>
              <a:rPr lang="en-GB" dirty="0"/>
              <a:t>: </a:t>
            </a:r>
            <a:r>
              <a:rPr lang="sk-SK" dirty="0" smtClean="0"/>
              <a:t>48.728888 N, 21.248232 E</a:t>
            </a:r>
          </a:p>
        </p:txBody>
      </p:sp>
      <p:pic>
        <p:nvPicPr>
          <p:cNvPr id="4" name="Picture 7" descr="logo-pfupj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686" y="44624"/>
            <a:ext cx="1079946" cy="10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82" y="1236142"/>
            <a:ext cx="2768922" cy="276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__DidInfo_2015\_prezentacia\qr_codes\jesenna5_ke_gp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06" y="502458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Prehľad aktivít NPITA pre </a:t>
            </a:r>
            <a:r>
              <a:rPr lang="sv-SE" sz="3600" dirty="0" smtClean="0"/>
              <a:t>ZŠ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sk-SK" sz="2300" b="1" dirty="0">
                <a:solidFill>
                  <a:schemeClr val="accent1">
                    <a:lumMod val="50000"/>
                  </a:schemeClr>
                </a:solidFill>
              </a:rPr>
              <a:t>Vzdelávanie pre informačnú spoločnosť</a:t>
            </a:r>
          </a:p>
          <a:p>
            <a:pPr marL="996696" lvl="1" indent="-514350">
              <a:buClrTx/>
              <a:buFont typeface="+mj-lt"/>
              <a:buAutoNum type="arabicPeriod"/>
            </a:pPr>
            <a:r>
              <a:rPr lang="sk-SK" sz="1800" b="1" dirty="0">
                <a:solidFill>
                  <a:srgbClr val="FF0000"/>
                </a:solidFill>
              </a:rPr>
              <a:t>Inovácia prírodovedného a technického vzdelávania </a:t>
            </a:r>
            <a:r>
              <a:rPr lang="sk-SK" sz="1800" b="1" dirty="0" smtClean="0">
                <a:solidFill>
                  <a:srgbClr val="FF0000"/>
                </a:solidFill>
              </a:rPr>
              <a:t/>
            </a:r>
            <a:br>
              <a:rPr lang="sk-SK" sz="1800" b="1" dirty="0" smtClean="0">
                <a:solidFill>
                  <a:srgbClr val="FF0000"/>
                </a:solidFill>
              </a:rPr>
            </a:br>
            <a:r>
              <a:rPr lang="sk-SK" sz="1800" b="1" dirty="0" smtClean="0">
                <a:solidFill>
                  <a:srgbClr val="FF0000"/>
                </a:solidFill>
              </a:rPr>
              <a:t>na </a:t>
            </a:r>
            <a:r>
              <a:rPr lang="sk-SK" sz="1800" b="1" dirty="0">
                <a:solidFill>
                  <a:srgbClr val="FF0000"/>
                </a:solidFill>
              </a:rPr>
              <a:t>ZŠ 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a SŠ so zameraním na informatiku a IKT</a:t>
            </a:r>
          </a:p>
          <a:p>
            <a:pPr marL="996696" lvl="1" indent="-514350">
              <a:buClrTx/>
              <a:buFont typeface="+mj-lt"/>
              <a:buAutoNum type="arabicPeriod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Inovácia prípravy študentov VŠ pre zamestnanie </a:t>
            </a:r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 IT sektore</a:t>
            </a:r>
            <a:endParaRPr lang="sk-SK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996696" lvl="1" indent="-514350">
              <a:buClrTx/>
              <a:buFont typeface="+mj-lt"/>
              <a:buAutoNum type="arabicPeriod"/>
            </a:pPr>
            <a:r>
              <a:rPr lang="sk-SK" sz="1800" b="1" dirty="0">
                <a:solidFill>
                  <a:srgbClr val="FF0000"/>
                </a:solidFill>
              </a:rPr>
              <a:t>Vzdelávanie učiteľov ZŠ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, SŠ a budúcich učiteľov </a:t>
            </a:r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800" b="1" dirty="0" smtClean="0">
                <a:solidFill>
                  <a:srgbClr val="FF0000"/>
                </a:solidFill>
              </a:rPr>
              <a:t>so </a:t>
            </a:r>
            <a:r>
              <a:rPr lang="sk-SK" sz="1800" b="1" dirty="0">
                <a:solidFill>
                  <a:srgbClr val="FF0000"/>
                </a:solidFill>
              </a:rPr>
              <a:t>zameraním na IKT 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a vyučovanie v triedach </a:t>
            </a:r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  <a:t>so 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zameraním na informatiku</a:t>
            </a:r>
          </a:p>
          <a:p>
            <a:pPr marL="996696" lvl="1" indent="-514350">
              <a:buClrTx/>
              <a:buFont typeface="+mj-lt"/>
              <a:buAutoNum type="arabicPeriod"/>
            </a:pPr>
            <a:r>
              <a:rPr lang="sk-SK" sz="1800" b="1" dirty="0">
                <a:solidFill>
                  <a:srgbClr val="FF0000"/>
                </a:solidFill>
              </a:rPr>
              <a:t>Motivácia žiakov 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a študentov </a:t>
            </a:r>
            <a:r>
              <a:rPr lang="sk-SK" sz="1800" b="1" dirty="0">
                <a:solidFill>
                  <a:srgbClr val="FF0000"/>
                </a:solidFill>
              </a:rPr>
              <a:t>pre štúdium informatiky, IKT, matematiky, prírodných a technických vied</a:t>
            </a:r>
          </a:p>
          <a:p>
            <a:pPr marL="996696" lvl="1" indent="-514350">
              <a:buClrTx/>
              <a:buFont typeface="+mj-lt"/>
              <a:buAutoNum type="arabicPeriod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ECDL – štandard digitálnej gramotnosti učiteľov, žiakov SŠ a študentov </a:t>
            </a:r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  <a:t>VŠ</a:t>
            </a:r>
            <a:endParaRPr lang="sk-SK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0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Prehľad aktivít NPITA pre </a:t>
            </a:r>
            <a:r>
              <a:rPr lang="sv-SE" sz="3600" dirty="0" smtClean="0"/>
              <a:t>ZŠ</a:t>
            </a:r>
            <a:r>
              <a:rPr lang="sk-SK" sz="3600" dirty="0" smtClean="0"/>
              <a:t> (2)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sk-SK" sz="2300" b="1" dirty="0">
                <a:solidFill>
                  <a:schemeClr val="accent1">
                    <a:lumMod val="50000"/>
                  </a:schemeClr>
                </a:solidFill>
              </a:rPr>
              <a:t>IT Akadémia partner</a:t>
            </a:r>
          </a:p>
          <a:p>
            <a:pPr marL="996696" lvl="1" indent="-514350">
              <a:buClrTx/>
              <a:buFont typeface="+mj-lt"/>
              <a:buAutoNum type="arabicPeriod"/>
            </a:pPr>
            <a:r>
              <a:rPr lang="sk-SK" sz="1900" b="1" dirty="0">
                <a:solidFill>
                  <a:schemeClr val="accent1">
                    <a:lumMod val="50000"/>
                  </a:schemeClr>
                </a:solidFill>
              </a:rPr>
              <a:t>Vytvorenie partnerstiev a sieti škôl a IT firiem</a:t>
            </a:r>
            <a:endParaRPr lang="sk-SK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996696" lvl="1" indent="-514350">
              <a:buClrTx/>
              <a:buFont typeface="+mj-lt"/>
              <a:buAutoNum type="arabicPeriod"/>
            </a:pPr>
            <a:r>
              <a:rPr lang="sk-SK" sz="1900" b="1" dirty="0">
                <a:solidFill>
                  <a:schemeClr val="accent1">
                    <a:lumMod val="50000"/>
                  </a:schemeClr>
                </a:solidFill>
              </a:rPr>
              <a:t>Podpora budovania infraštruktúry pre moderné </a:t>
            </a:r>
            <a:r>
              <a:rPr lang="sk-SK" sz="1900" b="1" dirty="0" smtClean="0">
                <a:solidFill>
                  <a:schemeClr val="accent1">
                    <a:lumMod val="50000"/>
                  </a:schemeClr>
                </a:solidFill>
              </a:rPr>
              <a:t>vzdelávanie</a:t>
            </a:r>
            <a:endParaRPr lang="sk-SK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0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sk-SK" sz="3600" dirty="0"/>
              <a:t>Inovácia prírodovedného a technického </a:t>
            </a:r>
            <a:r>
              <a:rPr lang="sk-SK" sz="3600" dirty="0" smtClean="0"/>
              <a:t>vzdelávania na </a:t>
            </a:r>
            <a:r>
              <a:rPr lang="sk-SK" sz="3600" dirty="0"/>
              <a:t>ZŠ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r>
              <a:rPr lang="sk-SK" dirty="0"/>
              <a:t>Aktualizácia obsahu, rozsahu, metód a foriem </a:t>
            </a:r>
            <a:r>
              <a:rPr lang="sk-SK" dirty="0" smtClean="0"/>
              <a:t>výučby informatiky na ZŠ (240 + 60 škôl):</a:t>
            </a:r>
          </a:p>
          <a:p>
            <a:pPr lvl="1"/>
            <a:r>
              <a:rPr lang="sk-SK" dirty="0" smtClean="0"/>
              <a:t>v 5. – 8. ročníku 50</a:t>
            </a:r>
            <a:r>
              <a:rPr lang="en-US" dirty="0" smtClean="0"/>
              <a:t> % u</a:t>
            </a:r>
            <a:r>
              <a:rPr lang="sk-SK" dirty="0" err="1" smtClean="0"/>
              <a:t>čiva</a:t>
            </a:r>
            <a:r>
              <a:rPr lang="sk-SK" dirty="0"/>
              <a:t> </a:t>
            </a:r>
            <a:r>
              <a:rPr lang="sk-SK" dirty="0" smtClean="0"/>
              <a:t>(4 x 33 x 0.5 = 66 hodín)</a:t>
            </a:r>
          </a:p>
          <a:p>
            <a:pPr lvl="1"/>
            <a:r>
              <a:rPr lang="sk-SK" dirty="0" smtClean="0"/>
              <a:t>analyzovať inovovaný </a:t>
            </a:r>
            <a:r>
              <a:rPr lang="sk-SK" dirty="0" smtClean="0">
                <a:hlinkClick r:id="rId2" action="ppaction://hlinkfile"/>
              </a:rPr>
              <a:t>ŠVP</a:t>
            </a:r>
            <a:r>
              <a:rPr lang="sk-SK" dirty="0" smtClean="0"/>
              <a:t> a </a:t>
            </a:r>
            <a:r>
              <a:rPr lang="sk-SK" dirty="0" smtClean="0"/>
              <a:t>aktuálne </a:t>
            </a:r>
            <a:r>
              <a:rPr lang="sk-SK" dirty="0" err="1" smtClean="0"/>
              <a:t>ŠkVP</a:t>
            </a:r>
            <a:r>
              <a:rPr lang="sk-SK" dirty="0" smtClean="0"/>
              <a:t> partnerských ZŠ (čo sa učí v ktorom ročníku a v akom rozsahu, problémové témy, požadované nové témy)</a:t>
            </a:r>
          </a:p>
          <a:p>
            <a:pPr lvl="1"/>
            <a:r>
              <a:rPr lang="sk-SK" dirty="0" smtClean="0"/>
              <a:t>pripraviť výučbové materiály pre žiakov (učebné texty, pracovné listy, pracovné súbory, edukačný SW) </a:t>
            </a:r>
            <a:br>
              <a:rPr lang="sk-SK" dirty="0" smtClean="0"/>
            </a:br>
            <a:r>
              <a:rPr lang="sk-SK" dirty="0" smtClean="0"/>
              <a:t>a metodické materiály pre učiteľov</a:t>
            </a:r>
          </a:p>
          <a:p>
            <a:pPr lvl="1"/>
            <a:r>
              <a:rPr lang="sk-SK" dirty="0" smtClean="0"/>
              <a:t>prehĺbiť poznatky hlavne z programovania (robotov a mobilných zariadení so senzormi) a spracovania multimédií, </a:t>
            </a:r>
            <a:br>
              <a:rPr lang="sk-SK" dirty="0" smtClean="0"/>
            </a:br>
            <a:r>
              <a:rPr lang="sk-SK" dirty="0" smtClean="0"/>
              <a:t>využívať informatické poznatky v M, F, Ch, B, G ...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551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sk-SK" sz="3600" dirty="0"/>
              <a:t>Inovácia prírodovedného a technického </a:t>
            </a:r>
            <a:r>
              <a:rPr lang="sk-SK" sz="3600" dirty="0" smtClean="0"/>
              <a:t>vzdelávania na ZŠ (2)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pPr lvl="1"/>
            <a:r>
              <a:rPr lang="sk-SK" dirty="0" smtClean="0"/>
              <a:t>tvorba metodiky </a:t>
            </a:r>
            <a:r>
              <a:rPr lang="sk-SK" dirty="0"/>
              <a:t>zapojenia IT špecialistov do vzdelávania formou návštev špecialistov a prednášok a besied na pôde ZŠ </a:t>
            </a:r>
            <a:r>
              <a:rPr lang="sk-SK" dirty="0" smtClean="0"/>
              <a:t>o </a:t>
            </a:r>
            <a:r>
              <a:rPr lang="sk-SK" dirty="0"/>
              <a:t>aktivitách firmy a aktuálnych moderných technológiách smerom k motivácii žiakov pre štúdium </a:t>
            </a:r>
            <a:r>
              <a:rPr lang="sk-SK" dirty="0" smtClean="0"/>
              <a:t>informatiky</a:t>
            </a:r>
          </a:p>
          <a:p>
            <a:pPr lvl="1"/>
            <a:r>
              <a:rPr lang="sk-SK" dirty="0"/>
              <a:t>t</a:t>
            </a:r>
            <a:r>
              <a:rPr lang="sk-SK" dirty="0" smtClean="0"/>
              <a:t>vorba metodiky </a:t>
            </a:r>
            <a:r>
              <a:rPr lang="sk-SK" dirty="0"/>
              <a:t>realizácie žiackych exkurzií a pre vybraných žiakov </a:t>
            </a:r>
            <a:r>
              <a:rPr lang="sk-SK" dirty="0" smtClean="0"/>
              <a:t>„</a:t>
            </a:r>
            <a:r>
              <a:rPr lang="sk-SK" dirty="0" err="1"/>
              <a:t>ministáži</a:t>
            </a:r>
            <a:r>
              <a:rPr lang="sk-SK" dirty="0"/>
              <a:t>“ v IT </a:t>
            </a:r>
            <a:r>
              <a:rPr lang="sk-SK" dirty="0" smtClean="0"/>
              <a:t>firmách</a:t>
            </a:r>
            <a:endParaRPr lang="sk-SK" dirty="0"/>
          </a:p>
          <a:p>
            <a:pPr lvl="1"/>
            <a:r>
              <a:rPr lang="sk-SK" dirty="0"/>
              <a:t>inovovať predmet informatika pre </a:t>
            </a:r>
            <a:r>
              <a:rPr lang="sk-SK" dirty="0" err="1" smtClean="0"/>
              <a:t>ŠkVP</a:t>
            </a:r>
            <a:endParaRPr lang="sk-SK" dirty="0" smtClean="0"/>
          </a:p>
          <a:p>
            <a:pPr lvl="2"/>
            <a:r>
              <a:rPr lang="sk-SK" sz="1800" dirty="0" smtClean="0"/>
              <a:t>obsah (programovanie, MM, ...)</a:t>
            </a:r>
          </a:p>
          <a:p>
            <a:pPr lvl="2"/>
            <a:r>
              <a:rPr lang="sk-SK" sz="1800" dirty="0" smtClean="0"/>
              <a:t>metódy a formy (aktivizujúce, zážitkové, bádateľské ...)</a:t>
            </a:r>
          </a:p>
          <a:p>
            <a:pPr lvl="2"/>
            <a:r>
              <a:rPr lang="sk-SK" sz="1800" dirty="0"/>
              <a:t>m</a:t>
            </a:r>
            <a:r>
              <a:rPr lang="sk-SK" sz="1800" dirty="0" smtClean="0"/>
              <a:t>ateriálne prostriedky (didaktická technika, edukačný SW ...)</a:t>
            </a:r>
          </a:p>
        </p:txBody>
      </p:sp>
    </p:spTree>
    <p:extLst>
      <p:ext uri="{BB962C8B-B14F-4D97-AF65-F5344CB8AC3E}">
        <p14:creationId xmlns:p14="http://schemas.microsoft.com/office/powerpoint/2010/main" val="18059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sk-SK" sz="3600" dirty="0"/>
              <a:t>Inovácia prírodovedného a technického </a:t>
            </a:r>
            <a:r>
              <a:rPr lang="sk-SK" sz="3600" dirty="0" smtClean="0"/>
              <a:t>vzdelávania na ZŠ (3)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r>
              <a:rPr lang="sk-SK" dirty="0" smtClean="0"/>
              <a:t>H</a:t>
            </a:r>
            <a:r>
              <a:rPr lang="en-US" dirty="0" smtClean="0"/>
              <a:t>our </a:t>
            </a:r>
            <a:r>
              <a:rPr lang="en-US" dirty="0"/>
              <a:t>of </a:t>
            </a:r>
            <a:r>
              <a:rPr lang="en-US" dirty="0" smtClean="0"/>
              <a:t>code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hourofcode.com/us/sk</a:t>
            </a:r>
            <a:r>
              <a:rPr lang="sk-SK" dirty="0" smtClean="0"/>
              <a:t> </a:t>
            </a:r>
            <a:endParaRPr lang="en-US" dirty="0"/>
          </a:p>
          <a:p>
            <a:r>
              <a:rPr lang="sk-SK" dirty="0" smtClean="0"/>
              <a:t>C</a:t>
            </a:r>
            <a:r>
              <a:rPr lang="en-US" dirty="0" err="1" smtClean="0"/>
              <a:t>omputer</a:t>
            </a:r>
            <a:r>
              <a:rPr lang="en-US" dirty="0" smtClean="0"/>
              <a:t> </a:t>
            </a:r>
            <a:r>
              <a:rPr lang="en-US" dirty="0"/>
              <a:t>science </a:t>
            </a:r>
            <a:r>
              <a:rPr lang="en-US" dirty="0" smtClean="0"/>
              <a:t>unplugged</a:t>
            </a:r>
            <a:r>
              <a:rPr lang="sk-SK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://csunplugged.org</a:t>
            </a:r>
            <a:r>
              <a:rPr lang="en-US" dirty="0" smtClean="0">
                <a:hlinkClick r:id="rId3"/>
              </a:rPr>
              <a:t>/</a:t>
            </a:r>
            <a:r>
              <a:rPr lang="sk-SK" dirty="0" smtClean="0"/>
              <a:t> </a:t>
            </a:r>
            <a:endParaRPr lang="en-US" dirty="0"/>
          </a:p>
          <a:p>
            <a:r>
              <a:rPr lang="en-US" dirty="0" smtClean="0"/>
              <a:t>Scratch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en-US" dirty="0" smtClean="0">
                <a:hlinkClick r:id="rId4"/>
              </a:rPr>
              <a:t>https://scratch.mit.edu/</a:t>
            </a:r>
            <a:r>
              <a:rPr lang="sk-SK" dirty="0" smtClean="0"/>
              <a:t> </a:t>
            </a:r>
            <a:endParaRPr lang="en-US" dirty="0"/>
          </a:p>
          <a:p>
            <a:r>
              <a:rPr lang="en-US" dirty="0" smtClean="0"/>
              <a:t>A</a:t>
            </a:r>
            <a:r>
              <a:rPr lang="sk-SK" dirty="0" err="1" smtClean="0"/>
              <a:t>pp</a:t>
            </a:r>
            <a:r>
              <a:rPr lang="sk-SK" dirty="0" smtClean="0"/>
              <a:t> </a:t>
            </a:r>
            <a:r>
              <a:rPr lang="sk-SK" dirty="0" err="1" smtClean="0"/>
              <a:t>Inventor</a:t>
            </a:r>
            <a:r>
              <a:rPr lang="sk-SK" dirty="0" smtClean="0"/>
              <a:t>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://ai2.appinventor.mit.edu</a:t>
            </a:r>
            <a:r>
              <a:rPr lang="en-US" dirty="0" smtClean="0">
                <a:hlinkClick r:id="rId5"/>
              </a:rPr>
              <a:t>/</a:t>
            </a:r>
            <a:r>
              <a:rPr lang="sk-SK" dirty="0" smtClean="0"/>
              <a:t>,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ics.upjs.sk</a:t>
            </a:r>
            <a:r>
              <a:rPr lang="en-US" dirty="0">
                <a:hlinkClick r:id="rId6"/>
              </a:rPr>
              <a:t>/~snajder/ai2</a:t>
            </a:r>
            <a:r>
              <a:rPr lang="en-US" dirty="0" smtClean="0">
                <a:hlinkClick r:id="rId6"/>
              </a:rPr>
              <a:t>/</a:t>
            </a:r>
            <a:r>
              <a:rPr lang="sk-SK" dirty="0" smtClean="0"/>
              <a:t> </a:t>
            </a:r>
          </a:p>
          <a:p>
            <a:r>
              <a:rPr lang="sk-SK" dirty="0" smtClean="0"/>
              <a:t>Informatické prac. listy s bádateľskými aktivitami </a:t>
            </a:r>
            <a:r>
              <a:rPr lang="sk-SK" dirty="0" smtClean="0">
                <a:hlinkClick r:id="rId7"/>
              </a:rPr>
              <a:t>http</a:t>
            </a:r>
            <a:r>
              <a:rPr lang="sk-SK" dirty="0">
                <a:hlinkClick r:id="rId7"/>
              </a:rPr>
              <a:t>://ics.upjs.sk/~snajder/publikacie/iplba</a:t>
            </a:r>
            <a:r>
              <a:rPr lang="sk-SK" dirty="0" smtClean="0">
                <a:hlinkClick r:id="rId7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 descr="INFORMATICKÉ PRACOVNÉ LISTY S BÁDATE&amp;Lcaron;SKÝMI AKTIVITAMI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4941168"/>
            <a:ext cx="12421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268760"/>
            <a:ext cx="114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8803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 descr="http://upload.wikimedia.org/wikipedia/commons/thumb/d/d7/Android_robot.svg/204px-Android_robot.svg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52" y="3573016"/>
            <a:ext cx="123315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https://upload.wikimedia.org/wikipedia/commons/thumb/d/d4/Scratchcat.svg/2000px-Scratchcat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5" y="2852936"/>
            <a:ext cx="1167712" cy="12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3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sk-SK" sz="3600" dirty="0"/>
              <a:t>Inovácia prírodovedného a technického </a:t>
            </a:r>
            <a:r>
              <a:rPr lang="sk-SK" sz="3600" dirty="0" smtClean="0"/>
              <a:t>vzdelávania na </a:t>
            </a:r>
            <a:r>
              <a:rPr lang="sk-SK" sz="3600" dirty="0"/>
              <a:t>ZŠ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r>
              <a:rPr lang="sk-SK" dirty="0" smtClean="0"/>
              <a:t>Ukážky edukačného SW pre informatiku a iné pred.:</a:t>
            </a:r>
          </a:p>
          <a:p>
            <a:pPr lvl="1"/>
            <a:r>
              <a:rPr lang="sk-SK" dirty="0" smtClean="0">
                <a:hlinkClick r:id="rId2" action="ppaction://hlinkfile"/>
              </a:rPr>
              <a:t>Odhaľuj princíp čiernych skriniek </a:t>
            </a:r>
            <a:r>
              <a:rPr lang="sk-SK" u="sng" dirty="0">
                <a:hlinkClick r:id="rId3"/>
              </a:rPr>
              <a:t>http://scratch.mit.edu/projects/17048661/</a:t>
            </a:r>
            <a:endParaRPr lang="sk-SK" dirty="0" smtClean="0"/>
          </a:p>
          <a:p>
            <a:pPr lvl="1"/>
            <a:r>
              <a:rPr lang="sk-SK" dirty="0" smtClean="0">
                <a:hlinkClick r:id="rId4" action="ppaction://hlinkfile"/>
              </a:rPr>
              <a:t>Uhádni karty</a:t>
            </a:r>
            <a:r>
              <a:rPr lang="sk-SK" dirty="0" smtClean="0"/>
              <a:t> </a:t>
            </a:r>
            <a:r>
              <a:rPr lang="sk-SK" u="sng" dirty="0">
                <a:hlinkClick r:id="rId5"/>
              </a:rPr>
              <a:t>http://scratch.mit.edu/projects/18018918/</a:t>
            </a:r>
            <a:endParaRPr lang="sk-SK" dirty="0" smtClean="0"/>
          </a:p>
          <a:p>
            <a:pPr lvl="1"/>
            <a:r>
              <a:rPr lang="sk-SK" dirty="0" smtClean="0">
                <a:hlinkClick r:id="rId6" action="ppaction://hlinkfile"/>
              </a:rPr>
              <a:t>Uhádni číslo</a:t>
            </a:r>
            <a:r>
              <a:rPr lang="sk-SK" dirty="0" smtClean="0"/>
              <a:t> </a:t>
            </a:r>
            <a:r>
              <a:rPr lang="sk-SK" u="sng" dirty="0">
                <a:hlinkClick r:id="rId7"/>
              </a:rPr>
              <a:t>http://scratch.mit.edu/projects/13872378/</a:t>
            </a:r>
            <a:endParaRPr lang="sk-SK" dirty="0" smtClean="0"/>
          </a:p>
          <a:p>
            <a:pPr lvl="1"/>
            <a:r>
              <a:rPr lang="sk-SK" dirty="0" smtClean="0">
                <a:hlinkClick r:id="rId8" action="ppaction://hlinkfile"/>
              </a:rPr>
              <a:t>Kóduj a dekóduj obrázky</a:t>
            </a:r>
            <a:endParaRPr lang="sk-SK" dirty="0" smtClean="0"/>
          </a:p>
          <a:p>
            <a:pPr lvl="1"/>
            <a:r>
              <a:rPr lang="sk-SK" dirty="0" smtClean="0">
                <a:hlinkClick r:id="rId9" action="ppaction://hlinkfile"/>
              </a:rPr>
              <a:t>Vytváraj humorné kódy</a:t>
            </a:r>
            <a:endParaRPr lang="sk-SK" dirty="0" smtClean="0"/>
          </a:p>
          <a:p>
            <a:pPr lvl="1"/>
            <a:r>
              <a:rPr lang="sk-SK" dirty="0" smtClean="0">
                <a:hlinkClick r:id="rId10" action="ppaction://hlinkfile"/>
              </a:rPr>
              <a:t>Hlasový rozsah</a:t>
            </a:r>
            <a:r>
              <a:rPr lang="sk-SK" dirty="0" smtClean="0"/>
              <a:t> </a:t>
            </a:r>
            <a:r>
              <a:rPr lang="sk-SK" dirty="0">
                <a:hlinkClick r:id="rId11"/>
              </a:rPr>
              <a:t>http://scratch.mit.edu/projects/13834859/</a:t>
            </a:r>
            <a:endParaRPr lang="sk-SK" dirty="0" smtClean="0"/>
          </a:p>
          <a:p>
            <a:pPr lvl="1"/>
            <a:r>
              <a:rPr lang="sk-SK" dirty="0" smtClean="0">
                <a:hlinkClick r:id="rId12" action="ppaction://hlinkfile"/>
              </a:rPr>
              <a:t>Spev. rozcvička</a:t>
            </a:r>
            <a:r>
              <a:rPr lang="sk-SK" dirty="0" smtClean="0"/>
              <a:t> </a:t>
            </a:r>
            <a:r>
              <a:rPr lang="sk-SK" dirty="0">
                <a:hlinkClick r:id="rId13"/>
              </a:rPr>
              <a:t>http://scratch.mit.edu/projects/17102247</a:t>
            </a:r>
            <a:r>
              <a:rPr lang="sk-SK" dirty="0" smtClean="0">
                <a:hlinkClick r:id="rId13"/>
              </a:rPr>
              <a:t>/</a:t>
            </a:r>
            <a:endParaRPr lang="sk-SK" dirty="0" smtClean="0"/>
          </a:p>
          <a:p>
            <a:pPr lvl="1"/>
            <a:r>
              <a:rPr lang="sk-SK" dirty="0" smtClean="0">
                <a:hlinkClick r:id="rId14" action="ppaction://hlinkfile"/>
              </a:rPr>
              <a:t>Drep. </a:t>
            </a:r>
            <a:r>
              <a:rPr lang="sk-SK" dirty="0" err="1" smtClean="0">
                <a:hlinkClick r:id="rId14" action="ppaction://hlinkfile"/>
              </a:rPr>
              <a:t>rozvička</a:t>
            </a:r>
            <a:r>
              <a:rPr lang="sk-SK" dirty="0" smtClean="0"/>
              <a:t> </a:t>
            </a:r>
            <a:r>
              <a:rPr lang="sk-SK" dirty="0">
                <a:hlinkClick r:id="rId15"/>
              </a:rPr>
              <a:t>http://scratch.mit.edu/projects/13847549/</a:t>
            </a:r>
            <a:r>
              <a:rPr lang="sk-SK" dirty="0"/>
              <a:t> </a:t>
            </a:r>
          </a:p>
          <a:p>
            <a:pPr lvl="1"/>
            <a:endParaRPr lang="sk-SK" dirty="0" smtClean="0"/>
          </a:p>
          <a:p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484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sahu 2"/>
          <p:cNvSpPr txBox="1">
            <a:spLocks/>
          </p:cNvSpPr>
          <p:nvPr/>
        </p:nvSpPr>
        <p:spPr bwMode="white">
          <a:xfrm>
            <a:off x="1524000" y="1240433"/>
            <a:ext cx="7620000" cy="52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sz="1800" i="1" kern="0" dirty="0" smtClean="0"/>
              <a:t>Naprogramujte </a:t>
            </a:r>
            <a:r>
              <a:rPr lang="sk-SK" sz="1800" i="1" dirty="0" smtClean="0"/>
              <a:t>kresliaci editor, v ktorom sa na</a:t>
            </a:r>
            <a:r>
              <a:rPr lang="sk-SK" sz="1800" i="1" dirty="0"/>
              <a:t> každom mieste dotyku zobrazí na plátne </a:t>
            </a:r>
            <a:r>
              <a:rPr lang="sk-SK" sz="1800" i="1" dirty="0" smtClean="0"/>
              <a:t>kruh, pri ťahaní sa nakreslí na plátne čiara, </a:t>
            </a:r>
            <a:br>
              <a:rPr lang="sk-SK" sz="1800" i="1" dirty="0" smtClean="0"/>
            </a:br>
            <a:r>
              <a:rPr lang="sk-SK" sz="1800" i="1" dirty="0" smtClean="0"/>
              <a:t>pri potrasení mobilným zariadením sa zmaže obrazovka. </a:t>
            </a:r>
            <a:endParaRPr lang="sk-SK" sz="2000" i="1" kern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28520" cy="1066800"/>
          </a:xfrm>
        </p:spPr>
        <p:txBody>
          <a:bodyPr/>
          <a:lstStyle/>
          <a:p>
            <a:r>
              <a:rPr lang="sk-SK" sz="3600" dirty="0"/>
              <a:t>Ukážky mobilných </a:t>
            </a:r>
            <a:r>
              <a:rPr lang="sk-SK" sz="3600" dirty="0" smtClean="0"/>
              <a:t>aplikácií </a:t>
            </a:r>
            <a:br>
              <a:rPr lang="sk-SK" sz="3600" dirty="0" smtClean="0"/>
            </a:br>
            <a:r>
              <a:rPr lang="sk-SK" sz="3600" dirty="0" smtClean="0"/>
              <a:t>– Kresliaci editor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9040"/>
            <a:ext cx="1511556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41" y="2276872"/>
            <a:ext cx="46005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4" b="64571"/>
          <a:stretch/>
        </p:blipFill>
        <p:spPr bwMode="auto">
          <a:xfrm>
            <a:off x="323528" y="4804709"/>
            <a:ext cx="3286351" cy="1576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Zástupný symbol obsahu 7"/>
          <p:cNvPicPr>
            <a:picLocks noGrp="1"/>
          </p:cNvPicPr>
          <p:nvPr>
            <p:ph idx="1"/>
          </p:nvPr>
        </p:nvPicPr>
        <p:blipFill rotWithShape="1">
          <a:blip r:embed="rId4"/>
          <a:srcRect t="57306"/>
          <a:stretch/>
        </p:blipFill>
        <p:spPr bwMode="auto">
          <a:xfrm>
            <a:off x="3865944" y="4797152"/>
            <a:ext cx="5242560" cy="1899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/>
          <a:srcRect t="39011" r="43416" b="44064"/>
          <a:stretch/>
        </p:blipFill>
        <p:spPr bwMode="auto">
          <a:xfrm>
            <a:off x="323528" y="3971968"/>
            <a:ext cx="2966450" cy="753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49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óna návrhu – bity a bajty">
  <a:themeElements>
    <a:clrScheme name="Šablóna návrhu – bity a bajty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Šablóna návrhu – bity a bajt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óna návrhu – bity a bajty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</TotalTime>
  <Words>493</Words>
  <Application>Microsoft Office PowerPoint</Application>
  <PresentationFormat>Prezentácia na obrazovke (4:3)</PresentationFormat>
  <Paragraphs>101</Paragraphs>
  <Slides>21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Šablóna návrhu – bity a bajty</vt:lpstr>
      <vt:lpstr>Prezentácia programu PowerPoint</vt:lpstr>
      <vt:lpstr>Obsah</vt:lpstr>
      <vt:lpstr>Prehľad aktivít NPITA pre ZŠ</vt:lpstr>
      <vt:lpstr>Prehľad aktivít NPITA pre ZŠ (2)</vt:lpstr>
      <vt:lpstr>Inovácia prírodovedného a technického vzdelávania na ZŠ </vt:lpstr>
      <vt:lpstr>Inovácia prírodovedného a technického vzdelávania na ZŠ (2) </vt:lpstr>
      <vt:lpstr>Inovácia prírodovedného a technického vzdelávania na ZŠ (3) </vt:lpstr>
      <vt:lpstr>Inovácia prírodovedného a technického vzdelávania na ZŠ </vt:lpstr>
      <vt:lpstr>Ukážky mobilných aplikácií  – Kresliaci editor</vt:lpstr>
      <vt:lpstr>Ukážky mobilných aplikácií  – Hra Postreh</vt:lpstr>
      <vt:lpstr>Ukážky mobilných aplikácií  – Hra Guľôčka</vt:lpstr>
      <vt:lpstr>Ukážky mobilných aplikácií  – Hovoriaci kompas</vt:lpstr>
      <vt:lpstr>Ukážky mobilných aplikácií  – Čítačka SMS</vt:lpstr>
      <vt:lpstr>Ukážky mobilných aplikácií  – Krokomer/drepomer</vt:lpstr>
      <vt:lpstr>Ukážky mobilných aplikácií  – Hľadačka GPS pozície</vt:lpstr>
      <vt:lpstr>Ukážky mobilných aplikácií  – Zobraz miesto/trasu na mape</vt:lpstr>
      <vt:lpstr>Vzdelávanie učiteľov ZŠ  so zameraním na IKT</vt:lpstr>
      <vt:lpstr>Vzdelávanie učiteľov ZŠ  so zameraním na IKT</vt:lpstr>
      <vt:lpstr>Motivácia žiakov pre štúdium  informatiky, matematiky ...</vt:lpstr>
      <vt:lpstr>Diskusia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 didaktiky informatiky. Ciele a obsah školskej informatiky, osnovy, štandardy, maturita, učebnice ...</dc:title>
  <dc:creator>Šnajder</dc:creator>
  <cp:lastModifiedBy>Ľubomír Šnajder</cp:lastModifiedBy>
  <cp:revision>347</cp:revision>
  <cp:lastPrinted>1601-01-01T00:00:00Z</cp:lastPrinted>
  <dcterms:created xsi:type="dcterms:W3CDTF">2003-09-25T07:32:38Z</dcterms:created>
  <dcterms:modified xsi:type="dcterms:W3CDTF">2016-02-03T01:28:02Z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