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b" ContentType="application/vnd.ms-excel.sheet.binary.macroEnabled.12"/>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29"/>
  </p:notesMasterIdLst>
  <p:handoutMasterIdLst>
    <p:handoutMasterId r:id="rId30"/>
  </p:handoutMasterIdLst>
  <p:sldIdLst>
    <p:sldId id="256" r:id="rId2"/>
    <p:sldId id="506" r:id="rId3"/>
    <p:sldId id="507" r:id="rId4"/>
    <p:sldId id="500" r:id="rId5"/>
    <p:sldId id="501" r:id="rId6"/>
    <p:sldId id="502" r:id="rId7"/>
    <p:sldId id="503" r:id="rId8"/>
    <p:sldId id="504" r:id="rId9"/>
    <p:sldId id="505" r:id="rId10"/>
    <p:sldId id="510" r:id="rId11"/>
    <p:sldId id="512" r:id="rId12"/>
    <p:sldId id="513" r:id="rId13"/>
    <p:sldId id="511" r:id="rId14"/>
    <p:sldId id="515" r:id="rId15"/>
    <p:sldId id="516" r:id="rId16"/>
    <p:sldId id="517" r:id="rId17"/>
    <p:sldId id="518" r:id="rId18"/>
    <p:sldId id="519" r:id="rId19"/>
    <p:sldId id="520" r:id="rId20"/>
    <p:sldId id="521" r:id="rId21"/>
    <p:sldId id="480" r:id="rId22"/>
    <p:sldId id="496" r:id="rId23"/>
    <p:sldId id="497" r:id="rId24"/>
    <p:sldId id="498" r:id="rId25"/>
    <p:sldId id="499" r:id="rId26"/>
    <p:sldId id="477" r:id="rId27"/>
    <p:sldId id="315" r:id="rId28"/>
  </p:sldIdLst>
  <p:sldSz cx="9144000" cy="6858000" type="screen4x3"/>
  <p:notesSz cx="9874250" cy="6797675"/>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Predvolená sekcia" id="{9A0D00F2-6F9F-411F-A9E6-D3CF906B1EBA}">
          <p14:sldIdLst>
            <p14:sldId id="256"/>
            <p14:sldId id="506"/>
            <p14:sldId id="507"/>
            <p14:sldId id="500"/>
            <p14:sldId id="501"/>
            <p14:sldId id="502"/>
            <p14:sldId id="503"/>
            <p14:sldId id="504"/>
            <p14:sldId id="505"/>
            <p14:sldId id="510"/>
            <p14:sldId id="512"/>
            <p14:sldId id="513"/>
            <p14:sldId id="511"/>
            <p14:sldId id="515"/>
            <p14:sldId id="516"/>
            <p14:sldId id="517"/>
            <p14:sldId id="518"/>
            <p14:sldId id="519"/>
            <p14:sldId id="520"/>
            <p14:sldId id="521"/>
            <p14:sldId id="480"/>
            <p14:sldId id="496"/>
            <p14:sldId id="497"/>
            <p14:sldId id="498"/>
            <p14:sldId id="499"/>
          </p14:sldIdLst>
        </p14:section>
        <p14:section name="Sekcia bez názvu" id="{FBA1F053-D262-4278-9187-34F1B5D07AC3}">
          <p14:sldIdLst>
            <p14:sldId id="477"/>
            <p14:sldId id="31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štýlu, mriežka tabuľ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2410" autoAdjust="0"/>
    <p:restoredTop sz="94660" autoAdjust="0"/>
  </p:normalViewPr>
  <p:slideViewPr>
    <p:cSldViewPr>
      <p:cViewPr>
        <p:scale>
          <a:sx n="70" d="100"/>
          <a:sy n="70" d="100"/>
        </p:scale>
        <p:origin x="-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4278842" cy="339884"/>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sz="quarter" idx="1"/>
          </p:nvPr>
        </p:nvSpPr>
        <p:spPr>
          <a:xfrm>
            <a:off x="5593123" y="0"/>
            <a:ext cx="4278842" cy="339884"/>
          </a:xfrm>
          <a:prstGeom prst="rect">
            <a:avLst/>
          </a:prstGeom>
        </p:spPr>
        <p:txBody>
          <a:bodyPr vert="horz" lIns="91440" tIns="45720" rIns="91440" bIns="45720" rtlCol="0"/>
          <a:lstStyle>
            <a:lvl1pPr algn="r">
              <a:defRPr sz="1200"/>
            </a:lvl1pPr>
          </a:lstStyle>
          <a:p>
            <a:fld id="{DC96C214-374E-4F23-BDAD-6CB1CF44F4D1}" type="datetimeFigureOut">
              <a:rPr lang="sk-SK" smtClean="0"/>
              <a:t>11. 2. 2016</a:t>
            </a:fld>
            <a:endParaRPr lang="sk-SK"/>
          </a:p>
        </p:txBody>
      </p:sp>
      <p:sp>
        <p:nvSpPr>
          <p:cNvPr id="4" name="Zástupný symbol päty 3"/>
          <p:cNvSpPr>
            <a:spLocks noGrp="1"/>
          </p:cNvSpPr>
          <p:nvPr>
            <p:ph type="ftr" sz="quarter" idx="2"/>
          </p:nvPr>
        </p:nvSpPr>
        <p:spPr>
          <a:xfrm>
            <a:off x="0" y="6456612"/>
            <a:ext cx="4278842" cy="339884"/>
          </a:xfrm>
          <a:prstGeom prst="rect">
            <a:avLst/>
          </a:prstGeom>
        </p:spPr>
        <p:txBody>
          <a:bodyPr vert="horz" lIns="91440" tIns="45720" rIns="91440" bIns="45720"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5593123" y="6456612"/>
            <a:ext cx="4278842" cy="339884"/>
          </a:xfrm>
          <a:prstGeom prst="rect">
            <a:avLst/>
          </a:prstGeom>
        </p:spPr>
        <p:txBody>
          <a:bodyPr vert="horz" lIns="91440" tIns="45720" rIns="91440" bIns="45720" rtlCol="0" anchor="b"/>
          <a:lstStyle>
            <a:lvl1pPr algn="r">
              <a:defRPr sz="1200"/>
            </a:lvl1pPr>
          </a:lstStyle>
          <a:p>
            <a:fld id="{42A70D05-9B18-4FE1-92CA-E7D51C49BD46}" type="slidenum">
              <a:rPr lang="sk-SK" smtClean="0"/>
              <a:t>‹#›</a:t>
            </a:fld>
            <a:endParaRPr lang="sk-SK"/>
          </a:p>
        </p:txBody>
      </p:sp>
    </p:spTree>
    <p:extLst>
      <p:ext uri="{BB962C8B-B14F-4D97-AF65-F5344CB8AC3E}">
        <p14:creationId xmlns:p14="http://schemas.microsoft.com/office/powerpoint/2010/main" val="3518128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4278842"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sk-SK"/>
          </a:p>
        </p:txBody>
      </p:sp>
      <p:sp>
        <p:nvSpPr>
          <p:cNvPr id="173059" name="Rectangle 3"/>
          <p:cNvSpPr>
            <a:spLocks noGrp="1" noChangeArrowheads="1"/>
          </p:cNvSpPr>
          <p:nvPr>
            <p:ph type="dt" idx="1"/>
          </p:nvPr>
        </p:nvSpPr>
        <p:spPr bwMode="auto">
          <a:xfrm>
            <a:off x="5593123" y="0"/>
            <a:ext cx="4278842"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sk-SK"/>
          </a:p>
        </p:txBody>
      </p:sp>
      <p:sp>
        <p:nvSpPr>
          <p:cNvPr id="36868" name="Rectangle 4"/>
          <p:cNvSpPr>
            <a:spLocks noGrp="1" noRot="1" noChangeAspect="1" noChangeArrowheads="1" noTextEdit="1"/>
          </p:cNvSpPr>
          <p:nvPr>
            <p:ph type="sldImg" idx="2"/>
          </p:nvPr>
        </p:nvSpPr>
        <p:spPr bwMode="auto">
          <a:xfrm>
            <a:off x="3236913" y="509588"/>
            <a:ext cx="3400425" cy="2549525"/>
          </a:xfrm>
          <a:prstGeom prst="rect">
            <a:avLst/>
          </a:prstGeom>
          <a:noFill/>
          <a:ln w="9525">
            <a:solidFill>
              <a:srgbClr val="000000"/>
            </a:solidFill>
            <a:miter lim="800000"/>
            <a:headEnd/>
            <a:tailEnd/>
          </a:ln>
        </p:spPr>
      </p:sp>
      <p:sp>
        <p:nvSpPr>
          <p:cNvPr id="173061" name="Rectangle 5"/>
          <p:cNvSpPr>
            <a:spLocks noGrp="1" noChangeArrowheads="1"/>
          </p:cNvSpPr>
          <p:nvPr>
            <p:ph type="body" sz="quarter" idx="3"/>
          </p:nvPr>
        </p:nvSpPr>
        <p:spPr bwMode="auto">
          <a:xfrm>
            <a:off x="987425" y="3228896"/>
            <a:ext cx="7899400" cy="3058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noProof="0" smtClean="0"/>
              <a:t>Kliknite sem a upravte štýly predlohy textu.</a:t>
            </a:r>
          </a:p>
          <a:p>
            <a:pPr lvl="1"/>
            <a:r>
              <a:rPr lang="sk-SK" noProof="0" smtClean="0"/>
              <a:t>Druhá úroveň</a:t>
            </a:r>
          </a:p>
          <a:p>
            <a:pPr lvl="2"/>
            <a:r>
              <a:rPr lang="sk-SK" noProof="0" smtClean="0"/>
              <a:t>Tretia úroveň</a:t>
            </a:r>
          </a:p>
          <a:p>
            <a:pPr lvl="3"/>
            <a:r>
              <a:rPr lang="sk-SK" noProof="0" smtClean="0"/>
              <a:t>Štvrtá úroveň</a:t>
            </a:r>
          </a:p>
          <a:p>
            <a:pPr lvl="4"/>
            <a:r>
              <a:rPr lang="sk-SK" noProof="0" smtClean="0"/>
              <a:t>Piata úroveň</a:t>
            </a:r>
          </a:p>
        </p:txBody>
      </p:sp>
      <p:sp>
        <p:nvSpPr>
          <p:cNvPr id="173062" name="Rectangle 6"/>
          <p:cNvSpPr>
            <a:spLocks noGrp="1" noChangeArrowheads="1"/>
          </p:cNvSpPr>
          <p:nvPr>
            <p:ph type="ftr" sz="quarter" idx="4"/>
          </p:nvPr>
        </p:nvSpPr>
        <p:spPr bwMode="auto">
          <a:xfrm>
            <a:off x="0" y="6456612"/>
            <a:ext cx="4278842"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sk-SK"/>
          </a:p>
        </p:txBody>
      </p:sp>
      <p:sp>
        <p:nvSpPr>
          <p:cNvPr id="173063" name="Rectangle 7"/>
          <p:cNvSpPr>
            <a:spLocks noGrp="1" noChangeArrowheads="1"/>
          </p:cNvSpPr>
          <p:nvPr>
            <p:ph type="sldNum" sz="quarter" idx="5"/>
          </p:nvPr>
        </p:nvSpPr>
        <p:spPr bwMode="auto">
          <a:xfrm>
            <a:off x="5593123" y="6456612"/>
            <a:ext cx="4278842"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589D5C96-269E-4B68-8FB3-ADD5DFBC789E}" type="slidenum">
              <a:rPr lang="sk-SK"/>
              <a:pPr>
                <a:defRPr/>
              </a:pPr>
              <a:t>‹#›</a:t>
            </a:fld>
            <a:endParaRPr lang="sk-SK"/>
          </a:p>
        </p:txBody>
      </p:sp>
    </p:spTree>
    <p:extLst>
      <p:ext uri="{BB962C8B-B14F-4D97-AF65-F5344CB8AC3E}">
        <p14:creationId xmlns:p14="http://schemas.microsoft.com/office/powerpoint/2010/main" val="25752764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0E1E981-8A0F-4BCF-B6A7-0BFE961B9D3B}" type="slidenum">
              <a:rPr lang="sk-SK"/>
              <a:pPr/>
              <a:t>1</a:t>
            </a:fld>
            <a:endParaRPr lang="sk-SK"/>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sk-SK" smtClean="0"/>
          </a:p>
        </p:txBody>
      </p:sp>
    </p:spTree>
    <p:extLst>
      <p:ext uri="{BB962C8B-B14F-4D97-AF65-F5344CB8AC3E}">
        <p14:creationId xmlns:p14="http://schemas.microsoft.com/office/powerpoint/2010/main" val="922270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C8CB34C-1271-4F8D-AE98-CCD1B2B9F7AC}" type="slidenum">
              <a:rPr lang="sk-SK"/>
              <a:pPr/>
              <a:t>27</a:t>
            </a:fld>
            <a:endParaRPr lang="sk-SK"/>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sk-SK" smtClean="0"/>
          </a:p>
        </p:txBody>
      </p:sp>
    </p:spTree>
    <p:extLst>
      <p:ext uri="{BB962C8B-B14F-4D97-AF65-F5344CB8AC3E}">
        <p14:creationId xmlns:p14="http://schemas.microsoft.com/office/powerpoint/2010/main" val="3850719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a:xfrm>
            <a:off x="304800" y="4038600"/>
            <a:ext cx="7924800" cy="947738"/>
          </a:xfrm>
        </p:spPr>
        <p:txBody>
          <a:bodyPr/>
          <a:lstStyle>
            <a:lvl1pPr>
              <a:defRPr/>
            </a:lvl1pPr>
          </a:lstStyle>
          <a:p>
            <a:r>
              <a:rPr lang="sk-SK"/>
              <a:t>Kliknite sem a upravte štýl predlohy nadpisov.</a:t>
            </a:r>
          </a:p>
        </p:txBody>
      </p:sp>
      <p:sp>
        <p:nvSpPr>
          <p:cNvPr id="208899" name="Rectangle 3"/>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2800"/>
            </a:lvl1pPr>
          </a:lstStyle>
          <a:p>
            <a:r>
              <a:rPr lang="sk-SK"/>
              <a:t>Kliknite sem a upravte štýl predlohy podnadpisov</a:t>
            </a:r>
          </a:p>
        </p:txBody>
      </p:sp>
      <p:sp>
        <p:nvSpPr>
          <p:cNvPr id="4" name="Rectangle 4"/>
          <p:cNvSpPr>
            <a:spLocks noGrp="1" noChangeArrowheads="1"/>
          </p:cNvSpPr>
          <p:nvPr>
            <p:ph type="ftr" sz="quarter" idx="10"/>
          </p:nvPr>
        </p:nvSpPr>
        <p:spPr>
          <a:xfrm>
            <a:off x="323850" y="6381750"/>
            <a:ext cx="8496300" cy="360363"/>
          </a:xfrm>
        </p:spPr>
        <p:txBody>
          <a:bodyPr/>
          <a:lstStyle>
            <a:lvl1pPr>
              <a:defRPr sz="1200" smtClean="0">
                <a:latin typeface="+mn-lt"/>
              </a:defRPr>
            </a:lvl1pPr>
          </a:lstStyle>
          <a:p>
            <a:pPr>
              <a:defRPr/>
            </a:pPr>
            <a:r>
              <a:rPr lang="sk-SK"/>
              <a:t>UPJŠ v Košiciach, Prírodovedecká fakulta, Ústav informatiky, </a:t>
            </a:r>
            <a:br>
              <a:rPr lang="sk-SK"/>
            </a:br>
            <a:r>
              <a:rPr lang="sk-SK"/>
              <a:t>Oddelenie didaktiky informatiky a podporných technológií</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sk-SK"/>
          </a:p>
        </p:txBody>
      </p:sp>
      <p:sp>
        <p:nvSpPr>
          <p:cNvPr id="5" name="Rectangle 5"/>
          <p:cNvSpPr>
            <a:spLocks noGrp="1" noChangeArrowheads="1"/>
          </p:cNvSpPr>
          <p:nvPr>
            <p:ph type="ftr" sz="quarter" idx="11"/>
          </p:nvPr>
        </p:nvSpPr>
        <p:spPr>
          <a:ln/>
        </p:spPr>
        <p:txBody>
          <a:bodyPr/>
          <a:lstStyle>
            <a:lvl1pPr>
              <a:defRPr/>
            </a:lvl1pPr>
          </a:lstStyle>
          <a:p>
            <a:pPr>
              <a:defRPr/>
            </a:pP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72B063B1-A133-4FAA-8A08-9EA6ECA58E97}"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7067550" y="76200"/>
            <a:ext cx="1847850" cy="6477000"/>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1524000" y="76200"/>
            <a:ext cx="5391150" cy="6477000"/>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sk-SK"/>
          </a:p>
        </p:txBody>
      </p:sp>
      <p:sp>
        <p:nvSpPr>
          <p:cNvPr id="5" name="Rectangle 5"/>
          <p:cNvSpPr>
            <a:spLocks noGrp="1" noChangeArrowheads="1"/>
          </p:cNvSpPr>
          <p:nvPr>
            <p:ph type="ftr" sz="quarter" idx="11"/>
          </p:nvPr>
        </p:nvSpPr>
        <p:spPr>
          <a:ln/>
        </p:spPr>
        <p:txBody>
          <a:bodyPr/>
          <a:lstStyle>
            <a:lvl1pPr>
              <a:defRPr/>
            </a:lvl1pPr>
          </a:lstStyle>
          <a:p>
            <a:pPr>
              <a:defRPr/>
            </a:pP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89DD7775-0277-43E7-AB7B-06524537CCBA}"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sk-SK"/>
          </a:p>
        </p:txBody>
      </p:sp>
      <p:sp>
        <p:nvSpPr>
          <p:cNvPr id="5" name="Rectangle 5"/>
          <p:cNvSpPr>
            <a:spLocks noGrp="1" noChangeArrowheads="1"/>
          </p:cNvSpPr>
          <p:nvPr>
            <p:ph type="ftr" sz="quarter" idx="11"/>
          </p:nvPr>
        </p:nvSpPr>
        <p:spPr>
          <a:ln/>
        </p:spPr>
        <p:txBody>
          <a:bodyPr/>
          <a:lstStyle>
            <a:lvl1pPr>
              <a:defRPr/>
            </a:lvl1pPr>
          </a:lstStyle>
          <a:p>
            <a:pPr>
              <a:defRPr/>
            </a:pP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27BC69C-4DF1-4A73-AB45-1556B93DBAFA}" type="slidenum">
              <a:rPr lang="sk-SK"/>
              <a:pPr>
                <a:defRPr/>
              </a:pPr>
              <a:t>‹#›</a:t>
            </a:fld>
            <a:endParaRPr lang="sk-SK"/>
          </a:p>
        </p:txBody>
      </p:sp>
      <p:pic>
        <p:nvPicPr>
          <p:cNvPr id="7" name="Picture 7" descr="logo-pfupjs"/>
          <p:cNvPicPr>
            <a:picLocks noChangeAspect="1" noChangeArrowheads="1"/>
          </p:cNvPicPr>
          <p:nvPr userDrawn="1"/>
        </p:nvPicPr>
        <p:blipFill>
          <a:blip r:embed="rId2" cstate="print"/>
          <a:srcRect/>
          <a:stretch>
            <a:fillRect/>
          </a:stretch>
        </p:blipFill>
        <p:spPr bwMode="auto">
          <a:xfrm>
            <a:off x="179512" y="116806"/>
            <a:ext cx="1079946" cy="1079946"/>
          </a:xfrm>
          <a:prstGeom prst="rect">
            <a:avLst/>
          </a:prstGeom>
          <a:noFill/>
          <a:ln w="9525">
            <a:noFill/>
            <a:miter lim="800000"/>
            <a:headEnd/>
            <a:tailEnd/>
          </a:ln>
        </p:spPr>
      </p:pic>
      <p:pic>
        <p:nvPicPr>
          <p:cNvPr id="1032" name="Picture 8" descr="C:\Users\Šnajder\Desktop\3minuty_black.gif"/>
          <p:cNvPicPr>
            <a:picLocks noChangeAspect="1" noChangeArrowheads="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163" y="6627813"/>
            <a:ext cx="142875" cy="285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Šnajder\Desktop\minuta_black.gif"/>
          <p:cNvPicPr>
            <a:picLocks noChangeAspect="1" noChangeArrowheads="1" noCrop="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587" y="6669360"/>
            <a:ext cx="161925" cy="161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Kliknite sem a upravte štýly predlohy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sk-SK"/>
          </a:p>
        </p:txBody>
      </p:sp>
      <p:sp>
        <p:nvSpPr>
          <p:cNvPr id="5" name="Rectangle 5"/>
          <p:cNvSpPr>
            <a:spLocks noGrp="1" noChangeArrowheads="1"/>
          </p:cNvSpPr>
          <p:nvPr>
            <p:ph type="ftr" sz="quarter" idx="11"/>
          </p:nvPr>
        </p:nvSpPr>
        <p:spPr>
          <a:ln/>
        </p:spPr>
        <p:txBody>
          <a:bodyPr/>
          <a:lstStyle>
            <a:lvl1pPr>
              <a:defRPr/>
            </a:lvl1pPr>
          </a:lstStyle>
          <a:p>
            <a:pPr>
              <a:defRPr/>
            </a:pP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58B1B020-E481-4C04-9898-C538DCC8E9BF}"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1524000" y="1484313"/>
            <a:ext cx="3619500" cy="5068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5295900" y="1484313"/>
            <a:ext cx="3619500" cy="5068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Rectangle 4"/>
          <p:cNvSpPr>
            <a:spLocks noGrp="1" noChangeArrowheads="1"/>
          </p:cNvSpPr>
          <p:nvPr>
            <p:ph type="dt" sz="half" idx="10"/>
          </p:nvPr>
        </p:nvSpPr>
        <p:spPr>
          <a:ln/>
        </p:spPr>
        <p:txBody>
          <a:bodyPr/>
          <a:lstStyle>
            <a:lvl1pPr>
              <a:defRPr/>
            </a:lvl1pPr>
          </a:lstStyle>
          <a:p>
            <a:pPr>
              <a:defRPr/>
            </a:pPr>
            <a:endParaRPr lang="sk-SK"/>
          </a:p>
        </p:txBody>
      </p:sp>
      <p:sp>
        <p:nvSpPr>
          <p:cNvPr id="6" name="Rectangle 5"/>
          <p:cNvSpPr>
            <a:spLocks noGrp="1" noChangeArrowheads="1"/>
          </p:cNvSpPr>
          <p:nvPr>
            <p:ph type="ftr" sz="quarter" idx="11"/>
          </p:nvPr>
        </p:nvSpPr>
        <p:spPr>
          <a:ln/>
        </p:spPr>
        <p:txBody>
          <a:bodyPr/>
          <a:lstStyle>
            <a:lvl1pPr>
              <a:defRPr/>
            </a:lvl1pPr>
          </a:lstStyle>
          <a:p>
            <a:pPr>
              <a:defRPr/>
            </a:pP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A72D5DD5-69AC-42EF-A6FE-5C24C4A17DCD}"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Rectangle 4"/>
          <p:cNvSpPr>
            <a:spLocks noGrp="1" noChangeArrowheads="1"/>
          </p:cNvSpPr>
          <p:nvPr>
            <p:ph type="dt" sz="half" idx="10"/>
          </p:nvPr>
        </p:nvSpPr>
        <p:spPr>
          <a:ln/>
        </p:spPr>
        <p:txBody>
          <a:bodyPr/>
          <a:lstStyle>
            <a:lvl1pPr>
              <a:defRPr/>
            </a:lvl1pPr>
          </a:lstStyle>
          <a:p>
            <a:pPr>
              <a:defRPr/>
            </a:pPr>
            <a:endParaRPr lang="sk-SK"/>
          </a:p>
        </p:txBody>
      </p:sp>
      <p:sp>
        <p:nvSpPr>
          <p:cNvPr id="8" name="Rectangle 5"/>
          <p:cNvSpPr>
            <a:spLocks noGrp="1" noChangeArrowheads="1"/>
          </p:cNvSpPr>
          <p:nvPr>
            <p:ph type="ftr" sz="quarter" idx="11"/>
          </p:nvPr>
        </p:nvSpPr>
        <p:spPr>
          <a:ln/>
        </p:spPr>
        <p:txBody>
          <a:bodyPr/>
          <a:lstStyle>
            <a:lvl1pPr>
              <a:defRPr/>
            </a:lvl1pPr>
          </a:lstStyle>
          <a:p>
            <a:pPr>
              <a:defRPr/>
            </a:pP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11721AFA-9478-4C67-B074-86EF6C6A197E}"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Rectangle 4"/>
          <p:cNvSpPr>
            <a:spLocks noGrp="1" noChangeArrowheads="1"/>
          </p:cNvSpPr>
          <p:nvPr>
            <p:ph type="dt" sz="half" idx="10"/>
          </p:nvPr>
        </p:nvSpPr>
        <p:spPr>
          <a:ln/>
        </p:spPr>
        <p:txBody>
          <a:bodyPr/>
          <a:lstStyle>
            <a:lvl1pPr>
              <a:defRPr/>
            </a:lvl1pPr>
          </a:lstStyle>
          <a:p>
            <a:pPr>
              <a:defRPr/>
            </a:pPr>
            <a:endParaRPr lang="sk-SK"/>
          </a:p>
        </p:txBody>
      </p:sp>
      <p:sp>
        <p:nvSpPr>
          <p:cNvPr id="4" name="Rectangle 5"/>
          <p:cNvSpPr>
            <a:spLocks noGrp="1" noChangeArrowheads="1"/>
          </p:cNvSpPr>
          <p:nvPr>
            <p:ph type="ftr" sz="quarter" idx="11"/>
          </p:nvPr>
        </p:nvSpPr>
        <p:spPr>
          <a:ln/>
        </p:spPr>
        <p:txBody>
          <a:bodyPr/>
          <a:lstStyle>
            <a:lvl1pPr>
              <a:defRPr/>
            </a:lvl1pPr>
          </a:lstStyle>
          <a:p>
            <a:pPr>
              <a:defRPr/>
            </a:pP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A806DBB6-4267-409F-BBB6-E62EA8255198}" type="slidenum">
              <a:rPr lang="sk-SK"/>
              <a:pPr>
                <a:defRPr/>
              </a:pPr>
              <a:t>‹#›</a:t>
            </a:fld>
            <a:endParaRPr lang="sk-SK"/>
          </a:p>
        </p:txBody>
      </p:sp>
      <p:pic>
        <p:nvPicPr>
          <p:cNvPr id="6" name="Picture 7" descr="logo-pfupjs"/>
          <p:cNvPicPr>
            <a:picLocks noChangeAspect="1" noChangeArrowheads="1"/>
          </p:cNvPicPr>
          <p:nvPr userDrawn="1"/>
        </p:nvPicPr>
        <p:blipFill>
          <a:blip r:embed="rId2" cstate="print"/>
          <a:srcRect/>
          <a:stretch>
            <a:fillRect/>
          </a:stretch>
        </p:blipFill>
        <p:spPr bwMode="auto">
          <a:xfrm>
            <a:off x="179512" y="116806"/>
            <a:ext cx="1079946" cy="107994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k-SK"/>
          </a:p>
        </p:txBody>
      </p:sp>
      <p:sp>
        <p:nvSpPr>
          <p:cNvPr id="3" name="Rectangle 5"/>
          <p:cNvSpPr>
            <a:spLocks noGrp="1" noChangeArrowheads="1"/>
          </p:cNvSpPr>
          <p:nvPr>
            <p:ph type="ftr" sz="quarter" idx="11"/>
          </p:nvPr>
        </p:nvSpPr>
        <p:spPr>
          <a:ln/>
        </p:spPr>
        <p:txBody>
          <a:bodyPr/>
          <a:lstStyle>
            <a:lvl1pPr>
              <a:defRPr/>
            </a:lvl1pPr>
          </a:lstStyle>
          <a:p>
            <a:pPr>
              <a:defRPr/>
            </a:pP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FE149961-88E2-49E7-8D24-60E3388E8635}"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sk-SK"/>
          </a:p>
        </p:txBody>
      </p:sp>
      <p:sp>
        <p:nvSpPr>
          <p:cNvPr id="6" name="Rectangle 5"/>
          <p:cNvSpPr>
            <a:spLocks noGrp="1" noChangeArrowheads="1"/>
          </p:cNvSpPr>
          <p:nvPr>
            <p:ph type="ftr" sz="quarter" idx="11"/>
          </p:nvPr>
        </p:nvSpPr>
        <p:spPr>
          <a:ln/>
        </p:spPr>
        <p:txBody>
          <a:bodyPr/>
          <a:lstStyle>
            <a:lvl1pPr>
              <a:defRPr/>
            </a:lvl1pPr>
          </a:lstStyle>
          <a:p>
            <a:pPr>
              <a:defRPr/>
            </a:pP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B59F3C1-7954-4B2F-B5D2-6A2625396918}"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smtClean="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sk-SK"/>
          </a:p>
        </p:txBody>
      </p:sp>
      <p:sp>
        <p:nvSpPr>
          <p:cNvPr id="6" name="Rectangle 5"/>
          <p:cNvSpPr>
            <a:spLocks noGrp="1" noChangeArrowheads="1"/>
          </p:cNvSpPr>
          <p:nvPr>
            <p:ph type="ftr" sz="quarter" idx="11"/>
          </p:nvPr>
        </p:nvSpPr>
        <p:spPr>
          <a:ln/>
        </p:spPr>
        <p:txBody>
          <a:bodyPr/>
          <a:lstStyle>
            <a:lvl1pPr>
              <a:defRPr/>
            </a:lvl1pPr>
          </a:lstStyle>
          <a:p>
            <a:pPr>
              <a:defRPr/>
            </a:pP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7A0B88E2-238D-47B5-9B19-DB76C6FC10CB}"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Kliknite sem a upravte štýl nadpisu.</a:t>
            </a:r>
          </a:p>
        </p:txBody>
      </p:sp>
      <p:sp>
        <p:nvSpPr>
          <p:cNvPr id="1027" name="Rectangle 3"/>
          <p:cNvSpPr>
            <a:spLocks noGrp="1" noChangeArrowheads="1"/>
          </p:cNvSpPr>
          <p:nvPr>
            <p:ph type="body" idx="1"/>
          </p:nvPr>
        </p:nvSpPr>
        <p:spPr bwMode="white">
          <a:xfrm>
            <a:off x="1524000" y="1484313"/>
            <a:ext cx="7391400" cy="5068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Kliknite sem a upravte štýly predlohy textu</a:t>
            </a:r>
          </a:p>
          <a:p>
            <a:pPr lvl="1"/>
            <a:r>
              <a:rPr lang="en-US" smtClean="0"/>
              <a:t>Druhá úroveň</a:t>
            </a:r>
          </a:p>
          <a:p>
            <a:pPr lvl="2"/>
            <a:r>
              <a:rPr lang="en-US" smtClean="0"/>
              <a:t>Tretia úroveň</a:t>
            </a:r>
          </a:p>
          <a:p>
            <a:pPr lvl="3"/>
            <a:r>
              <a:rPr lang="en-US" smtClean="0"/>
              <a:t>Štvrtá úroveň</a:t>
            </a:r>
          </a:p>
          <a:p>
            <a:pPr lvl="4"/>
            <a:r>
              <a:rPr lang="en-US" smtClean="0"/>
              <a:t>Piata úroveň</a:t>
            </a:r>
          </a:p>
        </p:txBody>
      </p:sp>
      <p:sp>
        <p:nvSpPr>
          <p:cNvPr id="207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smtClean="0">
                <a:latin typeface="Times New Roman" pitchFamily="18" charset="0"/>
                <a:cs typeface="Arial" charset="0"/>
              </a:defRPr>
            </a:lvl1pPr>
          </a:lstStyle>
          <a:p>
            <a:pPr>
              <a:defRPr/>
            </a:pPr>
            <a:endParaRPr lang="sk-SK"/>
          </a:p>
        </p:txBody>
      </p:sp>
      <p:sp>
        <p:nvSpPr>
          <p:cNvPr id="207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smtClean="0">
                <a:latin typeface="Times New Roman" pitchFamily="18" charset="0"/>
                <a:cs typeface="Arial" charset="0"/>
              </a:defRPr>
            </a:lvl1pPr>
          </a:lstStyle>
          <a:p>
            <a:pPr>
              <a:defRPr/>
            </a:pPr>
            <a:endParaRPr lang="sk-SK"/>
          </a:p>
        </p:txBody>
      </p:sp>
      <p:sp>
        <p:nvSpPr>
          <p:cNvPr id="207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smtClean="0">
                <a:latin typeface="Times New Roman" pitchFamily="18" charset="0"/>
                <a:cs typeface="Arial" charset="0"/>
              </a:defRPr>
            </a:lvl1pPr>
          </a:lstStyle>
          <a:p>
            <a:pPr>
              <a:defRPr/>
            </a:pPr>
            <a:fld id="{2E58C3F8-0B08-4C6F-A47D-1CC0E136EFF4}"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iming>
    <p:tnLst>
      <p:par>
        <p:cTn id="1" dur="indefinite" restart="never" nodeType="tmRoot"/>
      </p:par>
    </p:tnLst>
  </p:timing>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Tahoma" charset="0"/>
        </a:defRPr>
      </a:lvl2pPr>
      <a:lvl3pPr algn="l" rtl="0" eaLnBrk="0" fontAlgn="base" hangingPunct="0">
        <a:spcBef>
          <a:spcPct val="0"/>
        </a:spcBef>
        <a:spcAft>
          <a:spcPct val="0"/>
        </a:spcAft>
        <a:defRPr kumimoji="1" sz="4400">
          <a:solidFill>
            <a:schemeClr val="tx1"/>
          </a:solidFill>
          <a:latin typeface="Tahoma" charset="0"/>
        </a:defRPr>
      </a:lvl3pPr>
      <a:lvl4pPr algn="l" rtl="0" eaLnBrk="0" fontAlgn="base" hangingPunct="0">
        <a:spcBef>
          <a:spcPct val="0"/>
        </a:spcBef>
        <a:spcAft>
          <a:spcPct val="0"/>
        </a:spcAft>
        <a:defRPr kumimoji="1" sz="4400">
          <a:solidFill>
            <a:schemeClr val="tx1"/>
          </a:solidFill>
          <a:latin typeface="Tahoma" charset="0"/>
        </a:defRPr>
      </a:lvl4pPr>
      <a:lvl5pPr algn="l" rtl="0" eaLnBrk="0" fontAlgn="base" hangingPunct="0">
        <a:spcBef>
          <a:spcPct val="0"/>
        </a:spcBef>
        <a:spcAft>
          <a:spcPct val="0"/>
        </a:spcAft>
        <a:defRPr kumimoji="1" sz="4400">
          <a:solidFill>
            <a:schemeClr val="tx1"/>
          </a:solidFill>
          <a:latin typeface="Tahoma" charset="0"/>
        </a:defRPr>
      </a:lvl5pPr>
      <a:lvl6pPr marL="457200" algn="l" rtl="0" eaLnBrk="0" fontAlgn="base" hangingPunct="0">
        <a:spcBef>
          <a:spcPct val="0"/>
        </a:spcBef>
        <a:spcAft>
          <a:spcPct val="0"/>
        </a:spcAft>
        <a:defRPr kumimoji="1" sz="4400">
          <a:solidFill>
            <a:schemeClr val="tx1"/>
          </a:solidFill>
          <a:latin typeface="Tahoma" charset="0"/>
        </a:defRPr>
      </a:lvl6pPr>
      <a:lvl7pPr marL="914400" algn="l" rtl="0" eaLnBrk="0" fontAlgn="base" hangingPunct="0">
        <a:spcBef>
          <a:spcPct val="0"/>
        </a:spcBef>
        <a:spcAft>
          <a:spcPct val="0"/>
        </a:spcAft>
        <a:defRPr kumimoji="1" sz="4400">
          <a:solidFill>
            <a:schemeClr val="tx1"/>
          </a:solidFill>
          <a:latin typeface="Tahoma" charset="0"/>
        </a:defRPr>
      </a:lvl7pPr>
      <a:lvl8pPr marL="1371600" algn="l" rtl="0" eaLnBrk="0" fontAlgn="base" hangingPunct="0">
        <a:spcBef>
          <a:spcPct val="0"/>
        </a:spcBef>
        <a:spcAft>
          <a:spcPct val="0"/>
        </a:spcAft>
        <a:defRPr kumimoji="1" sz="4400">
          <a:solidFill>
            <a:schemeClr val="tx1"/>
          </a:solidFill>
          <a:latin typeface="Tahoma" charset="0"/>
        </a:defRPr>
      </a:lvl8pPr>
      <a:lvl9pPr marL="1828800" algn="l" rtl="0" eaLnBrk="0" fontAlgn="base" hangingPunct="0">
        <a:spcBef>
          <a:spcPct val="0"/>
        </a:spcBef>
        <a:spcAft>
          <a:spcPct val="0"/>
        </a:spcAft>
        <a:defRPr kumimoji="1" sz="4400">
          <a:solidFill>
            <a:schemeClr val="tx1"/>
          </a:solidFill>
          <a:latin typeface="Tahoma" charset="0"/>
        </a:defRPr>
      </a:lvl9pPr>
    </p:titleStyle>
    <p:bodyStyle>
      <a:lvl1pPr marL="342900" indent="-342900" algn="l" rtl="0" eaLnBrk="0" fontAlgn="base" hangingPunct="0">
        <a:lnSpc>
          <a:spcPct val="120000"/>
        </a:lnSpc>
        <a:spcBef>
          <a:spcPct val="50000"/>
        </a:spcBef>
        <a:spcAft>
          <a:spcPct val="0"/>
        </a:spcAft>
        <a:buClr>
          <a:srgbClr val="3C605F"/>
        </a:buClr>
        <a:buSzPct val="75000"/>
        <a:buFont typeface="Wingdings" pitchFamily="2" charset="2"/>
        <a:buChar char="n"/>
        <a:defRPr kumimoji="1" sz="2400">
          <a:solidFill>
            <a:schemeClr val="tx1"/>
          </a:solidFill>
          <a:latin typeface="+mn-lt"/>
          <a:ea typeface="+mn-ea"/>
          <a:cs typeface="+mn-cs"/>
        </a:defRPr>
      </a:lvl1pPr>
      <a:lvl2pPr marL="742950" indent="-285750" algn="l" rtl="0" eaLnBrk="0" fontAlgn="base" hangingPunct="0">
        <a:lnSpc>
          <a:spcPct val="120000"/>
        </a:lnSpc>
        <a:spcBef>
          <a:spcPct val="50000"/>
        </a:spcBef>
        <a:spcAft>
          <a:spcPct val="0"/>
        </a:spcAft>
        <a:buClr>
          <a:srgbClr val="3C605F"/>
        </a:buClr>
        <a:buSzPct val="75000"/>
        <a:buFont typeface="Wingdings" pitchFamily="2" charset="2"/>
        <a:buChar char="n"/>
        <a:defRPr kumimoji="1" sz="2000">
          <a:solidFill>
            <a:schemeClr val="tx1"/>
          </a:solidFill>
          <a:latin typeface="+mn-lt"/>
        </a:defRPr>
      </a:lvl2pPr>
      <a:lvl3pPr marL="1143000" indent="-228600" algn="l" rtl="0" eaLnBrk="0" fontAlgn="base" hangingPunct="0">
        <a:lnSpc>
          <a:spcPct val="120000"/>
        </a:lnSpc>
        <a:spcBef>
          <a:spcPct val="5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0" fontAlgn="base" hangingPunct="0">
        <a:lnSpc>
          <a:spcPct val="120000"/>
        </a:lnSpc>
        <a:spcBef>
          <a:spcPct val="50000"/>
        </a:spcBef>
        <a:spcAft>
          <a:spcPct val="0"/>
        </a:spcAft>
        <a:buClr>
          <a:srgbClr val="3C605F"/>
        </a:buClr>
        <a:buSzPct val="75000"/>
        <a:buFont typeface="Wingdings" pitchFamily="2" charset="2"/>
        <a:buChar char="n"/>
        <a:defRPr kumimoji="1" sz="1600">
          <a:solidFill>
            <a:schemeClr val="tx1"/>
          </a:solidFill>
          <a:latin typeface="+mn-lt"/>
        </a:defRPr>
      </a:lvl4pPr>
      <a:lvl5pPr marL="2057400" indent="-228600" algn="l" rtl="0" eaLnBrk="0" fontAlgn="base" hangingPunct="0">
        <a:lnSpc>
          <a:spcPct val="120000"/>
        </a:lnSpc>
        <a:spcBef>
          <a:spcPct val="50000"/>
        </a:spcBef>
        <a:spcAft>
          <a:spcPct val="0"/>
        </a:spcAft>
        <a:buClr>
          <a:srgbClr val="3C605F"/>
        </a:buClr>
        <a:buSzPct val="75000"/>
        <a:buFont typeface="Wingdings" pitchFamily="2" charset="2"/>
        <a:buChar char="n"/>
        <a:defRPr kumimoji="1" sz="1600">
          <a:solidFill>
            <a:schemeClr val="tx1"/>
          </a:solidFill>
          <a:latin typeface="+mn-lt"/>
        </a:defRPr>
      </a:lvl5pPr>
      <a:lvl6pPr marL="2514600" indent="-228600" algn="l" rtl="0" eaLnBrk="0" fontAlgn="base" hangingPunct="0">
        <a:lnSpc>
          <a:spcPct val="120000"/>
        </a:lnSpc>
        <a:spcBef>
          <a:spcPct val="50000"/>
        </a:spcBef>
        <a:spcAft>
          <a:spcPct val="0"/>
        </a:spcAft>
        <a:buClr>
          <a:srgbClr val="3C605F"/>
        </a:buClr>
        <a:buSzPct val="75000"/>
        <a:buFont typeface="Wingdings" pitchFamily="2" charset="2"/>
        <a:buChar char="n"/>
        <a:defRPr kumimoji="1" sz="1600">
          <a:solidFill>
            <a:schemeClr val="tx1"/>
          </a:solidFill>
          <a:latin typeface="+mn-lt"/>
        </a:defRPr>
      </a:lvl6pPr>
      <a:lvl7pPr marL="2971800" indent="-228600" algn="l" rtl="0" eaLnBrk="0" fontAlgn="base" hangingPunct="0">
        <a:lnSpc>
          <a:spcPct val="120000"/>
        </a:lnSpc>
        <a:spcBef>
          <a:spcPct val="50000"/>
        </a:spcBef>
        <a:spcAft>
          <a:spcPct val="0"/>
        </a:spcAft>
        <a:buClr>
          <a:srgbClr val="3C605F"/>
        </a:buClr>
        <a:buSzPct val="75000"/>
        <a:buFont typeface="Wingdings" pitchFamily="2" charset="2"/>
        <a:buChar char="n"/>
        <a:defRPr kumimoji="1" sz="1600">
          <a:solidFill>
            <a:schemeClr val="tx1"/>
          </a:solidFill>
          <a:latin typeface="+mn-lt"/>
        </a:defRPr>
      </a:lvl7pPr>
      <a:lvl8pPr marL="3429000" indent="-228600" algn="l" rtl="0" eaLnBrk="0" fontAlgn="base" hangingPunct="0">
        <a:lnSpc>
          <a:spcPct val="120000"/>
        </a:lnSpc>
        <a:spcBef>
          <a:spcPct val="50000"/>
        </a:spcBef>
        <a:spcAft>
          <a:spcPct val="0"/>
        </a:spcAft>
        <a:buClr>
          <a:srgbClr val="3C605F"/>
        </a:buClr>
        <a:buSzPct val="75000"/>
        <a:buFont typeface="Wingdings" pitchFamily="2" charset="2"/>
        <a:buChar char="n"/>
        <a:defRPr kumimoji="1" sz="1600">
          <a:solidFill>
            <a:schemeClr val="tx1"/>
          </a:solidFill>
          <a:latin typeface="+mn-lt"/>
        </a:defRPr>
      </a:lvl8pPr>
      <a:lvl9pPr marL="3886200" indent="-228600" algn="l" rtl="0" eaLnBrk="0" fontAlgn="base" hangingPunct="0">
        <a:lnSpc>
          <a:spcPct val="120000"/>
        </a:lnSpc>
        <a:spcBef>
          <a:spcPct val="50000"/>
        </a:spcBef>
        <a:spcAft>
          <a:spcPct val="0"/>
        </a:spcAft>
        <a:buClr>
          <a:srgbClr val="3C605F"/>
        </a:buClr>
        <a:buSzPct val="75000"/>
        <a:buFont typeface="Wingdings" pitchFamily="2" charset="2"/>
        <a:buChar char="n"/>
        <a:defRPr kumimoji="1" sz="1600">
          <a:solidFill>
            <a:schemeClr val="tx1"/>
          </a:solidFill>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hyperlink" Target="http://ai2.appinventor.mit.edu/"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Binary_Worksheet1.xlsb"/><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wmf"/></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ai2.appinventor.mit.edu/?galleryId=6283550952259584"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ai2.appinventor.mit.edu/?galleryId=628355095225958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scratch.mit.edu/studios/27407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lubomir.snajder@upjs.s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mailto:jan.gunis@upjs.s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nsta.org/publications/news/story.aspx?id=59305" TargetMode="External"/><Relationship Id="rId2" Type="http://schemas.openxmlformats.org/officeDocument/2006/relationships/hyperlink" Target="http://www.onetonline.org/find/stem?t=0&amp;g=Go" TargetMode="Externa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hyperlink" Target="https://youtu.be/AlPJ48simtE"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di.ics.upjs.sk/palmaj/"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di.ics.upjs.sk/palmaj/zadania/2014_2015/1/riesenia_komentare/uloha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di.ics.upjs.sk/palmaj/zadania/2013_2014/3/riesenia_komentare/uloha3.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di.ics.upjs.sk/palmaj/zadania/2007_2008/4/riesenia_komentare/3.htm"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hyperlink" Target="http://di.ics.upjs.sk/palmaj/zadania/2012_2013/1/riesenia_komentare/uloha6.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di.ics.upjs.sk/palmaj/zadania/2014_2015/4/riesenia_komentare/uloha3.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xfrm>
            <a:off x="0" y="6237312"/>
            <a:ext cx="9144000" cy="504801"/>
          </a:xfrm>
        </p:spPr>
        <p:txBody>
          <a:bodyPr/>
          <a:lstStyle/>
          <a:p>
            <a:pPr>
              <a:defRPr/>
            </a:pPr>
            <a:r>
              <a:rPr lang="sk-SK" sz="1400" dirty="0" smtClean="0"/>
              <a:t>Klub učiteľov informatiky, ÚINF PF UPJŠ v Košiciach, 11. 2. 2016</a:t>
            </a:r>
            <a:endParaRPr lang="en-US" sz="1400" dirty="0" smtClean="0"/>
          </a:p>
        </p:txBody>
      </p:sp>
      <p:sp>
        <p:nvSpPr>
          <p:cNvPr id="4099" name="Rectangle 4"/>
          <p:cNvSpPr>
            <a:spLocks noChangeArrowheads="1"/>
          </p:cNvSpPr>
          <p:nvPr/>
        </p:nvSpPr>
        <p:spPr bwMode="auto">
          <a:xfrm>
            <a:off x="-36513" y="3894683"/>
            <a:ext cx="9180513" cy="1406525"/>
          </a:xfrm>
          <a:prstGeom prst="rect">
            <a:avLst/>
          </a:prstGeom>
          <a:noFill/>
          <a:ln w="9525">
            <a:noFill/>
            <a:miter lim="800000"/>
            <a:headEnd/>
            <a:tailEnd/>
          </a:ln>
        </p:spPr>
        <p:txBody>
          <a:bodyPr anchor="ctr"/>
          <a:lstStyle/>
          <a:p>
            <a:pPr algn="ctr" eaLnBrk="0" hangingPunct="0"/>
            <a:r>
              <a:rPr kumimoji="1" lang="sk-SK" sz="3600" dirty="0" smtClean="0">
                <a:latin typeface="Tahoma" charset="0"/>
              </a:rPr>
              <a:t>Programovanie STEM projektov</a:t>
            </a:r>
            <a:br>
              <a:rPr kumimoji="1" lang="sk-SK" sz="3600" dirty="0" smtClean="0">
                <a:latin typeface="Tahoma" charset="0"/>
              </a:rPr>
            </a:br>
            <a:r>
              <a:rPr kumimoji="1" lang="sk-SK" sz="3600" dirty="0" smtClean="0">
                <a:latin typeface="Tahoma" charset="0"/>
              </a:rPr>
              <a:t>v prostredí MIT </a:t>
            </a:r>
            <a:r>
              <a:rPr kumimoji="1" lang="sk-SK" sz="3600" dirty="0" err="1" smtClean="0">
                <a:latin typeface="Tahoma" charset="0"/>
              </a:rPr>
              <a:t>App</a:t>
            </a:r>
            <a:r>
              <a:rPr kumimoji="1" lang="sk-SK" sz="3600" dirty="0" smtClean="0">
                <a:latin typeface="Tahoma" charset="0"/>
              </a:rPr>
              <a:t> </a:t>
            </a:r>
            <a:r>
              <a:rPr kumimoji="1" lang="sk-SK" sz="3600" dirty="0" err="1" smtClean="0">
                <a:latin typeface="Tahoma" charset="0"/>
              </a:rPr>
              <a:t>Inventor</a:t>
            </a:r>
            <a:r>
              <a:rPr kumimoji="1" lang="sk-SK" sz="3600" dirty="0" smtClean="0">
                <a:latin typeface="Tahoma" charset="0"/>
              </a:rPr>
              <a:t> 2</a:t>
            </a:r>
            <a:endParaRPr kumimoji="1" lang="sk-SK" sz="3600" dirty="0">
              <a:latin typeface="Tahoma" charset="0"/>
            </a:endParaRPr>
          </a:p>
        </p:txBody>
      </p:sp>
      <p:sp>
        <p:nvSpPr>
          <p:cNvPr id="4100" name="Text Box 6"/>
          <p:cNvSpPr txBox="1">
            <a:spLocks noChangeArrowheads="1"/>
          </p:cNvSpPr>
          <p:nvPr/>
        </p:nvSpPr>
        <p:spPr bwMode="auto">
          <a:xfrm>
            <a:off x="0" y="5394702"/>
            <a:ext cx="9144001" cy="338554"/>
          </a:xfrm>
          <a:prstGeom prst="rect">
            <a:avLst/>
          </a:prstGeom>
          <a:noFill/>
          <a:ln w="9525">
            <a:noFill/>
            <a:miter lim="800000"/>
            <a:headEnd/>
            <a:tailEnd/>
          </a:ln>
        </p:spPr>
        <p:txBody>
          <a:bodyPr wrap="square">
            <a:spAutoFit/>
          </a:bodyPr>
          <a:lstStyle/>
          <a:p>
            <a:pPr algn="ctr"/>
            <a:r>
              <a:rPr lang="en-US" sz="1600" dirty="0" err="1" smtClean="0"/>
              <a:t>Ľubomír</a:t>
            </a:r>
            <a:r>
              <a:rPr lang="en-US" sz="1600" dirty="0" smtClean="0"/>
              <a:t> Šnajder – </a:t>
            </a:r>
            <a:r>
              <a:rPr lang="en-US" sz="1600" dirty="0" err="1" smtClean="0"/>
              <a:t>Ján</a:t>
            </a:r>
            <a:r>
              <a:rPr lang="en-US" sz="1600" dirty="0" smtClean="0"/>
              <a:t> Guniš</a:t>
            </a:r>
          </a:p>
        </p:txBody>
      </p:sp>
      <p:pic>
        <p:nvPicPr>
          <p:cNvPr id="10" name="Obrázok 9" descr="http://upload.wikimedia.org/wikipedia/commons/thumb/d/d7/Android_robot.svg/204px-Android_robot.sv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116632"/>
            <a:ext cx="3461930" cy="3638773"/>
          </a:xfrm>
          <a:prstGeom prst="rect">
            <a:avLst/>
          </a:prstGeom>
          <a:noFill/>
          <a:ln>
            <a:noFill/>
          </a:ln>
        </p:spPr>
      </p:pic>
      <p:pic>
        <p:nvPicPr>
          <p:cNvPr id="2" name="Picture 2" descr="http://www.bigbend.edu/wp-content/uploads/academics/stem-center/STEM-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5767" y="1556792"/>
            <a:ext cx="3153996" cy="990932"/>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24000" y="76200"/>
            <a:ext cx="7800528" cy="1066800"/>
          </a:xfrm>
        </p:spPr>
        <p:txBody>
          <a:bodyPr/>
          <a:lstStyle/>
          <a:p>
            <a:r>
              <a:rPr lang="sk-SK" dirty="0" smtClean="0"/>
              <a:t>Prostredie MIT </a:t>
            </a:r>
            <a:r>
              <a:rPr lang="sk-SK" dirty="0" err="1" smtClean="0"/>
              <a:t>App</a:t>
            </a:r>
            <a:r>
              <a:rPr lang="sk-SK" dirty="0" smtClean="0"/>
              <a:t> </a:t>
            </a:r>
            <a:r>
              <a:rPr lang="sk-SK" dirty="0" err="1" smtClean="0"/>
              <a:t>Inventor</a:t>
            </a:r>
            <a:r>
              <a:rPr lang="sk-SK" dirty="0" smtClean="0"/>
              <a:t> 2</a:t>
            </a:r>
            <a:endParaRPr lang="sk-SK" dirty="0"/>
          </a:p>
        </p:txBody>
      </p:sp>
      <p:pic>
        <p:nvPicPr>
          <p:cNvPr id="4" name="Obrázok 3" descr="http://upload.wikimedia.org/wikipedia/commons/thumb/d/d7/Android_robot.svg/204px-Android_robot.sv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8" y="1340768"/>
            <a:ext cx="1259632" cy="1512168"/>
          </a:xfrm>
          <a:prstGeom prst="rect">
            <a:avLst/>
          </a:prstGeom>
          <a:noFill/>
          <a:ln>
            <a:noFill/>
          </a:ln>
        </p:spPr>
      </p:pic>
      <p:sp>
        <p:nvSpPr>
          <p:cNvPr id="6" name="Zástupný symbol obsahu 2"/>
          <p:cNvSpPr>
            <a:spLocks noGrp="1"/>
          </p:cNvSpPr>
          <p:nvPr>
            <p:ph idx="1"/>
          </p:nvPr>
        </p:nvSpPr>
        <p:spPr>
          <a:xfrm>
            <a:off x="1560512" y="1240433"/>
            <a:ext cx="7620000" cy="5284911"/>
          </a:xfrm>
        </p:spPr>
        <p:txBody>
          <a:bodyPr/>
          <a:lstStyle/>
          <a:p>
            <a:pPr marL="0" lvl="0" indent="0">
              <a:buNone/>
            </a:pPr>
            <a:r>
              <a:rPr lang="sk-SK" sz="2000" dirty="0" smtClean="0"/>
              <a:t>Čo potrebujeme na </a:t>
            </a:r>
            <a:r>
              <a:rPr lang="sk-SK" sz="2000" dirty="0"/>
              <a:t>vytváranie mobilných aplikácií v </a:t>
            </a:r>
            <a:r>
              <a:rPr lang="sk-SK" sz="2000" dirty="0" smtClean="0"/>
              <a:t>AI2:</a:t>
            </a:r>
          </a:p>
          <a:p>
            <a:r>
              <a:rPr lang="sk-SK" sz="2000" b="1" dirty="0" smtClean="0"/>
              <a:t>počítač</a:t>
            </a:r>
            <a:r>
              <a:rPr lang="sk-SK" sz="2000" dirty="0" smtClean="0"/>
              <a:t> </a:t>
            </a:r>
            <a:r>
              <a:rPr lang="sk-SK" sz="2000" dirty="0"/>
              <a:t>so štandardným operačným systémom (Windows, </a:t>
            </a:r>
            <a:r>
              <a:rPr lang="sk-SK" sz="2000" dirty="0" err="1"/>
              <a:t>Ubuntu</a:t>
            </a:r>
            <a:r>
              <a:rPr lang="sk-SK" sz="2000" dirty="0"/>
              <a:t>, </a:t>
            </a:r>
            <a:r>
              <a:rPr lang="sk-SK" sz="2000" dirty="0" err="1"/>
              <a:t>Debian</a:t>
            </a:r>
            <a:r>
              <a:rPr lang="sk-SK" sz="2000" dirty="0"/>
              <a:t>, Mac OS) </a:t>
            </a:r>
            <a:r>
              <a:rPr lang="sk-SK" sz="2000" dirty="0" smtClean="0"/>
              <a:t>s </a:t>
            </a:r>
            <a:r>
              <a:rPr lang="sk-SK" sz="2000" b="1" dirty="0"/>
              <a:t>webovým </a:t>
            </a:r>
            <a:r>
              <a:rPr lang="sk-SK" sz="2000" b="1" dirty="0" smtClean="0"/>
              <a:t>prehliadačom</a:t>
            </a:r>
            <a:r>
              <a:rPr lang="sk-SK" sz="2000" dirty="0" smtClean="0"/>
              <a:t>,</a:t>
            </a:r>
          </a:p>
          <a:p>
            <a:r>
              <a:rPr lang="sk-SK" sz="2000" dirty="0" smtClean="0"/>
              <a:t>zriadený </a:t>
            </a:r>
            <a:r>
              <a:rPr lang="sk-SK" sz="2000" b="1" dirty="0" err="1"/>
              <a:t>Google</a:t>
            </a:r>
            <a:r>
              <a:rPr lang="sk-SK" sz="2000" b="1" dirty="0"/>
              <a:t> </a:t>
            </a:r>
            <a:r>
              <a:rPr lang="sk-SK" sz="2000" b="1" dirty="0" smtClean="0"/>
              <a:t>účet </a:t>
            </a:r>
            <a:r>
              <a:rPr lang="sk-SK" sz="2000" dirty="0" smtClean="0"/>
              <a:t>na prihlásenie sa do </a:t>
            </a:r>
            <a:r>
              <a:rPr lang="sk-SK" sz="2000" dirty="0" err="1" smtClean="0"/>
              <a:t>cloudového</a:t>
            </a:r>
            <a:r>
              <a:rPr lang="sk-SK" sz="2000" dirty="0" smtClean="0"/>
              <a:t> </a:t>
            </a:r>
            <a:r>
              <a:rPr lang="sk-SK" sz="2000" dirty="0"/>
              <a:t>vývojového prostredia </a:t>
            </a:r>
            <a:r>
              <a:rPr lang="sk-SK" sz="2000" dirty="0" smtClean="0"/>
              <a:t>AI2 </a:t>
            </a:r>
            <a:r>
              <a:rPr lang="sk-SK" sz="2000" dirty="0">
                <a:hlinkClick r:id="rId3"/>
              </a:rPr>
              <a:t>http://ai2.appinventor.mit.edu</a:t>
            </a:r>
            <a:r>
              <a:rPr lang="sk-SK" sz="2000" dirty="0" smtClean="0">
                <a:hlinkClick r:id="rId3"/>
              </a:rPr>
              <a:t>/</a:t>
            </a:r>
            <a:r>
              <a:rPr lang="sk-SK" sz="2000" dirty="0" smtClean="0"/>
              <a:t>,</a:t>
            </a:r>
          </a:p>
          <a:p>
            <a:r>
              <a:rPr lang="sk-SK" sz="2000" b="1" dirty="0"/>
              <a:t>mobilné zariadenie </a:t>
            </a:r>
            <a:r>
              <a:rPr lang="sk-SK" sz="2000" dirty="0"/>
              <a:t>s nainštalovanou </a:t>
            </a:r>
            <a:r>
              <a:rPr lang="sk-SK" sz="2000" b="1" dirty="0"/>
              <a:t>čítačkou </a:t>
            </a:r>
            <a:r>
              <a:rPr lang="sk-SK" sz="2000" b="1" dirty="0" err="1"/>
              <a:t>QR-kódov</a:t>
            </a:r>
            <a:r>
              <a:rPr lang="sk-SK" sz="2000" b="1" dirty="0"/>
              <a:t> </a:t>
            </a:r>
            <a:r>
              <a:rPr lang="sk-SK" sz="2000" dirty="0"/>
              <a:t/>
            </a:r>
            <a:br>
              <a:rPr lang="sk-SK" sz="2000" dirty="0"/>
            </a:br>
            <a:r>
              <a:rPr lang="sk-SK" sz="2000" dirty="0"/>
              <a:t>a </a:t>
            </a:r>
            <a:r>
              <a:rPr lang="sk-SK" sz="2000" b="1" dirty="0"/>
              <a:t>povolením</a:t>
            </a:r>
            <a:r>
              <a:rPr lang="sk-SK" sz="2000" dirty="0"/>
              <a:t> </a:t>
            </a:r>
            <a:r>
              <a:rPr lang="sk-SK" sz="2000" b="1" dirty="0"/>
              <a:t>inštalovať</a:t>
            </a:r>
            <a:r>
              <a:rPr lang="sk-SK" sz="2000" dirty="0"/>
              <a:t> tzv. </a:t>
            </a:r>
            <a:r>
              <a:rPr lang="sk-SK" sz="2000" b="1" dirty="0" err="1"/>
              <a:t>non-market</a:t>
            </a:r>
            <a:r>
              <a:rPr lang="sk-SK" sz="2000" b="1" dirty="0"/>
              <a:t> aplikácie</a:t>
            </a:r>
            <a:r>
              <a:rPr lang="sk-SK" sz="2000" dirty="0"/>
              <a:t>, </a:t>
            </a:r>
          </a:p>
          <a:p>
            <a:r>
              <a:rPr lang="sk-SK" sz="2000" dirty="0" smtClean="0">
                <a:solidFill>
                  <a:schemeClr val="accent1">
                    <a:lumMod val="75000"/>
                  </a:schemeClr>
                </a:solidFill>
              </a:rPr>
              <a:t>na vývojovom počítači môže byť nainštalovaný </a:t>
            </a:r>
            <a:r>
              <a:rPr lang="sk-SK" sz="2000" b="1" dirty="0" smtClean="0">
                <a:solidFill>
                  <a:schemeClr val="accent1">
                    <a:lumMod val="75000"/>
                  </a:schemeClr>
                </a:solidFill>
              </a:rPr>
              <a:t>emulátor</a:t>
            </a:r>
            <a:r>
              <a:rPr lang="sk-SK" sz="2000" dirty="0" smtClean="0">
                <a:solidFill>
                  <a:schemeClr val="accent1">
                    <a:lumMod val="75000"/>
                  </a:schemeClr>
                </a:solidFill>
              </a:rPr>
              <a:t> </a:t>
            </a:r>
            <a:br>
              <a:rPr lang="sk-SK" sz="2000" dirty="0" smtClean="0">
                <a:solidFill>
                  <a:schemeClr val="accent1">
                    <a:lumMod val="75000"/>
                  </a:schemeClr>
                </a:solidFill>
              </a:rPr>
            </a:br>
            <a:r>
              <a:rPr lang="sk-SK" sz="2000" dirty="0" smtClean="0">
                <a:solidFill>
                  <a:schemeClr val="accent1">
                    <a:lumMod val="75000"/>
                  </a:schemeClr>
                </a:solidFill>
              </a:rPr>
              <a:t>- program </a:t>
            </a:r>
            <a:r>
              <a:rPr lang="sk-SK" sz="2000" i="1" dirty="0" err="1" smtClean="0">
                <a:solidFill>
                  <a:schemeClr val="accent1">
                    <a:lumMod val="75000"/>
                  </a:schemeClr>
                </a:solidFill>
              </a:rPr>
              <a:t>aiStarter</a:t>
            </a:r>
            <a:r>
              <a:rPr lang="sk-SK" sz="2000" dirty="0" smtClean="0">
                <a:solidFill>
                  <a:schemeClr val="accent1">
                    <a:lumMod val="75000"/>
                  </a:schemeClr>
                </a:solidFill>
              </a:rPr>
              <a:t>,</a:t>
            </a:r>
          </a:p>
          <a:p>
            <a:r>
              <a:rPr lang="sk-SK" sz="2000" dirty="0" smtClean="0">
                <a:solidFill>
                  <a:schemeClr val="accent1">
                    <a:lumMod val="75000"/>
                  </a:schemeClr>
                </a:solidFill>
              </a:rPr>
              <a:t>ak je vývojový počítač a mobilné </a:t>
            </a:r>
            <a:r>
              <a:rPr lang="sk-SK" sz="2000" dirty="0">
                <a:solidFill>
                  <a:schemeClr val="accent1">
                    <a:lumMod val="75000"/>
                  </a:schemeClr>
                </a:solidFill>
              </a:rPr>
              <a:t>z</a:t>
            </a:r>
            <a:r>
              <a:rPr lang="sk-SK" sz="2000" dirty="0" smtClean="0">
                <a:solidFill>
                  <a:schemeClr val="accent1">
                    <a:lumMod val="75000"/>
                  </a:schemeClr>
                </a:solidFill>
              </a:rPr>
              <a:t>ariadenie v jednej </a:t>
            </a:r>
            <a:r>
              <a:rPr lang="sk-SK" sz="2000" dirty="0" err="1" smtClean="0">
                <a:solidFill>
                  <a:schemeClr val="accent1">
                    <a:lumMod val="75000"/>
                  </a:schemeClr>
                </a:solidFill>
              </a:rPr>
              <a:t>wifi</a:t>
            </a:r>
            <a:r>
              <a:rPr lang="sk-SK" sz="2000" dirty="0" smtClean="0">
                <a:solidFill>
                  <a:schemeClr val="accent1">
                    <a:lumMod val="75000"/>
                  </a:schemeClr>
                </a:solidFill>
              </a:rPr>
              <a:t> sieti, môže sa na mobilnom zariadení nainštalovať </a:t>
            </a:r>
            <a:r>
              <a:rPr lang="sk-SK" sz="2000" b="1" dirty="0" smtClean="0">
                <a:solidFill>
                  <a:schemeClr val="accent1">
                    <a:lumMod val="75000"/>
                  </a:schemeClr>
                </a:solidFill>
              </a:rPr>
              <a:t>program </a:t>
            </a:r>
            <a:r>
              <a:rPr lang="sk-SK" sz="2000" b="1" dirty="0">
                <a:solidFill>
                  <a:schemeClr val="accent1">
                    <a:lumMod val="75000"/>
                  </a:schemeClr>
                </a:solidFill>
              </a:rPr>
              <a:t>na rýchly vývoj a testovanie aplikácie</a:t>
            </a:r>
            <a:r>
              <a:rPr lang="sk-SK" sz="2000" b="1" dirty="0" smtClean="0">
                <a:solidFill>
                  <a:schemeClr val="accent1">
                    <a:lumMod val="75000"/>
                  </a:schemeClr>
                </a:solidFill>
              </a:rPr>
              <a:t> </a:t>
            </a:r>
            <a:r>
              <a:rPr lang="sk-SK" sz="2000" i="1" dirty="0">
                <a:solidFill>
                  <a:schemeClr val="accent1">
                    <a:lumMod val="75000"/>
                  </a:schemeClr>
                </a:solidFill>
              </a:rPr>
              <a:t>MIT AI2 </a:t>
            </a:r>
            <a:r>
              <a:rPr lang="sk-SK" sz="2000" i="1" dirty="0" err="1">
                <a:solidFill>
                  <a:schemeClr val="accent1">
                    <a:lumMod val="75000"/>
                  </a:schemeClr>
                </a:solidFill>
              </a:rPr>
              <a:t>Companion</a:t>
            </a:r>
            <a:r>
              <a:rPr lang="sk-SK" sz="2000" dirty="0" smtClean="0">
                <a:solidFill>
                  <a:schemeClr val="accent1">
                    <a:lumMod val="75000"/>
                  </a:schemeClr>
                </a:solidFill>
              </a:rPr>
              <a:t>.</a:t>
            </a:r>
          </a:p>
        </p:txBody>
      </p:sp>
      <p:pic>
        <p:nvPicPr>
          <p:cNvPr id="7" name="Obrázok 6" descr="Cover ar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3861047"/>
            <a:ext cx="576064" cy="611123"/>
          </a:xfrm>
          <a:prstGeom prst="rect">
            <a:avLst/>
          </a:prstGeom>
          <a:noFill/>
          <a:ln>
            <a:noFill/>
          </a:ln>
        </p:spPr>
      </p:pic>
      <p:pic>
        <p:nvPicPr>
          <p:cNvPr id="8" name="Obrázok 7" descr="Cover ar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8533" y="5895820"/>
            <a:ext cx="503426" cy="503426"/>
          </a:xfrm>
          <a:prstGeom prst="rect">
            <a:avLst/>
          </a:prstGeom>
          <a:noFill/>
          <a:ln>
            <a:noFill/>
          </a:ln>
        </p:spPr>
      </p:pic>
    </p:spTree>
    <p:extLst>
      <p:ext uri="{BB962C8B-B14F-4D97-AF65-F5344CB8AC3E}">
        <p14:creationId xmlns:p14="http://schemas.microsoft.com/office/powerpoint/2010/main" val="3713815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4000" dirty="0" smtClean="0"/>
              <a:t>Vývojové prostredie AI2 </a:t>
            </a:r>
            <a:br>
              <a:rPr lang="sk-SK" sz="4000" dirty="0" smtClean="0"/>
            </a:br>
            <a:r>
              <a:rPr lang="sk-SK" sz="4000" dirty="0" smtClean="0"/>
              <a:t>(</a:t>
            </a:r>
            <a:r>
              <a:rPr lang="sk-SK" sz="4000" dirty="0" err="1" smtClean="0"/>
              <a:t>Designer</a:t>
            </a:r>
            <a:r>
              <a:rPr lang="sk-SK" sz="4000" dirty="0" smtClean="0"/>
              <a:t>)</a:t>
            </a:r>
            <a:endParaRPr lang="sk-SK" sz="4000" dirty="0"/>
          </a:p>
        </p:txBody>
      </p:sp>
      <p:sp>
        <p:nvSpPr>
          <p:cNvPr id="3" name="Zástupný symbol obsahu 2"/>
          <p:cNvSpPr>
            <a:spLocks noGrp="1"/>
          </p:cNvSpPr>
          <p:nvPr>
            <p:ph idx="1"/>
          </p:nvPr>
        </p:nvSpPr>
        <p:spPr>
          <a:xfrm>
            <a:off x="1524000" y="1240433"/>
            <a:ext cx="7728520" cy="5284911"/>
          </a:xfrm>
        </p:spPr>
        <p:txBody>
          <a:bodyPr/>
          <a:lstStyle/>
          <a:p>
            <a:r>
              <a:rPr lang="sk-SK" sz="2000" dirty="0" smtClean="0"/>
              <a:t>prostredie umožňuje </a:t>
            </a:r>
            <a:r>
              <a:rPr lang="sk-SK" sz="2000" dirty="0"/>
              <a:t>vytvárať a spravovať </a:t>
            </a:r>
            <a:r>
              <a:rPr lang="sk-SK" sz="2000" dirty="0" smtClean="0"/>
              <a:t>zdroj. súbory </a:t>
            </a:r>
            <a:r>
              <a:rPr lang="sk-SK" sz="2000" dirty="0"/>
              <a:t>(*.</a:t>
            </a:r>
            <a:r>
              <a:rPr lang="sk-SK" sz="2000" dirty="0" err="1"/>
              <a:t>aia</a:t>
            </a:r>
            <a:r>
              <a:rPr lang="sk-SK" sz="2000" dirty="0"/>
              <a:t>), kompilovať a zbaliť ich do </a:t>
            </a:r>
            <a:r>
              <a:rPr lang="sk-SK" sz="2000" dirty="0" smtClean="0"/>
              <a:t>distribučného </a:t>
            </a:r>
            <a:r>
              <a:rPr lang="sk-SK" sz="2000" dirty="0"/>
              <a:t>formátu (*.</a:t>
            </a:r>
            <a:r>
              <a:rPr lang="sk-SK" sz="2000" dirty="0" err="1"/>
              <a:t>apk</a:t>
            </a:r>
            <a:r>
              <a:rPr lang="sk-SK" sz="2000" dirty="0" smtClean="0"/>
              <a:t>),</a:t>
            </a:r>
          </a:p>
          <a:p>
            <a:r>
              <a:rPr lang="sk-SK" sz="2000" dirty="0" smtClean="0"/>
              <a:t>používateľ. </a:t>
            </a:r>
            <a:r>
              <a:rPr lang="sk-SK" sz="2000" dirty="0"/>
              <a:t>rozhranie </a:t>
            </a:r>
            <a:r>
              <a:rPr lang="sk-SK" sz="2000" dirty="0" smtClean="0"/>
              <a:t>aplikácie </a:t>
            </a:r>
            <a:r>
              <a:rPr lang="sk-SK" sz="2000" dirty="0"/>
              <a:t>navrhujeme v module </a:t>
            </a:r>
            <a:r>
              <a:rPr lang="sk-SK" sz="2000" i="1" dirty="0" err="1"/>
              <a:t>Designer</a:t>
            </a:r>
            <a:r>
              <a:rPr lang="sk-SK" sz="2000" dirty="0"/>
              <a:t>. </a:t>
            </a:r>
          </a:p>
          <a:p>
            <a:endParaRPr lang="sk-SK" sz="2000" dirty="0"/>
          </a:p>
        </p:txBody>
      </p:sp>
      <p:pic>
        <p:nvPicPr>
          <p:cNvPr id="4" name="Obrázok 3"/>
          <p:cNvPicPr/>
          <p:nvPr/>
        </p:nvPicPr>
        <p:blipFill>
          <a:blip r:embed="rId2"/>
          <a:stretch>
            <a:fillRect/>
          </a:stretch>
        </p:blipFill>
        <p:spPr>
          <a:xfrm>
            <a:off x="1907704" y="2564904"/>
            <a:ext cx="6768752" cy="4176463"/>
          </a:xfrm>
          <a:prstGeom prst="rect">
            <a:avLst/>
          </a:prstGeom>
          <a:ln>
            <a:solidFill>
              <a:schemeClr val="tx1"/>
            </a:solidFill>
          </a:ln>
        </p:spPr>
      </p:pic>
    </p:spTree>
    <p:extLst>
      <p:ext uri="{BB962C8B-B14F-4D97-AF65-F5344CB8AC3E}">
        <p14:creationId xmlns:p14="http://schemas.microsoft.com/office/powerpoint/2010/main" val="3224333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3600" dirty="0"/>
              <a:t>Vývojové prostredie AI2 </a:t>
            </a:r>
            <a:br>
              <a:rPr lang="sk-SK" sz="3600" dirty="0"/>
            </a:br>
            <a:r>
              <a:rPr lang="sk-SK" sz="3600" dirty="0" smtClean="0"/>
              <a:t>(</a:t>
            </a:r>
            <a:r>
              <a:rPr lang="sk-SK" sz="3600" dirty="0" err="1" smtClean="0"/>
              <a:t>Blocks</a:t>
            </a:r>
            <a:r>
              <a:rPr lang="sk-SK" sz="3600" dirty="0" smtClean="0"/>
              <a:t>)</a:t>
            </a:r>
            <a:endParaRPr lang="sk-SK" sz="3600" dirty="0"/>
          </a:p>
        </p:txBody>
      </p:sp>
      <p:sp>
        <p:nvSpPr>
          <p:cNvPr id="3" name="Zástupný symbol obsahu 2"/>
          <p:cNvSpPr>
            <a:spLocks noGrp="1"/>
          </p:cNvSpPr>
          <p:nvPr>
            <p:ph idx="1"/>
          </p:nvPr>
        </p:nvSpPr>
        <p:spPr>
          <a:xfrm>
            <a:off x="1524000" y="1240433"/>
            <a:ext cx="7620000" cy="5284911"/>
          </a:xfrm>
        </p:spPr>
        <p:txBody>
          <a:bodyPr/>
          <a:lstStyle/>
          <a:p>
            <a:r>
              <a:rPr lang="sk-SK" sz="2000" dirty="0"/>
              <a:t>Programový kód aplikácie vytvárame v module </a:t>
            </a:r>
            <a:r>
              <a:rPr lang="sk-SK" sz="2000" i="1" dirty="0" err="1"/>
              <a:t>Blocks</a:t>
            </a:r>
            <a:r>
              <a:rPr lang="sk-SK" sz="2000" dirty="0"/>
              <a:t>.</a:t>
            </a:r>
          </a:p>
          <a:p>
            <a:pPr marL="0" lvl="0" indent="0">
              <a:buNone/>
            </a:pPr>
            <a:endParaRPr lang="sk-SK" sz="2000" dirty="0"/>
          </a:p>
        </p:txBody>
      </p:sp>
      <p:pic>
        <p:nvPicPr>
          <p:cNvPr id="4" name="Obrázok 3"/>
          <p:cNvPicPr/>
          <p:nvPr/>
        </p:nvPicPr>
        <p:blipFill>
          <a:blip r:embed="rId2"/>
          <a:stretch>
            <a:fillRect/>
          </a:stretch>
        </p:blipFill>
        <p:spPr>
          <a:xfrm>
            <a:off x="1979712" y="1700808"/>
            <a:ext cx="6721680" cy="5040560"/>
          </a:xfrm>
          <a:prstGeom prst="rect">
            <a:avLst/>
          </a:prstGeom>
          <a:ln>
            <a:solidFill>
              <a:schemeClr val="tx1"/>
            </a:solidFill>
          </a:ln>
        </p:spPr>
      </p:pic>
    </p:spTree>
    <p:extLst>
      <p:ext uri="{BB962C8B-B14F-4D97-AF65-F5344CB8AC3E}">
        <p14:creationId xmlns:p14="http://schemas.microsoft.com/office/powerpoint/2010/main" val="2976400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24000" y="76200"/>
            <a:ext cx="7800528" cy="1066800"/>
          </a:xfrm>
        </p:spPr>
        <p:txBody>
          <a:bodyPr/>
          <a:lstStyle/>
          <a:p>
            <a:r>
              <a:rPr lang="sk-SK" dirty="0" smtClean="0"/>
              <a:t>Špecifické možnosti AI2</a:t>
            </a:r>
            <a:endParaRPr lang="sk-SK" dirty="0"/>
          </a:p>
        </p:txBody>
      </p:sp>
      <p:sp>
        <p:nvSpPr>
          <p:cNvPr id="3" name="Zástupný symbol obsahu 2"/>
          <p:cNvSpPr>
            <a:spLocks noGrp="1"/>
          </p:cNvSpPr>
          <p:nvPr>
            <p:ph idx="1"/>
          </p:nvPr>
        </p:nvSpPr>
        <p:spPr>
          <a:xfrm>
            <a:off x="1691680" y="1240433"/>
            <a:ext cx="7452320" cy="5284911"/>
          </a:xfrm>
        </p:spPr>
        <p:txBody>
          <a:bodyPr/>
          <a:lstStyle/>
          <a:p>
            <a:r>
              <a:rPr lang="sk-SK" sz="1700" b="1" dirty="0" smtClean="0"/>
              <a:t>dotyková obrazovka,</a:t>
            </a:r>
            <a:endParaRPr lang="sk-SK" sz="1700" b="1" dirty="0"/>
          </a:p>
          <a:p>
            <a:r>
              <a:rPr lang="sk-SK" sz="1700" b="1" dirty="0"/>
              <a:t>prehrávanie a záznam zvuku/videa/fotografii,</a:t>
            </a:r>
          </a:p>
          <a:p>
            <a:r>
              <a:rPr lang="sk-SK" sz="1700" b="1" dirty="0"/>
              <a:t>senzory zrýchlenia, orientácie, polohy (GPS),</a:t>
            </a:r>
          </a:p>
          <a:p>
            <a:r>
              <a:rPr lang="sk-SK" sz="1700" b="1" dirty="0"/>
              <a:t>rozpoznávanie a syntézu reči,</a:t>
            </a:r>
          </a:p>
          <a:p>
            <a:r>
              <a:rPr lang="sk-SK" sz="1700" b="1" dirty="0" err="1"/>
              <a:t>bluetooth</a:t>
            </a:r>
            <a:r>
              <a:rPr lang="sk-SK" sz="1700" b="1" dirty="0"/>
              <a:t> spojenie,</a:t>
            </a:r>
          </a:p>
          <a:p>
            <a:r>
              <a:rPr lang="sk-SK" sz="1700" dirty="0"/>
              <a:t>NFC spojenie,</a:t>
            </a:r>
          </a:p>
          <a:p>
            <a:r>
              <a:rPr lang="sk-SK" sz="1700" b="1" dirty="0"/>
              <a:t>skener čiarových kódov,</a:t>
            </a:r>
          </a:p>
          <a:p>
            <a:r>
              <a:rPr lang="sk-SK" sz="1700" b="1" dirty="0"/>
              <a:t>prijímanie/odosielanie SMS správ</a:t>
            </a:r>
            <a:r>
              <a:rPr lang="sk-SK" sz="1700" dirty="0"/>
              <a:t>, uskutočnenie </a:t>
            </a:r>
            <a:r>
              <a:rPr lang="sk-SK" sz="1700" dirty="0" err="1" smtClean="0"/>
              <a:t>telefon</a:t>
            </a:r>
            <a:r>
              <a:rPr lang="sk-SK" sz="1700" dirty="0" smtClean="0"/>
              <a:t>. </a:t>
            </a:r>
            <a:r>
              <a:rPr lang="sk-SK" sz="1700" dirty="0"/>
              <a:t>hovorov,</a:t>
            </a:r>
          </a:p>
          <a:p>
            <a:r>
              <a:rPr lang="sk-SK" sz="1700" dirty="0"/>
              <a:t>komunikáciu na </a:t>
            </a:r>
            <a:r>
              <a:rPr lang="sk-SK" sz="1700" dirty="0" err="1"/>
              <a:t>Twitteri</a:t>
            </a:r>
            <a:r>
              <a:rPr lang="sk-SK" sz="1700" dirty="0"/>
              <a:t>,</a:t>
            </a:r>
          </a:p>
          <a:p>
            <a:r>
              <a:rPr lang="sk-SK" sz="1700" b="1" dirty="0"/>
              <a:t>ukladanie/načítanie údajov na/z </a:t>
            </a:r>
            <a:r>
              <a:rPr lang="sk-SK" sz="1700" b="1" dirty="0" err="1"/>
              <a:t>mob</a:t>
            </a:r>
            <a:r>
              <a:rPr lang="sk-SK" sz="1700" b="1" dirty="0"/>
              <a:t>. zariadenia, resp. z webu, </a:t>
            </a:r>
          </a:p>
          <a:p>
            <a:r>
              <a:rPr lang="sk-SK" sz="1700" dirty="0"/>
              <a:t>ovládanie robotických modelov Lego </a:t>
            </a:r>
            <a:r>
              <a:rPr lang="sk-SK" sz="1700" dirty="0" err="1"/>
              <a:t>Mindstorms</a:t>
            </a:r>
            <a:r>
              <a:rPr lang="sk-SK" sz="1700" dirty="0"/>
              <a:t> NXT,</a:t>
            </a:r>
          </a:p>
          <a:p>
            <a:r>
              <a:rPr lang="sk-SK" sz="1700" b="1" dirty="0"/>
              <a:t>spustenie ďalších aplikácií</a:t>
            </a:r>
            <a:r>
              <a:rPr lang="sk-SK" sz="1700" dirty="0"/>
              <a:t>, atď.</a:t>
            </a:r>
          </a:p>
          <a:p>
            <a:endParaRPr lang="sk-SK" dirty="0"/>
          </a:p>
        </p:txBody>
      </p:sp>
    </p:spTree>
    <p:extLst>
      <p:ext uri="{BB962C8B-B14F-4D97-AF65-F5344CB8AC3E}">
        <p14:creationId xmlns:p14="http://schemas.microsoft.com/office/powerpoint/2010/main" val="3089187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24000" y="76200"/>
            <a:ext cx="7512496" cy="1066800"/>
          </a:xfrm>
        </p:spPr>
        <p:txBody>
          <a:bodyPr/>
          <a:lstStyle/>
          <a:p>
            <a:r>
              <a:rPr lang="sk-SK" sz="3600" dirty="0" err="1" smtClean="0"/>
              <a:t>Krokomer</a:t>
            </a:r>
            <a:r>
              <a:rPr lang="sk-SK" sz="3600" dirty="0" smtClean="0"/>
              <a:t> – otázky</a:t>
            </a:r>
            <a:endParaRPr lang="en-US" sz="3600" dirty="0"/>
          </a:p>
        </p:txBody>
      </p:sp>
      <p:sp>
        <p:nvSpPr>
          <p:cNvPr id="3" name="Zástupný symbol obsahu 2"/>
          <p:cNvSpPr>
            <a:spLocks noGrp="1"/>
          </p:cNvSpPr>
          <p:nvPr>
            <p:ph idx="1"/>
          </p:nvPr>
        </p:nvSpPr>
        <p:spPr>
          <a:xfrm>
            <a:off x="1524000" y="1268761"/>
            <a:ext cx="7620000" cy="5284440"/>
          </a:xfrm>
        </p:spPr>
        <p:txBody>
          <a:bodyPr/>
          <a:lstStyle/>
          <a:p>
            <a:pPr lvl="0"/>
            <a:r>
              <a:rPr lang="sk-SK" dirty="0" smtClean="0"/>
              <a:t>Ako sa líšia hodnoty rôznych senzorov mobilného zariadenia v rovnakých situáciách</a:t>
            </a:r>
            <a:r>
              <a:rPr lang="en-GB" dirty="0" smtClean="0"/>
              <a:t>?</a:t>
            </a:r>
            <a:endParaRPr lang="sk-SK" dirty="0"/>
          </a:p>
          <a:p>
            <a:pPr lvl="0"/>
            <a:r>
              <a:rPr lang="sk-SK" dirty="0" smtClean="0"/>
              <a:t>Ako sa menia </a:t>
            </a:r>
            <a:r>
              <a:rPr lang="sk-SK" dirty="0"/>
              <a:t>zložky </a:t>
            </a:r>
            <a:r>
              <a:rPr lang="sk-SK" dirty="0" smtClean="0"/>
              <a:t>zrýchlenia </a:t>
            </a:r>
            <a:r>
              <a:rPr lang="sk-SK" dirty="0"/>
              <a:t>merané </a:t>
            </a:r>
            <a:r>
              <a:rPr lang="sk-SK" dirty="0" smtClean="0"/>
              <a:t>senzorom počas </a:t>
            </a:r>
            <a:r>
              <a:rPr lang="sk-SK" dirty="0"/>
              <a:t>chôdze? </a:t>
            </a:r>
            <a:r>
              <a:rPr lang="sk-SK" dirty="0" smtClean="0"/>
              <a:t>Ako sa </a:t>
            </a:r>
            <a:r>
              <a:rPr lang="sk-SK" dirty="0"/>
              <a:t>líšia </a:t>
            </a:r>
            <a:r>
              <a:rPr lang="sk-SK" dirty="0" smtClean="0"/>
              <a:t>ich hodnoty pre </a:t>
            </a:r>
            <a:r>
              <a:rPr lang="sk-SK" dirty="0"/>
              <a:t>rôzne typy </a:t>
            </a:r>
            <a:r>
              <a:rPr lang="sk-SK" dirty="0" smtClean="0"/>
              <a:t>chôdze </a:t>
            </a:r>
            <a:r>
              <a:rPr lang="sk-SK" dirty="0"/>
              <a:t>a </a:t>
            </a:r>
            <a:r>
              <a:rPr lang="sk-SK" dirty="0" smtClean="0"/>
              <a:t>rôznych ľudí</a:t>
            </a:r>
            <a:r>
              <a:rPr lang="sk-SK" dirty="0"/>
              <a:t>? </a:t>
            </a:r>
            <a:r>
              <a:rPr lang="sk-SK" dirty="0" smtClean="0"/>
              <a:t>Ktorú </a:t>
            </a:r>
            <a:r>
              <a:rPr lang="sk-SK" dirty="0"/>
              <a:t>zo zložiek zrýchlenia </a:t>
            </a:r>
            <a:r>
              <a:rPr lang="sk-SK" dirty="0" smtClean="0"/>
              <a:t>budeme brať do </a:t>
            </a:r>
            <a:r>
              <a:rPr lang="sk-SK" dirty="0"/>
              <a:t>úvahy?</a:t>
            </a:r>
          </a:p>
          <a:p>
            <a:pPr lvl="0"/>
            <a:r>
              <a:rPr lang="sk-SK" dirty="0"/>
              <a:t>Na aké miesto a akú pozíciu by sme mali upevniť mobilné zariadenie na ľudské </a:t>
            </a:r>
            <a:r>
              <a:rPr lang="sk-SK" dirty="0" smtClean="0"/>
              <a:t>telo aby sme získali </a:t>
            </a:r>
            <a:br>
              <a:rPr lang="sk-SK" dirty="0" smtClean="0"/>
            </a:br>
            <a:r>
              <a:rPr lang="sk-SK" dirty="0" smtClean="0"/>
              <a:t>čo najpresnejšie hodnoty </a:t>
            </a:r>
            <a:r>
              <a:rPr lang="sk-SK" dirty="0"/>
              <a:t>z </a:t>
            </a:r>
            <a:r>
              <a:rPr lang="sk-SK" dirty="0" smtClean="0"/>
              <a:t>mobilnej aplikácie </a:t>
            </a:r>
            <a:br>
              <a:rPr lang="sk-SK" dirty="0" smtClean="0"/>
            </a:br>
            <a:r>
              <a:rPr lang="sk-SK" dirty="0" smtClean="0"/>
              <a:t>pre zmeranie počtu </a:t>
            </a:r>
            <a:r>
              <a:rPr lang="sk-SK" dirty="0"/>
              <a:t>krokov</a:t>
            </a:r>
            <a:r>
              <a:rPr lang="sk-SK" dirty="0" smtClean="0"/>
              <a:t>?</a:t>
            </a:r>
            <a:endParaRPr lang="sk-SK"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76" y="1477499"/>
            <a:ext cx="8572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301" y="2924944"/>
            <a:ext cx="8572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19" y="2348880"/>
            <a:ext cx="8572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4012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24000" y="76200"/>
            <a:ext cx="7620000" cy="1066800"/>
          </a:xfrm>
        </p:spPr>
        <p:txBody>
          <a:bodyPr/>
          <a:lstStyle/>
          <a:p>
            <a:r>
              <a:rPr lang="sk-SK" sz="3600" dirty="0" err="1"/>
              <a:t>Krokomer</a:t>
            </a:r>
            <a:r>
              <a:rPr lang="sk-SK" sz="3600" dirty="0"/>
              <a:t> – </a:t>
            </a:r>
            <a:r>
              <a:rPr lang="sk-SK" sz="3600" dirty="0" smtClean="0"/>
              <a:t>otázky (2)</a:t>
            </a:r>
            <a:endParaRPr lang="en-US" sz="3600" dirty="0"/>
          </a:p>
        </p:txBody>
      </p:sp>
      <p:sp>
        <p:nvSpPr>
          <p:cNvPr id="3" name="Zástupný symbol obsahu 2"/>
          <p:cNvSpPr>
            <a:spLocks noGrp="1"/>
          </p:cNvSpPr>
          <p:nvPr>
            <p:ph idx="1"/>
          </p:nvPr>
        </p:nvSpPr>
        <p:spPr>
          <a:xfrm>
            <a:off x="1524000" y="1268761"/>
            <a:ext cx="7620000" cy="5284440"/>
          </a:xfrm>
        </p:spPr>
        <p:txBody>
          <a:bodyPr/>
          <a:lstStyle/>
          <a:p>
            <a:pPr lvl="0"/>
            <a:r>
              <a:rPr lang="sk-SK" dirty="0" smtClean="0"/>
              <a:t>Ktorý </a:t>
            </a:r>
            <a:r>
              <a:rPr lang="sk-SK" dirty="0"/>
              <a:t>algoritmus by sme mali používať na výpočet </a:t>
            </a:r>
            <a:r>
              <a:rPr lang="sk-SK" dirty="0" smtClean="0"/>
              <a:t>prejdených krokov? </a:t>
            </a:r>
            <a:br>
              <a:rPr lang="sk-SK" dirty="0" smtClean="0"/>
            </a:br>
            <a:r>
              <a:rPr lang="sk-SK" dirty="0" smtClean="0"/>
              <a:t>Budeme vypočítavať kroky okamžite, </a:t>
            </a:r>
            <a:br>
              <a:rPr lang="sk-SK" dirty="0" smtClean="0"/>
            </a:br>
            <a:r>
              <a:rPr lang="sk-SK" dirty="0" smtClean="0"/>
              <a:t>alebo zo zaznamenaných </a:t>
            </a:r>
            <a:r>
              <a:rPr lang="sk-SK" dirty="0"/>
              <a:t>hodnôt?</a:t>
            </a:r>
          </a:p>
          <a:p>
            <a:pPr lvl="0"/>
            <a:r>
              <a:rPr lang="sk-SK" dirty="0" smtClean="0"/>
              <a:t>Aké ďalšie funkcionality by mala mať mobilná aplikácia?</a:t>
            </a:r>
          </a:p>
          <a:p>
            <a:pPr lvl="0"/>
            <a:r>
              <a:rPr lang="sk-SK" dirty="0" smtClean="0"/>
              <a:t>Ktoré ďalšie užitočné aplikácie môžu byť odvodené </a:t>
            </a:r>
            <a:br>
              <a:rPr lang="sk-SK" dirty="0" smtClean="0"/>
            </a:br>
            <a:r>
              <a:rPr lang="sk-SK" dirty="0" smtClean="0"/>
              <a:t>z aplikácie </a:t>
            </a:r>
            <a:r>
              <a:rPr lang="sk-SK" dirty="0" err="1" smtClean="0"/>
              <a:t>krokomer</a:t>
            </a:r>
            <a:r>
              <a:rPr lang="sk-SK" dirty="0" smtClean="0"/>
              <a:t>?</a:t>
            </a:r>
            <a:endParaRPr lang="sk-SK" dirty="0"/>
          </a:p>
        </p:txBody>
      </p:sp>
      <p:graphicFrame>
        <p:nvGraphicFramePr>
          <p:cNvPr id="6" name="Objekt 5"/>
          <p:cNvGraphicFramePr>
            <a:graphicFrameLocks noChangeAspect="1"/>
          </p:cNvGraphicFramePr>
          <p:nvPr>
            <p:extLst>
              <p:ext uri="{D42A27DB-BD31-4B8C-83A1-F6EECF244321}">
                <p14:modId xmlns:p14="http://schemas.microsoft.com/office/powerpoint/2010/main" val="4102030259"/>
              </p:ext>
            </p:extLst>
          </p:nvPr>
        </p:nvGraphicFramePr>
        <p:xfrm>
          <a:off x="7785100" y="1808163"/>
          <a:ext cx="914400" cy="723900"/>
        </p:xfrm>
        <a:graphic>
          <a:graphicData uri="http://schemas.openxmlformats.org/presentationml/2006/ole">
            <mc:AlternateContent xmlns:mc="http://schemas.openxmlformats.org/markup-compatibility/2006">
              <mc:Choice xmlns:v="urn:schemas-microsoft-com:vml" Requires="v">
                <p:oleObj spid="_x0000_s3078" name="Binárny pracovný hárok" showAsIcon="1" r:id="rId3" imgW="914400" imgH="723960" progId="Excel.SheetBinaryMacroEnabled.12">
                  <p:embed/>
                </p:oleObj>
              </mc:Choice>
              <mc:Fallback>
                <p:oleObj name="Binárny pracovný hárok" showAsIcon="1" r:id="rId3" imgW="914400" imgH="723960" progId="Excel.SheetBinaryMacroEnabled.12">
                  <p:embed/>
                  <p:pic>
                    <p:nvPicPr>
                      <p:cNvPr id="0" name=""/>
                      <p:cNvPicPr/>
                      <p:nvPr/>
                    </p:nvPicPr>
                    <p:blipFill>
                      <a:blip r:embed="rId4"/>
                      <a:stretch>
                        <a:fillRect/>
                      </a:stretch>
                    </p:blipFill>
                    <p:spPr>
                      <a:xfrm>
                        <a:off x="7785100" y="1808163"/>
                        <a:ext cx="914400" cy="723900"/>
                      </a:xfrm>
                      <a:prstGeom prst="rect">
                        <a:avLst/>
                      </a:prstGeom>
                    </p:spPr>
                  </p:pic>
                </p:oleObj>
              </mc:Fallback>
            </mc:AlternateContent>
          </a:graphicData>
        </a:graphic>
      </p:graphicFrame>
    </p:spTree>
    <p:extLst>
      <p:ext uri="{BB962C8B-B14F-4D97-AF65-F5344CB8AC3E}">
        <p14:creationId xmlns:p14="http://schemas.microsoft.com/office/powerpoint/2010/main" val="622903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24000" y="76200"/>
            <a:ext cx="7512496" cy="1066800"/>
          </a:xfrm>
        </p:spPr>
        <p:txBody>
          <a:bodyPr/>
          <a:lstStyle/>
          <a:p>
            <a:r>
              <a:rPr lang="sk-SK" sz="3600" dirty="0" err="1"/>
              <a:t>Krokomer</a:t>
            </a:r>
            <a:r>
              <a:rPr lang="sk-SK" sz="3600" dirty="0"/>
              <a:t> – </a:t>
            </a:r>
            <a:r>
              <a:rPr lang="sk-SK" sz="3600" dirty="0" smtClean="0"/>
              <a:t>postup</a:t>
            </a:r>
            <a:endParaRPr lang="en-US" sz="3600" dirty="0"/>
          </a:p>
        </p:txBody>
      </p:sp>
      <p:sp>
        <p:nvSpPr>
          <p:cNvPr id="3" name="Zástupný symbol obsahu 2"/>
          <p:cNvSpPr>
            <a:spLocks noGrp="1"/>
          </p:cNvSpPr>
          <p:nvPr>
            <p:ph idx="1"/>
          </p:nvPr>
        </p:nvSpPr>
        <p:spPr>
          <a:xfrm>
            <a:off x="1524000" y="1268761"/>
            <a:ext cx="7620000" cy="5284440"/>
          </a:xfrm>
        </p:spPr>
        <p:txBody>
          <a:bodyPr/>
          <a:lstStyle/>
          <a:p>
            <a:r>
              <a:rPr lang="sk-SK" dirty="0" smtClean="0"/>
              <a:t>Určenie ktoré senzory na našom mobilnom zariadení reagujú na zmenu rýchlosti pohybu</a:t>
            </a:r>
            <a:r>
              <a:rPr lang="en-US" dirty="0" smtClean="0"/>
              <a:t> </a:t>
            </a:r>
            <a:r>
              <a:rPr lang="sk-SK" dirty="0" smtClean="0"/>
              <a:t/>
            </a:r>
            <a:br>
              <a:rPr lang="sk-SK" dirty="0" smtClean="0"/>
            </a:br>
            <a:r>
              <a:rPr lang="en-US" dirty="0" smtClean="0"/>
              <a:t>(</a:t>
            </a:r>
            <a:r>
              <a:rPr lang="sk-SK" dirty="0" err="1" smtClean="0"/>
              <a:t>pokus-omyl</a:t>
            </a:r>
            <a:r>
              <a:rPr lang="sk-SK" dirty="0" smtClean="0"/>
              <a:t>: víťazom je senzor zrýchlenia</a:t>
            </a:r>
            <a:r>
              <a:rPr lang="en-US" dirty="0" smtClean="0"/>
              <a:t>)</a:t>
            </a:r>
          </a:p>
          <a:p>
            <a:r>
              <a:rPr lang="sk-SK" dirty="0" smtClean="0"/>
              <a:t>Programovanie mobilnej aplikácie v </a:t>
            </a:r>
            <a:r>
              <a:rPr lang="en-US" dirty="0" smtClean="0"/>
              <a:t>AI2</a:t>
            </a:r>
            <a:r>
              <a:rPr lang="sk-SK" dirty="0" smtClean="0"/>
              <a:t> pre </a:t>
            </a:r>
            <a:r>
              <a:rPr lang="sk-SK" dirty="0" err="1" smtClean="0"/>
              <a:t>zobraze-nie</a:t>
            </a:r>
            <a:r>
              <a:rPr lang="sk-SK" dirty="0" smtClean="0"/>
              <a:t> okamžitej hodnoty senzora zrýchlenia </a:t>
            </a:r>
            <a:r>
              <a:rPr lang="en-US" dirty="0" smtClean="0"/>
              <a:t>(z-</a:t>
            </a:r>
            <a:r>
              <a:rPr lang="sk-SK" dirty="0" smtClean="0"/>
              <a:t>zložka</a:t>
            </a:r>
            <a:r>
              <a:rPr lang="en-US" dirty="0" smtClean="0"/>
              <a:t>)</a:t>
            </a:r>
          </a:p>
          <a:p>
            <a:endParaRPr lang="en-US" dirty="0" smtClean="0"/>
          </a:p>
          <a:p>
            <a:endParaRPr lang="en-US" dirty="0" smtClean="0"/>
          </a:p>
          <a:p>
            <a:endParaRPr lang="en-US" dirty="0"/>
          </a:p>
        </p:txBody>
      </p:sp>
      <p:pic>
        <p:nvPicPr>
          <p:cNvPr id="4" name="Obrázok 3" descr="C:\__2015_ICTE_konferencia\obrazky\accelerometer0_code.png"/>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943772"/>
            <a:ext cx="6696744" cy="1501452"/>
          </a:xfrm>
          <a:prstGeom prst="rect">
            <a:avLst/>
          </a:prstGeom>
          <a:noFill/>
          <a:ln>
            <a:noFill/>
          </a:ln>
        </p:spPr>
      </p:pic>
      <p:pic>
        <p:nvPicPr>
          <p:cNvPr id="5" name="Obrázok 4" descr="C:\__2015_ICTE_konferencia\obrazky\screenshots\2015_05_30_00.03.00_acceleromete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60" y="3645024"/>
            <a:ext cx="1900452" cy="3168352"/>
          </a:xfrm>
          <a:prstGeom prst="rect">
            <a:avLst/>
          </a:prstGeom>
          <a:noFill/>
          <a:ln w="12700">
            <a:solidFill>
              <a:schemeClr val="tx1"/>
            </a:solidFill>
          </a:ln>
        </p:spPr>
      </p:pic>
    </p:spTree>
    <p:extLst>
      <p:ext uri="{BB962C8B-B14F-4D97-AF65-F5344CB8AC3E}">
        <p14:creationId xmlns:p14="http://schemas.microsoft.com/office/powerpoint/2010/main" val="3992176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24000" y="76200"/>
            <a:ext cx="7512496" cy="1066800"/>
          </a:xfrm>
        </p:spPr>
        <p:txBody>
          <a:bodyPr/>
          <a:lstStyle/>
          <a:p>
            <a:r>
              <a:rPr lang="sk-SK" sz="3600" dirty="0" err="1"/>
              <a:t>Krokomer</a:t>
            </a:r>
            <a:r>
              <a:rPr lang="sk-SK" sz="3600" dirty="0"/>
              <a:t> – postup (2)</a:t>
            </a:r>
            <a:endParaRPr lang="en-US" sz="3600" dirty="0"/>
          </a:p>
        </p:txBody>
      </p:sp>
      <p:sp>
        <p:nvSpPr>
          <p:cNvPr id="3" name="Zástupný symbol obsahu 2"/>
          <p:cNvSpPr>
            <a:spLocks noGrp="1"/>
          </p:cNvSpPr>
          <p:nvPr>
            <p:ph idx="1"/>
          </p:nvPr>
        </p:nvSpPr>
        <p:spPr>
          <a:xfrm>
            <a:off x="1524000" y="1268761"/>
            <a:ext cx="7620000" cy="5284440"/>
          </a:xfrm>
        </p:spPr>
        <p:txBody>
          <a:bodyPr/>
          <a:lstStyle/>
          <a:p>
            <a:r>
              <a:rPr lang="en-US" dirty="0" smtClean="0"/>
              <a:t>Experiment</a:t>
            </a:r>
            <a:r>
              <a:rPr lang="sk-SK" dirty="0" smtClean="0"/>
              <a:t>ovanie s našou a inými hotovými aplikáciami počas chôdze </a:t>
            </a:r>
            <a:r>
              <a:rPr lang="en-US" dirty="0" smtClean="0"/>
              <a:t>(</a:t>
            </a:r>
            <a:r>
              <a:rPr lang="sk-SK" dirty="0" smtClean="0"/>
              <a:t>skoro </a:t>
            </a:r>
            <a:r>
              <a:rPr lang="en-US" dirty="0" smtClean="0"/>
              <a:t>periodic</a:t>
            </a:r>
            <a:r>
              <a:rPr lang="sk-SK" dirty="0" smtClean="0"/>
              <a:t>ký</a:t>
            </a:r>
            <a:r>
              <a:rPr lang="en-US" dirty="0" smtClean="0"/>
              <a:t> </a:t>
            </a:r>
            <a:r>
              <a:rPr lang="sk-SK" dirty="0" smtClean="0"/>
              <a:t>priebeh hodnôt senzora zrýchlenia</a:t>
            </a:r>
            <a:r>
              <a:rPr lang="en-US" dirty="0" smtClean="0"/>
              <a:t>). </a:t>
            </a:r>
            <a:br>
              <a:rPr lang="en-US" dirty="0" smtClean="0"/>
            </a:br>
            <a:r>
              <a:rPr lang="sk-SK" dirty="0" smtClean="0"/>
              <a:t>Počet krokov</a:t>
            </a:r>
            <a:r>
              <a:rPr lang="en-US" dirty="0" smtClean="0"/>
              <a:t> = </a:t>
            </a:r>
            <a:r>
              <a:rPr lang="sk-SK" dirty="0" smtClean="0"/>
              <a:t>počet prechodov cez stanovenú prahovú hodnotu</a:t>
            </a:r>
            <a:r>
              <a:rPr lang="en-US" dirty="0" smtClean="0"/>
              <a:t>.</a:t>
            </a:r>
          </a:p>
          <a:p>
            <a:endParaRPr lang="en-US" dirty="0" smtClean="0"/>
          </a:p>
          <a:p>
            <a:endParaRPr lang="en-US" dirty="0"/>
          </a:p>
        </p:txBody>
      </p:sp>
      <p:pic>
        <p:nvPicPr>
          <p:cNvPr id="4" name="Obrázok 3" descr="C:\__2015_ICTE_konferencia\obrazky\krokomer_graf.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645024"/>
            <a:ext cx="7323422" cy="2520280"/>
          </a:xfrm>
          <a:prstGeom prst="rect">
            <a:avLst/>
          </a:prstGeom>
          <a:noFill/>
          <a:ln>
            <a:noFill/>
          </a:ln>
        </p:spPr>
      </p:pic>
    </p:spTree>
    <p:extLst>
      <p:ext uri="{BB962C8B-B14F-4D97-AF65-F5344CB8AC3E}">
        <p14:creationId xmlns:p14="http://schemas.microsoft.com/office/powerpoint/2010/main" val="402982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24000" y="76200"/>
            <a:ext cx="7620000" cy="1066800"/>
          </a:xfrm>
        </p:spPr>
        <p:txBody>
          <a:bodyPr/>
          <a:lstStyle/>
          <a:p>
            <a:r>
              <a:rPr lang="sk-SK" sz="3600" dirty="0" err="1"/>
              <a:t>Krokomer</a:t>
            </a:r>
            <a:r>
              <a:rPr lang="sk-SK" sz="3600" dirty="0"/>
              <a:t> – postup </a:t>
            </a:r>
            <a:r>
              <a:rPr lang="sk-SK" sz="3600" dirty="0" smtClean="0"/>
              <a:t>(3)</a:t>
            </a:r>
            <a:endParaRPr lang="en-US" sz="3600" dirty="0"/>
          </a:p>
        </p:txBody>
      </p:sp>
      <mc:AlternateContent xmlns:mc="http://schemas.openxmlformats.org/markup-compatibility/2006" xmlns:a14="http://schemas.microsoft.com/office/drawing/2010/main">
        <mc:Choice Requires="a14">
          <p:sp>
            <p:nvSpPr>
              <p:cNvPr id="3" name="Zástupný symbol obsahu 2"/>
              <p:cNvSpPr>
                <a:spLocks noGrp="1"/>
              </p:cNvSpPr>
              <p:nvPr>
                <p:ph idx="1"/>
              </p:nvPr>
            </p:nvSpPr>
            <p:spPr>
              <a:xfrm>
                <a:off x="1524000" y="1268761"/>
                <a:ext cx="7620000" cy="5284440"/>
              </a:xfrm>
            </p:spPr>
            <p:txBody>
              <a:bodyPr/>
              <a:lstStyle/>
              <a:p>
                <a:pPr>
                  <a:lnSpc>
                    <a:spcPct val="100000"/>
                  </a:lnSpc>
                </a:pPr>
                <a:r>
                  <a:rPr lang="sk-SK" dirty="0" smtClean="0"/>
                  <a:t>kľúčová časť programového </a:t>
                </a:r>
                <a:r>
                  <a:rPr lang="sk-SK" dirty="0"/>
                  <a:t>kódu s absolútnou hodnotou vektora zrýchlenia </a:t>
                </a:r>
                <a14:m>
                  <m:oMath xmlns:m="http://schemas.openxmlformats.org/officeDocument/2006/math">
                    <m:rad>
                      <m:radPr>
                        <m:degHide m:val="on"/>
                        <m:ctrlPr>
                          <a:rPr lang="sk-SK" i="1">
                            <a:latin typeface="Cambria Math"/>
                          </a:rPr>
                        </m:ctrlPr>
                      </m:radPr>
                      <m:deg/>
                      <m:e>
                        <m:sSubSup>
                          <m:sSubSupPr>
                            <m:ctrlPr>
                              <a:rPr lang="sk-SK" i="1">
                                <a:latin typeface="Cambria Math"/>
                              </a:rPr>
                            </m:ctrlPr>
                          </m:sSubSupPr>
                          <m:e>
                            <m:r>
                              <a:rPr lang="sk-SK" i="1">
                                <a:latin typeface="Cambria Math"/>
                              </a:rPr>
                              <m:t>𝑎</m:t>
                            </m:r>
                          </m:e>
                          <m:sub>
                            <m:r>
                              <a:rPr lang="sk-SK" i="1">
                                <a:latin typeface="Cambria Math"/>
                              </a:rPr>
                              <m:t>𝑥</m:t>
                            </m:r>
                          </m:sub>
                          <m:sup>
                            <m:r>
                              <a:rPr lang="sk-SK" i="1">
                                <a:latin typeface="Cambria Math"/>
                              </a:rPr>
                              <m:t>2</m:t>
                            </m:r>
                          </m:sup>
                        </m:sSubSup>
                        <m:r>
                          <a:rPr lang="sk-SK" i="1">
                            <a:latin typeface="Cambria Math"/>
                          </a:rPr>
                          <m:t>+</m:t>
                        </m:r>
                        <m:sSubSup>
                          <m:sSubSupPr>
                            <m:ctrlPr>
                              <a:rPr lang="sk-SK" i="1">
                                <a:latin typeface="Cambria Math"/>
                              </a:rPr>
                            </m:ctrlPr>
                          </m:sSubSupPr>
                          <m:e>
                            <m:r>
                              <a:rPr lang="sk-SK" i="1">
                                <a:latin typeface="Cambria Math"/>
                              </a:rPr>
                              <m:t>𝑎</m:t>
                            </m:r>
                          </m:e>
                          <m:sub>
                            <m:r>
                              <a:rPr lang="sk-SK" i="1">
                                <a:latin typeface="Cambria Math"/>
                              </a:rPr>
                              <m:t>𝑦</m:t>
                            </m:r>
                          </m:sub>
                          <m:sup>
                            <m:r>
                              <a:rPr lang="sk-SK" i="1">
                                <a:latin typeface="Cambria Math"/>
                              </a:rPr>
                              <m:t>2</m:t>
                            </m:r>
                          </m:sup>
                        </m:sSubSup>
                        <m:r>
                          <a:rPr lang="sk-SK" i="1">
                            <a:latin typeface="Cambria Math"/>
                          </a:rPr>
                          <m:t>+</m:t>
                        </m:r>
                        <m:sSubSup>
                          <m:sSubSupPr>
                            <m:ctrlPr>
                              <a:rPr lang="sk-SK" i="1">
                                <a:latin typeface="Cambria Math"/>
                              </a:rPr>
                            </m:ctrlPr>
                          </m:sSubSupPr>
                          <m:e>
                            <m:r>
                              <a:rPr lang="sk-SK" i="1">
                                <a:latin typeface="Cambria Math"/>
                              </a:rPr>
                              <m:t>𝑎</m:t>
                            </m:r>
                          </m:e>
                          <m:sub>
                            <m:r>
                              <a:rPr lang="sk-SK" i="1">
                                <a:latin typeface="Cambria Math"/>
                              </a:rPr>
                              <m:t>𝑧</m:t>
                            </m:r>
                          </m:sub>
                          <m:sup>
                            <m:r>
                              <a:rPr lang="sk-SK" i="1">
                                <a:latin typeface="Cambria Math"/>
                              </a:rPr>
                              <m:t>2</m:t>
                            </m:r>
                          </m:sup>
                        </m:sSubSup>
                      </m:e>
                    </m:rad>
                  </m:oMath>
                </a14:m>
                <a:endParaRPr lang="en-US" dirty="0"/>
              </a:p>
            </p:txBody>
          </p:sp>
        </mc:Choice>
        <mc:Fallback xmlns="">
          <p:sp>
            <p:nvSpPr>
              <p:cNvPr id="3" name="Zástupný symbol obsahu 2"/>
              <p:cNvSpPr>
                <a:spLocks noGrp="1" noRot="1" noChangeAspect="1" noMove="1" noResize="1" noEditPoints="1" noAdjustHandles="1" noChangeArrowheads="1" noChangeShapeType="1" noTextEdit="1"/>
              </p:cNvSpPr>
              <p:nvPr>
                <p:ph idx="1"/>
              </p:nvPr>
            </p:nvSpPr>
            <p:spPr>
              <a:xfrm>
                <a:off x="1524000" y="1268761"/>
                <a:ext cx="7620000" cy="5284440"/>
              </a:xfrm>
              <a:blipFill rotWithShape="1">
                <a:blip r:embed="rId2"/>
                <a:stretch>
                  <a:fillRect l="-480" t="-923"/>
                </a:stretch>
              </a:blipFill>
            </p:spPr>
            <p:txBody>
              <a:bodyPr/>
              <a:lstStyle/>
              <a:p>
                <a:r>
                  <a:rPr lang="sk-SK">
                    <a:noFill/>
                  </a:rPr>
                  <a:t> </a:t>
                </a:r>
              </a:p>
            </p:txBody>
          </p:sp>
        </mc:Fallback>
      </mc:AlternateContent>
      <p:pic>
        <p:nvPicPr>
          <p:cNvPr id="4" name="Obrázok 3" descr="C:\__2015_ICTE_konferencia\obrazky\pedometer_code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500769"/>
            <a:ext cx="8064896" cy="4312607"/>
          </a:xfrm>
          <a:prstGeom prst="rect">
            <a:avLst/>
          </a:prstGeom>
          <a:noFill/>
          <a:ln>
            <a:noFill/>
          </a:ln>
        </p:spPr>
      </p:pic>
    </p:spTree>
    <p:extLst>
      <p:ext uri="{BB962C8B-B14F-4D97-AF65-F5344CB8AC3E}">
        <p14:creationId xmlns:p14="http://schemas.microsoft.com/office/powerpoint/2010/main" val="1589303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24000" y="76200"/>
            <a:ext cx="7620000" cy="1066800"/>
          </a:xfrm>
        </p:spPr>
        <p:txBody>
          <a:bodyPr/>
          <a:lstStyle/>
          <a:p>
            <a:r>
              <a:rPr lang="sk-SK" sz="3600" dirty="0" err="1"/>
              <a:t>Krokomer</a:t>
            </a:r>
            <a:r>
              <a:rPr lang="sk-SK" sz="3600" dirty="0"/>
              <a:t> – postup </a:t>
            </a:r>
            <a:r>
              <a:rPr lang="sk-SK" sz="3600" dirty="0" smtClean="0"/>
              <a:t>(4)</a:t>
            </a:r>
            <a:endParaRPr lang="en-US" sz="3600" dirty="0"/>
          </a:p>
        </p:txBody>
      </p:sp>
      <p:sp>
        <p:nvSpPr>
          <p:cNvPr id="3" name="Zástupný symbol obsahu 2"/>
          <p:cNvSpPr>
            <a:spLocks noGrp="1"/>
          </p:cNvSpPr>
          <p:nvPr>
            <p:ph idx="1"/>
          </p:nvPr>
        </p:nvSpPr>
        <p:spPr>
          <a:xfrm>
            <a:off x="1524000" y="1268761"/>
            <a:ext cx="7620000" cy="5284440"/>
          </a:xfrm>
        </p:spPr>
        <p:txBody>
          <a:bodyPr/>
          <a:lstStyle/>
          <a:p>
            <a:pPr>
              <a:lnSpc>
                <a:spcPct val="100000"/>
              </a:lnSpc>
            </a:pPr>
            <a:r>
              <a:rPr lang="sk-SK" dirty="0" smtClean="0"/>
              <a:t>Pridanie ďalších funkcionalít</a:t>
            </a:r>
            <a:r>
              <a:rPr lang="en-US" dirty="0" smtClean="0"/>
              <a:t>:</a:t>
            </a:r>
          </a:p>
          <a:p>
            <a:pPr lvl="1">
              <a:lnSpc>
                <a:spcPct val="100000"/>
              </a:lnSpc>
            </a:pPr>
            <a:r>
              <a:rPr lang="sk-SK" dirty="0"/>
              <a:t>n</a:t>
            </a:r>
            <a:r>
              <a:rPr lang="sk-SK" dirty="0" smtClean="0"/>
              <a:t>astavenie prahu citlivosti </a:t>
            </a:r>
            <a:r>
              <a:rPr lang="sk-SK" dirty="0" err="1" smtClean="0"/>
              <a:t>krokomera</a:t>
            </a:r>
            <a:endParaRPr lang="en-US" dirty="0" smtClean="0"/>
          </a:p>
          <a:p>
            <a:pPr lvl="1">
              <a:lnSpc>
                <a:spcPct val="100000"/>
              </a:lnSpc>
            </a:pPr>
            <a:r>
              <a:rPr lang="sk-SK" dirty="0"/>
              <a:t>nahrávanie (a zobrazenie) nameraných dát do textového </a:t>
            </a:r>
            <a:r>
              <a:rPr lang="sk-SK" dirty="0" smtClean="0"/>
              <a:t>súboru</a:t>
            </a:r>
          </a:p>
          <a:p>
            <a:pPr lvl="1">
              <a:lnSpc>
                <a:spcPct val="100000"/>
              </a:lnSpc>
            </a:pPr>
            <a:r>
              <a:rPr lang="sk-SK" dirty="0" smtClean="0"/>
              <a:t>nastavenie oneskorenia </a:t>
            </a:r>
            <a:br>
              <a:rPr lang="sk-SK" dirty="0" smtClean="0"/>
            </a:br>
            <a:r>
              <a:rPr lang="sk-SK" dirty="0" smtClean="0"/>
              <a:t>pred meraním</a:t>
            </a:r>
            <a:r>
              <a:rPr lang="en-US" dirty="0" smtClean="0"/>
              <a:t> </a:t>
            </a:r>
            <a:endParaRPr lang="en-US" dirty="0" smtClean="0">
              <a:hlinkClick r:id=""/>
            </a:endParaRPr>
          </a:p>
          <a:p>
            <a:pPr>
              <a:lnSpc>
                <a:spcPct val="100000"/>
              </a:lnSpc>
            </a:pPr>
            <a:endParaRPr lang="en-US" dirty="0" smtClean="0">
              <a:hlinkClick r:id=""/>
            </a:endParaRPr>
          </a:p>
          <a:p>
            <a:pPr>
              <a:lnSpc>
                <a:spcPct val="100000"/>
              </a:lnSpc>
            </a:pPr>
            <a:endParaRPr lang="en-US" dirty="0" smtClean="0">
              <a:hlinkClick r:id=""/>
            </a:endParaRPr>
          </a:p>
          <a:p>
            <a:pPr>
              <a:lnSpc>
                <a:spcPct val="100000"/>
              </a:lnSpc>
            </a:pPr>
            <a:endParaRPr lang="en-US" dirty="0" smtClean="0">
              <a:hlinkClick r:id=""/>
            </a:endParaRPr>
          </a:p>
          <a:p>
            <a:pPr>
              <a:lnSpc>
                <a:spcPct val="100000"/>
              </a:lnSpc>
            </a:pPr>
            <a:endParaRPr lang="en-US" dirty="0" smtClean="0">
              <a:hlinkClick r:id=""/>
            </a:endParaRPr>
          </a:p>
          <a:p>
            <a:pPr marL="0" indent="0">
              <a:lnSpc>
                <a:spcPct val="100000"/>
              </a:lnSpc>
              <a:spcBef>
                <a:spcPts val="1800"/>
              </a:spcBef>
              <a:buNone/>
            </a:pPr>
            <a:r>
              <a:rPr lang="en-US" sz="2000" dirty="0" smtClean="0">
                <a:hlinkClick r:id="rId2"/>
              </a:rPr>
              <a:t>http://ai2.appinventor.mit.edu/?galleryId=6283550952259584</a:t>
            </a:r>
            <a:endParaRPr lang="en-US" dirty="0" smtClean="0"/>
          </a:p>
        </p:txBody>
      </p:sp>
      <p:pic>
        <p:nvPicPr>
          <p:cNvPr id="5" name="Obrázok 4" descr="C:\__ICTE_2015_konferencia\obrazky\pedometer_start_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2677" y="2785104"/>
            <a:ext cx="1815587" cy="3020160"/>
          </a:xfrm>
          <a:prstGeom prst="rect">
            <a:avLst/>
          </a:prstGeom>
          <a:noFill/>
          <a:ln w="12700">
            <a:solidFill>
              <a:schemeClr val="tx1"/>
            </a:solidFill>
          </a:ln>
        </p:spPr>
      </p:pic>
      <p:pic>
        <p:nvPicPr>
          <p:cNvPr id="6" name="Obrázok 5" descr="C:\__ICTE_2015_konferencia\obrazky\2015_05_29_19.39.3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8901" y="2785104"/>
            <a:ext cx="1815587" cy="3020160"/>
          </a:xfrm>
          <a:prstGeom prst="rect">
            <a:avLst/>
          </a:prstGeom>
          <a:noFill/>
          <a:ln w="12700">
            <a:solidFill>
              <a:schemeClr val="tx1"/>
            </a:solidFill>
          </a:ln>
        </p:spPr>
      </p:pic>
    </p:spTree>
    <p:extLst>
      <p:ext uri="{BB962C8B-B14F-4D97-AF65-F5344CB8AC3E}">
        <p14:creationId xmlns:p14="http://schemas.microsoft.com/office/powerpoint/2010/main" val="3283885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Osnova</a:t>
            </a:r>
            <a:endParaRPr lang="sk-SK" dirty="0"/>
          </a:p>
        </p:txBody>
      </p:sp>
      <p:sp>
        <p:nvSpPr>
          <p:cNvPr id="3" name="Zástupný symbol obsahu 2"/>
          <p:cNvSpPr>
            <a:spLocks noGrp="1"/>
          </p:cNvSpPr>
          <p:nvPr>
            <p:ph idx="1"/>
          </p:nvPr>
        </p:nvSpPr>
        <p:spPr>
          <a:xfrm>
            <a:off x="1524000" y="1484313"/>
            <a:ext cx="7584504" cy="5068887"/>
          </a:xfrm>
        </p:spPr>
        <p:txBody>
          <a:bodyPr/>
          <a:lstStyle/>
          <a:p>
            <a:r>
              <a:rPr lang="sk-SK" dirty="0" smtClean="0"/>
              <a:t>STEM (</a:t>
            </a:r>
            <a:r>
              <a:rPr lang="sk-SK" dirty="0" err="1" smtClean="0"/>
              <a:t>Science</a:t>
            </a:r>
            <a:r>
              <a:rPr lang="sk-SK" dirty="0" smtClean="0"/>
              <a:t>, </a:t>
            </a:r>
            <a:r>
              <a:rPr lang="sk-SK" dirty="0" err="1" smtClean="0"/>
              <a:t>Technology</a:t>
            </a:r>
            <a:r>
              <a:rPr lang="sk-SK" dirty="0" smtClean="0"/>
              <a:t>, </a:t>
            </a:r>
            <a:r>
              <a:rPr lang="sk-SK" dirty="0" err="1" smtClean="0"/>
              <a:t>Engineering</a:t>
            </a:r>
            <a:r>
              <a:rPr lang="sk-SK" dirty="0" smtClean="0"/>
              <a:t>, </a:t>
            </a:r>
            <a:r>
              <a:rPr lang="sk-SK" dirty="0" err="1" smtClean="0"/>
              <a:t>Math</a:t>
            </a:r>
            <a:r>
              <a:rPr lang="sk-SK" dirty="0" smtClean="0"/>
              <a:t>)</a:t>
            </a:r>
          </a:p>
          <a:p>
            <a:r>
              <a:rPr lang="sk-SK" dirty="0" smtClean="0"/>
              <a:t>STEM úlohy v súťaži PALMA junior</a:t>
            </a:r>
          </a:p>
          <a:p>
            <a:r>
              <a:rPr lang="sk-SK" dirty="0" smtClean="0"/>
              <a:t>STEM projekty naprogramované v prostredí AI2</a:t>
            </a:r>
          </a:p>
          <a:p>
            <a:pPr lvl="1"/>
            <a:r>
              <a:rPr lang="sk-SK" dirty="0" err="1" smtClean="0"/>
              <a:t>Krokomer</a:t>
            </a:r>
            <a:r>
              <a:rPr lang="sk-SK" dirty="0" smtClean="0"/>
              <a:t>/</a:t>
            </a:r>
            <a:r>
              <a:rPr lang="sk-SK" dirty="0" err="1" smtClean="0"/>
              <a:t>drepomer</a:t>
            </a:r>
            <a:endParaRPr lang="sk-SK" dirty="0" smtClean="0"/>
          </a:p>
          <a:p>
            <a:pPr lvl="1"/>
            <a:r>
              <a:rPr lang="sk-SK" dirty="0" err="1" smtClean="0"/>
              <a:t>Data</a:t>
            </a:r>
            <a:r>
              <a:rPr lang="sk-SK" dirty="0" smtClean="0"/>
              <a:t> </a:t>
            </a:r>
            <a:r>
              <a:rPr lang="sk-SK" dirty="0" err="1" smtClean="0"/>
              <a:t>logger</a:t>
            </a:r>
            <a:r>
              <a:rPr lang="sk-SK" dirty="0" smtClean="0"/>
              <a:t> údajov z dopravy</a:t>
            </a:r>
          </a:p>
          <a:p>
            <a:pPr lvl="1"/>
            <a:r>
              <a:rPr lang="sk-SK" dirty="0" smtClean="0"/>
              <a:t>Sprievodca exponátmi </a:t>
            </a:r>
            <a:r>
              <a:rPr lang="sk-SK" dirty="0" err="1" smtClean="0"/>
              <a:t>SteelParku</a:t>
            </a:r>
            <a:endParaRPr lang="sk-SK" dirty="0" smtClean="0"/>
          </a:p>
          <a:p>
            <a:pPr lvl="1"/>
            <a:r>
              <a:rPr lang="sk-SK" dirty="0" smtClean="0"/>
              <a:t>Sada </a:t>
            </a:r>
            <a:r>
              <a:rPr lang="sk-SK" dirty="0" err="1" smtClean="0"/>
              <a:t>audio-aplikácií</a:t>
            </a:r>
            <a:endParaRPr lang="sk-SK" dirty="0"/>
          </a:p>
          <a:p>
            <a:pPr lvl="1"/>
            <a:r>
              <a:rPr lang="sk-SK" dirty="0" smtClean="0"/>
              <a:t>...</a:t>
            </a:r>
          </a:p>
          <a:p>
            <a:r>
              <a:rPr lang="sk-SK" dirty="0" smtClean="0"/>
              <a:t>Diskusia</a:t>
            </a:r>
          </a:p>
        </p:txBody>
      </p:sp>
    </p:spTree>
    <p:extLst>
      <p:ext uri="{BB962C8B-B14F-4D97-AF65-F5344CB8AC3E}">
        <p14:creationId xmlns:p14="http://schemas.microsoft.com/office/powerpoint/2010/main" val="999697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24000" y="76200"/>
            <a:ext cx="7620000" cy="1066800"/>
          </a:xfrm>
        </p:spPr>
        <p:txBody>
          <a:bodyPr/>
          <a:lstStyle/>
          <a:p>
            <a:r>
              <a:rPr lang="sk-SK" sz="3600" dirty="0" err="1"/>
              <a:t>Krokomer</a:t>
            </a:r>
            <a:r>
              <a:rPr lang="sk-SK" sz="3600" dirty="0"/>
              <a:t> – </a:t>
            </a:r>
            <a:r>
              <a:rPr lang="sk-SK" sz="3600" dirty="0" smtClean="0"/>
              <a:t>odvodené projekty</a:t>
            </a:r>
            <a:endParaRPr lang="en-US" sz="3600" dirty="0"/>
          </a:p>
        </p:txBody>
      </p:sp>
      <p:sp>
        <p:nvSpPr>
          <p:cNvPr id="3" name="Zástupný symbol obsahu 2"/>
          <p:cNvSpPr>
            <a:spLocks noGrp="1"/>
          </p:cNvSpPr>
          <p:nvPr>
            <p:ph idx="1"/>
          </p:nvPr>
        </p:nvSpPr>
        <p:spPr>
          <a:xfrm>
            <a:off x="1524000" y="1268761"/>
            <a:ext cx="7620000" cy="5284440"/>
          </a:xfrm>
        </p:spPr>
        <p:txBody>
          <a:bodyPr/>
          <a:lstStyle/>
          <a:p>
            <a:pPr>
              <a:lnSpc>
                <a:spcPct val="100000"/>
              </a:lnSpc>
            </a:pPr>
            <a:r>
              <a:rPr lang="sk-SK" dirty="0" smtClean="0"/>
              <a:t>Tvorba ďalších projektov odvodených od </a:t>
            </a:r>
            <a:r>
              <a:rPr lang="sk-SK" dirty="0" err="1" smtClean="0"/>
              <a:t>krokomera</a:t>
            </a:r>
            <a:r>
              <a:rPr lang="en-US" dirty="0" smtClean="0"/>
              <a:t>:</a:t>
            </a:r>
          </a:p>
          <a:p>
            <a:pPr lvl="1">
              <a:lnSpc>
                <a:spcPct val="100000"/>
              </a:lnSpc>
            </a:pPr>
            <a:r>
              <a:rPr lang="sk-SK" dirty="0" smtClean="0"/>
              <a:t>počítadlo drepov</a:t>
            </a:r>
            <a:endParaRPr lang="en-US" dirty="0" smtClean="0"/>
          </a:p>
          <a:p>
            <a:pPr lvl="1">
              <a:lnSpc>
                <a:spcPct val="100000"/>
              </a:lnSpc>
            </a:pPr>
            <a:r>
              <a:rPr lang="sk-SK" dirty="0" smtClean="0"/>
              <a:t>určovanie tempa pre vybrané cvičenia („</a:t>
            </a:r>
            <a:r>
              <a:rPr lang="sk-SK" dirty="0" err="1" smtClean="0"/>
              <a:t>tempomat</a:t>
            </a:r>
            <a:r>
              <a:rPr lang="sk-SK" dirty="0" smtClean="0"/>
              <a:t>“)</a:t>
            </a:r>
            <a:endParaRPr lang="en-US" dirty="0" smtClean="0"/>
          </a:p>
          <a:p>
            <a:pPr lvl="1">
              <a:lnSpc>
                <a:spcPct val="100000"/>
              </a:lnSpc>
            </a:pPr>
            <a:r>
              <a:rPr lang="sk-SK" dirty="0" smtClean="0"/>
              <a:t>diagnostikovanie patologického trasu a krívania</a:t>
            </a:r>
            <a:endParaRPr lang="en-US" dirty="0" smtClean="0">
              <a:hlinkClick r:id="rId2"/>
            </a:endParaRPr>
          </a:p>
        </p:txBody>
      </p:sp>
    </p:spTree>
    <p:extLst>
      <p:ext uri="{BB962C8B-B14F-4D97-AF65-F5344CB8AC3E}">
        <p14:creationId xmlns:p14="http://schemas.microsoft.com/office/powerpoint/2010/main" val="2500701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3600" dirty="0"/>
              <a:t>Data logger </a:t>
            </a:r>
            <a:r>
              <a:rPr lang="sk-SK" sz="3600" dirty="0" smtClean="0"/>
              <a:t>- doprava v meste</a:t>
            </a:r>
            <a:r>
              <a:rPr lang="en-US" sz="3600" dirty="0" smtClean="0"/>
              <a:t> (1)</a:t>
            </a:r>
            <a:endParaRPr lang="sk-SK" sz="3600" dirty="0"/>
          </a:p>
        </p:txBody>
      </p:sp>
      <p:sp>
        <p:nvSpPr>
          <p:cNvPr id="3" name="Zástupný symbol obsahu 2"/>
          <p:cNvSpPr>
            <a:spLocks noGrp="1"/>
          </p:cNvSpPr>
          <p:nvPr>
            <p:ph idx="1"/>
          </p:nvPr>
        </p:nvSpPr>
        <p:spPr>
          <a:xfrm>
            <a:off x="1547664" y="1268760"/>
            <a:ext cx="7391400" cy="5068887"/>
          </a:xfrm>
        </p:spPr>
        <p:txBody>
          <a:bodyPr/>
          <a:lstStyle/>
          <a:p>
            <a:r>
              <a:rPr lang="sk-SK" dirty="0" smtClean="0"/>
              <a:t>motivácia</a:t>
            </a:r>
            <a:endParaRPr lang="en-US" dirty="0" smtClean="0"/>
          </a:p>
          <a:p>
            <a:pPr lvl="1"/>
            <a:r>
              <a:rPr lang="sk-SK" dirty="0" smtClean="0"/>
              <a:t>reálne, originálne </a:t>
            </a:r>
            <a:r>
              <a:rPr lang="en-US" dirty="0" smtClean="0"/>
              <a:t>d</a:t>
            </a:r>
            <a:r>
              <a:rPr lang="sk-SK" dirty="0" smtClean="0"/>
              <a:t>á</a:t>
            </a:r>
            <a:r>
              <a:rPr lang="en-US" dirty="0" smtClean="0"/>
              <a:t>ta</a:t>
            </a:r>
            <a:r>
              <a:rPr lang="sk-SK" dirty="0" smtClean="0"/>
              <a:t> (tab. kalkulátor)</a:t>
            </a:r>
            <a:r>
              <a:rPr lang="en-US" dirty="0" smtClean="0"/>
              <a:t>,</a:t>
            </a:r>
          </a:p>
          <a:p>
            <a:pPr lvl="1"/>
            <a:r>
              <a:rPr lang="sk-SK" dirty="0" smtClean="0"/>
              <a:t>mobilné zariadenia</a:t>
            </a:r>
            <a:r>
              <a:rPr lang="en-US" dirty="0" smtClean="0"/>
              <a:t>,</a:t>
            </a:r>
            <a:r>
              <a:rPr lang="sk-SK" dirty="0" smtClean="0"/>
              <a:t> </a:t>
            </a:r>
            <a:r>
              <a:rPr lang="en-US" dirty="0" smtClean="0"/>
              <a:t>GPS </a:t>
            </a:r>
            <a:r>
              <a:rPr lang="en-US" dirty="0" err="1" smtClean="0"/>
              <a:t>modul</a:t>
            </a:r>
            <a:r>
              <a:rPr lang="en-US" dirty="0" smtClean="0"/>
              <a:t> …</a:t>
            </a:r>
          </a:p>
          <a:p>
            <a:pPr lvl="1"/>
            <a:r>
              <a:rPr lang="en-US" dirty="0" smtClean="0"/>
              <a:t>d</a:t>
            </a:r>
            <a:r>
              <a:rPr lang="sk-SK" dirty="0" smtClean="0"/>
              <a:t>á</a:t>
            </a:r>
            <a:r>
              <a:rPr lang="en-US" dirty="0" smtClean="0"/>
              <a:t>ta </a:t>
            </a:r>
            <a:r>
              <a:rPr lang="sk-SK" dirty="0" smtClean="0"/>
              <a:t>sa priamo </a:t>
            </a:r>
            <a:r>
              <a:rPr lang="sk-SK" dirty="0" err="1" smtClean="0"/>
              <a:t>ukladajúv</a:t>
            </a:r>
            <a:r>
              <a:rPr lang="sk-SK" dirty="0" smtClean="0"/>
              <a:t> elektronickej podobe (elektronický formulár)</a:t>
            </a:r>
            <a:r>
              <a:rPr lang="en-US" dirty="0" smtClean="0"/>
              <a:t>,</a:t>
            </a:r>
          </a:p>
          <a:p>
            <a:r>
              <a:rPr lang="sk-SK" dirty="0" smtClean="0"/>
              <a:t>výskumný problém</a:t>
            </a:r>
            <a:endParaRPr lang="en-US" dirty="0" smtClean="0"/>
          </a:p>
          <a:p>
            <a:pPr lvl="1"/>
            <a:r>
              <a:rPr lang="sk-SK" dirty="0" smtClean="0"/>
              <a:t>doprava v meste – hustota dopravy</a:t>
            </a:r>
            <a:endParaRPr lang="en-US" dirty="0" smtClean="0"/>
          </a:p>
          <a:p>
            <a:r>
              <a:rPr lang="sk-SK" dirty="0" smtClean="0"/>
              <a:t>typický </a:t>
            </a:r>
            <a:r>
              <a:rPr lang="sk-SK" dirty="0"/>
              <a:t>STEM </a:t>
            </a:r>
            <a:r>
              <a:rPr lang="sk-SK" dirty="0" smtClean="0"/>
              <a:t>projekt </a:t>
            </a:r>
            <a:endParaRPr lang="en-US" dirty="0" smtClean="0"/>
          </a:p>
          <a:p>
            <a:pPr lvl="1"/>
            <a:r>
              <a:rPr lang="sk-SK" dirty="0" smtClean="0"/>
              <a:t>Programátorský problém</a:t>
            </a:r>
            <a:r>
              <a:rPr lang="en-US" dirty="0" smtClean="0"/>
              <a:t> – </a:t>
            </a:r>
            <a:r>
              <a:rPr lang="sk-SK" dirty="0" smtClean="0"/>
              <a:t>vytvoriť mobilnú aplikáciu</a:t>
            </a:r>
            <a:endParaRPr lang="en-US" dirty="0" smtClean="0"/>
          </a:p>
          <a:p>
            <a:pPr lvl="1"/>
            <a:r>
              <a:rPr lang="sk-SK" dirty="0" smtClean="0"/>
              <a:t>Vedecký problém</a:t>
            </a:r>
            <a:r>
              <a:rPr lang="en-US" dirty="0" smtClean="0"/>
              <a:t> – </a:t>
            </a:r>
            <a:r>
              <a:rPr lang="sk-SK" dirty="0" smtClean="0"/>
              <a:t>štatistické spracovanie dát, </a:t>
            </a:r>
            <a:endParaRPr lang="en-US" dirty="0"/>
          </a:p>
          <a:p>
            <a:pPr lvl="1"/>
            <a:endParaRPr lang="en-US" dirty="0" smtClean="0"/>
          </a:p>
        </p:txBody>
      </p:sp>
    </p:spTree>
    <p:extLst>
      <p:ext uri="{BB962C8B-B14F-4D97-AF65-F5344CB8AC3E}">
        <p14:creationId xmlns:p14="http://schemas.microsoft.com/office/powerpoint/2010/main" val="2988046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3600" dirty="0"/>
              <a:t>Data logger </a:t>
            </a:r>
            <a:r>
              <a:rPr lang="sk-SK" sz="3600" dirty="0"/>
              <a:t>- doprava v meste</a:t>
            </a:r>
            <a:r>
              <a:rPr lang="en-US" sz="3600" dirty="0" smtClean="0"/>
              <a:t> (2)</a:t>
            </a:r>
            <a:endParaRPr lang="sk-SK" sz="3600" dirty="0"/>
          </a:p>
        </p:txBody>
      </p:sp>
      <p:sp>
        <p:nvSpPr>
          <p:cNvPr id="3" name="Zástupný symbol obsahu 2"/>
          <p:cNvSpPr>
            <a:spLocks noGrp="1"/>
          </p:cNvSpPr>
          <p:nvPr>
            <p:ph idx="1"/>
          </p:nvPr>
        </p:nvSpPr>
        <p:spPr>
          <a:xfrm>
            <a:off x="1547664" y="1268760"/>
            <a:ext cx="7391400" cy="5068887"/>
          </a:xfrm>
        </p:spPr>
        <p:txBody>
          <a:bodyPr/>
          <a:lstStyle/>
          <a:p>
            <a:r>
              <a:rPr lang="sk-SK" dirty="0" smtClean="0"/>
              <a:t>Analýza problému</a:t>
            </a:r>
            <a:endParaRPr lang="en-US" dirty="0" smtClean="0"/>
          </a:p>
          <a:p>
            <a:pPr lvl="1"/>
            <a:r>
              <a:rPr lang="sk-SK" sz="1800" dirty="0" smtClean="0"/>
              <a:t>Aké typy dát budeme zaznamenávať a ako?</a:t>
            </a:r>
            <a:endParaRPr lang="sk-SK" sz="1800" dirty="0"/>
          </a:p>
          <a:p>
            <a:pPr lvl="1"/>
            <a:r>
              <a:rPr lang="sk-SK" sz="1800" dirty="0" smtClean="0"/>
              <a:t>Ktoré dáta vieme získať automaticky a ktoré sú výsledkom rozhodnutia výskumníka</a:t>
            </a:r>
            <a:r>
              <a:rPr lang="en-GB" sz="1800" dirty="0" smtClean="0"/>
              <a:t>?</a:t>
            </a:r>
            <a:endParaRPr lang="sk-SK" sz="1800" dirty="0"/>
          </a:p>
          <a:p>
            <a:pPr lvl="1"/>
            <a:r>
              <a:rPr lang="sk-SK" sz="1800" dirty="0" smtClean="0"/>
              <a:t>V akom formáte zaznamenávať dáta</a:t>
            </a:r>
            <a:r>
              <a:rPr lang="en-GB" sz="1800" dirty="0" smtClean="0"/>
              <a:t>?</a:t>
            </a:r>
            <a:endParaRPr lang="sk-SK" sz="1800" dirty="0"/>
          </a:p>
          <a:p>
            <a:pPr lvl="1"/>
            <a:r>
              <a:rPr lang="sk-SK" sz="1800" dirty="0" smtClean="0"/>
              <a:t>Kde budeme dáta ukladať</a:t>
            </a:r>
            <a:r>
              <a:rPr lang="en-GB" sz="1800" dirty="0" smtClean="0"/>
              <a:t>?</a:t>
            </a:r>
            <a:endParaRPr lang="sk-SK" sz="1800" dirty="0"/>
          </a:p>
          <a:p>
            <a:pPr lvl="1"/>
            <a:r>
              <a:rPr lang="sk-SK" sz="1800" dirty="0" smtClean="0"/>
              <a:t>Akú funkcionalitu by mala aplikácia mať</a:t>
            </a:r>
            <a:r>
              <a:rPr lang="en-GB" sz="1800" dirty="0" smtClean="0"/>
              <a:t>?</a:t>
            </a:r>
            <a:endParaRPr lang="sk-SK" sz="1800" dirty="0"/>
          </a:p>
          <a:p>
            <a:pPr lvl="1"/>
            <a:r>
              <a:rPr lang="sk-SK" sz="1800" dirty="0" smtClean="0"/>
              <a:t>Aké vývojové prostredie použijeme</a:t>
            </a:r>
            <a:r>
              <a:rPr lang="en-GB" sz="1800" dirty="0" smtClean="0"/>
              <a:t>? (</a:t>
            </a:r>
            <a:r>
              <a:rPr lang="sk-SK" sz="1800" dirty="0" smtClean="0"/>
              <a:t>rozhodnutie</a:t>
            </a:r>
            <a:r>
              <a:rPr lang="en-GB" sz="1800" dirty="0"/>
              <a:t> AI2)</a:t>
            </a:r>
            <a:endParaRPr lang="sk-SK" sz="1800" dirty="0"/>
          </a:p>
          <a:p>
            <a:pPr lvl="1"/>
            <a:r>
              <a:rPr lang="sk-SK" sz="1800" dirty="0" smtClean="0"/>
              <a:t>Ktoré z predchádzajúcich rozhodnutí vieme implementovať? Ako modifikovať tie, ktoré implementovať nevieme?</a:t>
            </a:r>
            <a:endParaRPr lang="en-US" sz="1800"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866238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3600" dirty="0"/>
              <a:t>Data logger </a:t>
            </a:r>
            <a:r>
              <a:rPr lang="sk-SK" sz="3600" dirty="0"/>
              <a:t>- doprava v </a:t>
            </a:r>
            <a:r>
              <a:rPr lang="sk-SK" sz="3600" dirty="0" smtClean="0"/>
              <a:t>meste </a:t>
            </a:r>
            <a:r>
              <a:rPr lang="en-US" sz="3600" dirty="0" smtClean="0"/>
              <a:t>(3)</a:t>
            </a:r>
            <a:endParaRPr lang="sk-SK" sz="3600" dirty="0"/>
          </a:p>
        </p:txBody>
      </p:sp>
      <p:sp>
        <p:nvSpPr>
          <p:cNvPr id="3" name="Zástupný symbol obsahu 2"/>
          <p:cNvSpPr>
            <a:spLocks noGrp="1"/>
          </p:cNvSpPr>
          <p:nvPr>
            <p:ph idx="1"/>
          </p:nvPr>
        </p:nvSpPr>
        <p:spPr>
          <a:xfrm>
            <a:off x="1547664" y="1268760"/>
            <a:ext cx="7391400" cy="5068887"/>
          </a:xfrm>
        </p:spPr>
        <p:txBody>
          <a:bodyPr/>
          <a:lstStyle/>
          <a:p>
            <a:r>
              <a:rPr lang="sk-SK" dirty="0" smtClean="0"/>
              <a:t>Možné odpovede</a:t>
            </a:r>
            <a:endParaRPr lang="en-US" dirty="0" smtClean="0"/>
          </a:p>
          <a:p>
            <a:endParaRPr lang="en-US" dirty="0"/>
          </a:p>
          <a:p>
            <a:endParaRPr lang="en-US" dirty="0" smtClean="0"/>
          </a:p>
          <a:p>
            <a:endParaRPr lang="en-US" dirty="0"/>
          </a:p>
          <a:p>
            <a:endParaRPr lang="en-US" dirty="0" smtClean="0"/>
          </a:p>
          <a:p>
            <a:endParaRPr lang="en-US" dirty="0"/>
          </a:p>
          <a:p>
            <a:pPr lvl="1"/>
            <a:r>
              <a:rPr lang="en-US" dirty="0" smtClean="0"/>
              <a:t>Program</a:t>
            </a:r>
            <a:r>
              <a:rPr lang="sk-SK" dirty="0" err="1" smtClean="0"/>
              <a:t>ovacie</a:t>
            </a:r>
            <a:r>
              <a:rPr lang="sk-SK" dirty="0" smtClean="0"/>
              <a:t> prostredie MIT </a:t>
            </a:r>
            <a:r>
              <a:rPr lang="sk-SK" dirty="0" err="1"/>
              <a:t>App</a:t>
            </a:r>
            <a:r>
              <a:rPr lang="sk-SK" dirty="0"/>
              <a:t> </a:t>
            </a:r>
            <a:r>
              <a:rPr lang="sk-SK" dirty="0" err="1"/>
              <a:t>Inventor</a:t>
            </a:r>
            <a:r>
              <a:rPr lang="sk-SK" dirty="0"/>
              <a:t> </a:t>
            </a:r>
            <a:r>
              <a:rPr lang="sk-SK" dirty="0" smtClean="0"/>
              <a:t>2</a:t>
            </a:r>
            <a:endParaRPr lang="en-US" dirty="0" smtClean="0"/>
          </a:p>
          <a:p>
            <a:pPr lvl="1"/>
            <a:r>
              <a:rPr lang="en-US" dirty="0" smtClean="0"/>
              <a:t>D</a:t>
            </a:r>
            <a:r>
              <a:rPr lang="sk-SK" dirty="0" smtClean="0"/>
              <a:t>á</a:t>
            </a:r>
            <a:r>
              <a:rPr lang="en-US" dirty="0" smtClean="0"/>
              <a:t>ta </a:t>
            </a:r>
            <a:r>
              <a:rPr lang="sk-SK" dirty="0" smtClean="0"/>
              <a:t>ukladáme do lokálneho </a:t>
            </a:r>
            <a:r>
              <a:rPr lang="en-US" dirty="0" smtClean="0"/>
              <a:t>CSV </a:t>
            </a:r>
            <a:r>
              <a:rPr lang="sk-SK" dirty="0" smtClean="0"/>
              <a:t>súboru </a:t>
            </a:r>
            <a:endParaRPr lang="en-US" dirty="0" smtClean="0"/>
          </a:p>
          <a:p>
            <a:endParaRPr lang="en-US" dirty="0" smtClean="0"/>
          </a:p>
          <a:p>
            <a:endParaRPr lang="en-US" dirty="0" smtClean="0"/>
          </a:p>
          <a:p>
            <a:pPr lvl="1"/>
            <a:endParaRPr lang="en-US" dirty="0" smtClean="0"/>
          </a:p>
          <a:p>
            <a:pPr lvl="1"/>
            <a:endParaRPr lang="en-US" dirty="0" smtClean="0"/>
          </a:p>
        </p:txBody>
      </p:sp>
      <p:graphicFrame>
        <p:nvGraphicFramePr>
          <p:cNvPr id="4" name="Tabuľka 3"/>
          <p:cNvGraphicFramePr>
            <a:graphicFrameLocks noGrp="1"/>
          </p:cNvGraphicFramePr>
          <p:nvPr>
            <p:extLst>
              <p:ext uri="{D42A27DB-BD31-4B8C-83A1-F6EECF244321}">
                <p14:modId xmlns:p14="http://schemas.microsoft.com/office/powerpoint/2010/main" val="952504140"/>
              </p:ext>
            </p:extLst>
          </p:nvPr>
        </p:nvGraphicFramePr>
        <p:xfrm>
          <a:off x="1979712" y="1844824"/>
          <a:ext cx="7056784" cy="2626608"/>
        </p:xfrm>
        <a:graphic>
          <a:graphicData uri="http://schemas.openxmlformats.org/drawingml/2006/table">
            <a:tbl>
              <a:tblPr firstRow="1" firstCol="1" bandRow="1">
                <a:tableStyleId>{5940675A-B579-460E-94D1-54222C63F5DA}</a:tableStyleId>
              </a:tblPr>
              <a:tblGrid>
                <a:gridCol w="1606321"/>
                <a:gridCol w="2525998"/>
                <a:gridCol w="2924465"/>
              </a:tblGrid>
              <a:tr h="432048">
                <a:tc>
                  <a:txBody>
                    <a:bodyPr/>
                    <a:lstStyle/>
                    <a:p>
                      <a:pPr algn="ctr">
                        <a:spcAft>
                          <a:spcPts val="0"/>
                        </a:spcAft>
                      </a:pPr>
                      <a:r>
                        <a:rPr lang="en-GB" sz="1600" b="1" kern="1200" dirty="0" smtClean="0">
                          <a:effectLst/>
                        </a:rPr>
                        <a:t>d</a:t>
                      </a:r>
                      <a:r>
                        <a:rPr lang="sk-SK" sz="1600" b="1" kern="1200" dirty="0" smtClean="0">
                          <a:effectLst/>
                        </a:rPr>
                        <a:t>á</a:t>
                      </a:r>
                      <a:r>
                        <a:rPr lang="en-GB" sz="1600" b="1" kern="1200" dirty="0" smtClean="0">
                          <a:effectLst/>
                        </a:rPr>
                        <a:t>ta</a:t>
                      </a:r>
                      <a:endParaRPr lang="sk-SK" sz="2400" b="1" kern="1200" dirty="0">
                        <a:effectLst/>
                        <a:latin typeface="Times New Roman"/>
                        <a:ea typeface="Times New Roman"/>
                      </a:endParaRPr>
                    </a:p>
                  </a:txBody>
                  <a:tcPr marL="68580" marR="68580" marT="0" marB="0" anchor="ctr">
                    <a:solidFill>
                      <a:schemeClr val="accent3">
                        <a:lumMod val="75000"/>
                      </a:schemeClr>
                    </a:solidFill>
                  </a:tcPr>
                </a:tc>
                <a:tc>
                  <a:txBody>
                    <a:bodyPr/>
                    <a:lstStyle/>
                    <a:p>
                      <a:pPr algn="ctr">
                        <a:spcAft>
                          <a:spcPts val="0"/>
                        </a:spcAft>
                      </a:pPr>
                      <a:r>
                        <a:rPr lang="sk-SK" sz="1600" b="1" kern="1200" dirty="0" smtClean="0">
                          <a:effectLst/>
                        </a:rPr>
                        <a:t>hodnota</a:t>
                      </a:r>
                      <a:endParaRPr lang="sk-SK" sz="2400" b="1" kern="1200" dirty="0">
                        <a:effectLst/>
                        <a:latin typeface="Times New Roman"/>
                        <a:ea typeface="Times New Roman"/>
                      </a:endParaRPr>
                    </a:p>
                  </a:txBody>
                  <a:tcPr marL="68580" marR="68580" marT="0" marB="0" anchor="ctr">
                    <a:solidFill>
                      <a:schemeClr val="accent3">
                        <a:lumMod val="75000"/>
                      </a:schemeClr>
                    </a:solidFill>
                  </a:tcPr>
                </a:tc>
                <a:tc>
                  <a:txBody>
                    <a:bodyPr/>
                    <a:lstStyle/>
                    <a:p>
                      <a:pPr algn="ctr">
                        <a:spcAft>
                          <a:spcPts val="0"/>
                        </a:spcAft>
                      </a:pPr>
                      <a:r>
                        <a:rPr lang="en-GB" sz="1600" b="1" kern="1200" dirty="0" smtClean="0">
                          <a:effectLst/>
                        </a:rPr>
                        <a:t>automatic</a:t>
                      </a:r>
                      <a:r>
                        <a:rPr lang="sk-SK" sz="1600" b="1" kern="1200" dirty="0" err="1" smtClean="0">
                          <a:effectLst/>
                        </a:rPr>
                        <a:t>ky</a:t>
                      </a:r>
                      <a:r>
                        <a:rPr lang="en-GB" sz="1600" b="1" kern="1200" dirty="0" smtClean="0">
                          <a:effectLst/>
                        </a:rPr>
                        <a:t/>
                      </a:r>
                      <a:br>
                        <a:rPr lang="en-GB" sz="1600" b="1" kern="1200" dirty="0" smtClean="0">
                          <a:effectLst/>
                        </a:rPr>
                      </a:br>
                      <a:r>
                        <a:rPr lang="en-GB" sz="1600" b="1" kern="1200" dirty="0" smtClean="0">
                          <a:effectLst/>
                        </a:rPr>
                        <a:t>/</a:t>
                      </a:r>
                      <a:br>
                        <a:rPr lang="en-GB" sz="1600" b="1" kern="1200" dirty="0" smtClean="0">
                          <a:effectLst/>
                        </a:rPr>
                      </a:br>
                      <a:r>
                        <a:rPr lang="sk-SK" sz="1600" b="1" kern="1200" dirty="0" smtClean="0">
                          <a:effectLst/>
                        </a:rPr>
                        <a:t>rozhodnutie výskumníka</a:t>
                      </a:r>
                      <a:endParaRPr lang="sk-SK" sz="2400" b="1" kern="1200" dirty="0">
                        <a:effectLst/>
                        <a:latin typeface="Times New Roman"/>
                        <a:ea typeface="Times New Roman"/>
                      </a:endParaRPr>
                    </a:p>
                  </a:txBody>
                  <a:tcPr marL="68580" marR="68580" marT="0" marB="0" anchor="ctr">
                    <a:solidFill>
                      <a:schemeClr val="accent3">
                        <a:lumMod val="75000"/>
                      </a:schemeClr>
                    </a:solidFill>
                  </a:tcPr>
                </a:tc>
              </a:tr>
              <a:tr h="432048">
                <a:tc>
                  <a:txBody>
                    <a:bodyPr/>
                    <a:lstStyle/>
                    <a:p>
                      <a:pPr algn="ctr">
                        <a:spcAft>
                          <a:spcPts val="0"/>
                        </a:spcAft>
                      </a:pPr>
                      <a:r>
                        <a:rPr lang="sk-SK" sz="1600" b="1" kern="1200" dirty="0" smtClean="0">
                          <a:effectLst/>
                        </a:rPr>
                        <a:t>miesto záznamu</a:t>
                      </a:r>
                      <a:endParaRPr lang="sk-SK" sz="2400" b="1" kern="1200" dirty="0">
                        <a:effectLst/>
                        <a:latin typeface="Times New Roman"/>
                        <a:ea typeface="Times New Roman"/>
                      </a:endParaRPr>
                    </a:p>
                  </a:txBody>
                  <a:tcPr marL="68580" marR="68580" marT="0" marB="0" anchor="ctr">
                    <a:solidFill>
                      <a:schemeClr val="accent3">
                        <a:lumMod val="75000"/>
                      </a:schemeClr>
                    </a:solidFill>
                  </a:tcPr>
                </a:tc>
                <a:tc>
                  <a:txBody>
                    <a:bodyPr/>
                    <a:lstStyle/>
                    <a:p>
                      <a:pPr algn="ctr">
                        <a:spcAft>
                          <a:spcPts val="0"/>
                        </a:spcAft>
                      </a:pPr>
                      <a:r>
                        <a:rPr lang="en-GB" sz="1600" kern="1200" dirty="0">
                          <a:effectLst/>
                        </a:rPr>
                        <a:t>GPS </a:t>
                      </a:r>
                      <a:r>
                        <a:rPr lang="sk-SK" sz="1600" kern="1200" dirty="0" smtClean="0">
                          <a:effectLst/>
                        </a:rPr>
                        <a:t>prijímač</a:t>
                      </a:r>
                      <a:r>
                        <a:rPr lang="en-GB" sz="1600" kern="1200" dirty="0" smtClean="0">
                          <a:effectLst/>
                        </a:rPr>
                        <a:t> </a:t>
                      </a:r>
                      <a:endParaRPr lang="sk-SK" sz="2400" kern="1200" dirty="0">
                        <a:effectLst/>
                        <a:latin typeface="Times New Roman"/>
                        <a:ea typeface="Times New Roman"/>
                      </a:endParaRPr>
                    </a:p>
                  </a:txBody>
                  <a:tcPr marL="68580" marR="68580" marT="0" marB="0" anchor="ctr">
                    <a:solidFill>
                      <a:schemeClr val="bg1">
                        <a:lumMod val="40000"/>
                        <a:lumOff val="60000"/>
                      </a:schemeClr>
                    </a:solidFill>
                  </a:tcPr>
                </a:tc>
                <a:tc>
                  <a:txBody>
                    <a:bodyPr/>
                    <a:lstStyle/>
                    <a:p>
                      <a:pPr algn="ctr">
                        <a:spcAft>
                          <a:spcPts val="0"/>
                        </a:spcAft>
                      </a:pPr>
                      <a:r>
                        <a:rPr lang="en-GB" sz="1600" b="0" kern="1200" dirty="0" smtClean="0">
                          <a:effectLst/>
                        </a:rPr>
                        <a:t>automatic</a:t>
                      </a:r>
                      <a:endParaRPr lang="sk-SK" sz="2400" b="0" kern="1200" dirty="0">
                        <a:effectLst/>
                        <a:latin typeface="Times New Roman"/>
                        <a:ea typeface="Times New Roman"/>
                      </a:endParaRPr>
                    </a:p>
                  </a:txBody>
                  <a:tcPr marL="68580" marR="68580" marT="0" marB="0" anchor="ctr">
                    <a:solidFill>
                      <a:schemeClr val="bg1">
                        <a:lumMod val="40000"/>
                        <a:lumOff val="60000"/>
                      </a:schemeClr>
                    </a:solidFill>
                  </a:tcPr>
                </a:tc>
              </a:tr>
              <a:tr h="432048">
                <a:tc>
                  <a:txBody>
                    <a:bodyPr/>
                    <a:lstStyle/>
                    <a:p>
                      <a:pPr algn="ctr">
                        <a:spcAft>
                          <a:spcPts val="0"/>
                        </a:spcAft>
                      </a:pPr>
                      <a:r>
                        <a:rPr lang="sk-SK" sz="1600" b="1" kern="1200" dirty="0" smtClean="0">
                          <a:effectLst/>
                        </a:rPr>
                        <a:t>čas záznamu</a:t>
                      </a:r>
                      <a:endParaRPr lang="sk-SK" sz="2400" b="1" kern="1200" dirty="0">
                        <a:effectLst/>
                        <a:latin typeface="Times New Roman"/>
                        <a:ea typeface="Times New Roman"/>
                      </a:endParaRPr>
                    </a:p>
                  </a:txBody>
                  <a:tcPr marL="68580" marR="68580" marT="0" marB="0" anchor="ctr">
                    <a:solidFill>
                      <a:schemeClr val="accent3">
                        <a:lumMod val="75000"/>
                      </a:schemeClr>
                    </a:solidFill>
                  </a:tcPr>
                </a:tc>
                <a:tc>
                  <a:txBody>
                    <a:bodyPr/>
                    <a:lstStyle/>
                    <a:p>
                      <a:pPr algn="ctr">
                        <a:spcAft>
                          <a:spcPts val="0"/>
                        </a:spcAft>
                      </a:pPr>
                      <a:r>
                        <a:rPr lang="en-GB" sz="1600" kern="1200" dirty="0" err="1" smtClean="0">
                          <a:effectLst/>
                        </a:rPr>
                        <a:t>syst</a:t>
                      </a:r>
                      <a:r>
                        <a:rPr lang="sk-SK" sz="1600" kern="1200" dirty="0" err="1" smtClean="0">
                          <a:effectLst/>
                        </a:rPr>
                        <a:t>émový</a:t>
                      </a:r>
                      <a:r>
                        <a:rPr lang="sk-SK" sz="1600" kern="1200" dirty="0" smtClean="0">
                          <a:effectLst/>
                        </a:rPr>
                        <a:t> čas</a:t>
                      </a:r>
                      <a:endParaRPr lang="sk-SK" sz="2400" kern="1200" dirty="0">
                        <a:effectLst/>
                        <a:latin typeface="Times New Roman"/>
                        <a:ea typeface="Times New Roman"/>
                      </a:endParaRPr>
                    </a:p>
                  </a:txBody>
                  <a:tcPr marL="68580" marR="68580" marT="0" marB="0" anchor="ctr">
                    <a:solidFill>
                      <a:schemeClr val="bg1">
                        <a:lumMod val="40000"/>
                        <a:lumOff val="60000"/>
                      </a:schemeClr>
                    </a:solidFill>
                  </a:tcPr>
                </a:tc>
                <a:tc>
                  <a:txBody>
                    <a:bodyPr/>
                    <a:lstStyle/>
                    <a:p>
                      <a:pPr algn="ctr">
                        <a:spcAft>
                          <a:spcPts val="0"/>
                        </a:spcAft>
                      </a:pPr>
                      <a:r>
                        <a:rPr lang="en-GB" sz="1600" b="0" kern="1200" dirty="0" smtClean="0">
                          <a:effectLst/>
                        </a:rPr>
                        <a:t>automatic</a:t>
                      </a:r>
                      <a:endParaRPr lang="sk-SK" sz="2400" b="0" kern="1200" dirty="0">
                        <a:effectLst/>
                        <a:latin typeface="Times New Roman"/>
                        <a:ea typeface="Times New Roman"/>
                      </a:endParaRPr>
                    </a:p>
                  </a:txBody>
                  <a:tcPr marL="68580" marR="68580" marT="0" marB="0" anchor="ctr">
                    <a:solidFill>
                      <a:schemeClr val="bg1">
                        <a:lumMod val="40000"/>
                        <a:lumOff val="60000"/>
                      </a:schemeClr>
                    </a:solidFill>
                  </a:tcPr>
                </a:tc>
              </a:tr>
              <a:tr h="216024">
                <a:tc>
                  <a:txBody>
                    <a:bodyPr/>
                    <a:lstStyle/>
                    <a:p>
                      <a:pPr algn="ctr">
                        <a:spcAft>
                          <a:spcPts val="0"/>
                        </a:spcAft>
                      </a:pPr>
                      <a:r>
                        <a:rPr lang="sk-SK" sz="1600" b="1" kern="1200" dirty="0" smtClean="0">
                          <a:effectLst/>
                        </a:rPr>
                        <a:t>smer auta</a:t>
                      </a:r>
                      <a:endParaRPr lang="sk-SK" sz="2400" b="1" kern="1200" dirty="0">
                        <a:effectLst/>
                        <a:latin typeface="Times New Roman"/>
                        <a:ea typeface="Times New Roman"/>
                      </a:endParaRPr>
                    </a:p>
                  </a:txBody>
                  <a:tcPr marL="68580" marR="68580" marT="0" marB="0" anchor="ctr">
                    <a:solidFill>
                      <a:schemeClr val="accent3">
                        <a:lumMod val="75000"/>
                      </a:schemeClr>
                    </a:solidFill>
                  </a:tcPr>
                </a:tc>
                <a:tc>
                  <a:txBody>
                    <a:bodyPr/>
                    <a:lstStyle/>
                    <a:p>
                      <a:pPr algn="ctr">
                        <a:spcAft>
                          <a:spcPts val="0"/>
                        </a:spcAft>
                      </a:pPr>
                      <a:r>
                        <a:rPr lang="sk-SK" sz="1600" kern="1200" dirty="0" smtClean="0">
                          <a:effectLst/>
                        </a:rPr>
                        <a:t>do mesta, z mesta</a:t>
                      </a:r>
                      <a:endParaRPr lang="sk-SK" sz="2400" kern="1200" dirty="0">
                        <a:effectLst/>
                        <a:latin typeface="Times New Roman"/>
                        <a:ea typeface="Times New Roman"/>
                      </a:endParaRPr>
                    </a:p>
                  </a:txBody>
                  <a:tcPr marL="68580" marR="68580" marT="0" marB="0" anchor="ctr">
                    <a:solidFill>
                      <a:schemeClr val="bg1">
                        <a:lumMod val="40000"/>
                        <a:lumOff val="60000"/>
                      </a:schemeClr>
                    </a:solidFill>
                  </a:tcPr>
                </a:tc>
                <a:tc>
                  <a:txBody>
                    <a:bodyPr/>
                    <a:lstStyle/>
                    <a:p>
                      <a:pPr algn="ctr">
                        <a:spcAft>
                          <a:spcPts val="0"/>
                        </a:spcAft>
                      </a:pPr>
                      <a:r>
                        <a:rPr lang="sk-SK" sz="1600" b="0" kern="1200" dirty="0" smtClean="0">
                          <a:effectLst/>
                        </a:rPr>
                        <a:t>rozhodnutie výskumníka</a:t>
                      </a:r>
                      <a:endParaRPr lang="sk-SK" sz="2400" b="0" kern="1200" dirty="0">
                        <a:effectLst/>
                        <a:latin typeface="Times New Roman"/>
                        <a:ea typeface="Times New Roman"/>
                      </a:endParaRPr>
                    </a:p>
                  </a:txBody>
                  <a:tcPr marL="68580" marR="68580" marT="0" marB="0" anchor="ctr">
                    <a:solidFill>
                      <a:schemeClr val="bg1">
                        <a:lumMod val="40000"/>
                        <a:lumOff val="60000"/>
                      </a:schemeClr>
                    </a:solidFill>
                  </a:tcPr>
                </a:tc>
              </a:tr>
              <a:tr h="648072">
                <a:tc>
                  <a:txBody>
                    <a:bodyPr/>
                    <a:lstStyle/>
                    <a:p>
                      <a:pPr algn="ctr">
                        <a:spcAft>
                          <a:spcPts val="0"/>
                        </a:spcAft>
                      </a:pPr>
                      <a:r>
                        <a:rPr lang="sk-SK" sz="1600" b="1" kern="1200" dirty="0" smtClean="0">
                          <a:effectLst/>
                        </a:rPr>
                        <a:t>typ auta</a:t>
                      </a:r>
                      <a:endParaRPr lang="sk-SK" sz="2400" b="1" kern="1200" dirty="0">
                        <a:effectLst/>
                        <a:latin typeface="Times New Roman"/>
                        <a:ea typeface="Times New Roman"/>
                      </a:endParaRPr>
                    </a:p>
                  </a:txBody>
                  <a:tcPr marL="68580" marR="68580" marT="0" marB="0" anchor="ctr">
                    <a:solidFill>
                      <a:schemeClr val="accent3">
                        <a:lumMod val="75000"/>
                      </a:schemeClr>
                    </a:solidFill>
                  </a:tcPr>
                </a:tc>
                <a:tc>
                  <a:txBody>
                    <a:bodyPr/>
                    <a:lstStyle/>
                    <a:p>
                      <a:pPr algn="ctr">
                        <a:spcAft>
                          <a:spcPts val="0"/>
                        </a:spcAft>
                      </a:pPr>
                      <a:r>
                        <a:rPr lang="sk-SK" sz="1600" kern="1200" dirty="0" smtClean="0">
                          <a:effectLst/>
                        </a:rPr>
                        <a:t>osobné auto, verejná doprava, nákladná doprava</a:t>
                      </a:r>
                      <a:endParaRPr lang="sk-SK" sz="2400" kern="1200" dirty="0">
                        <a:effectLst/>
                        <a:latin typeface="Times New Roman"/>
                        <a:ea typeface="Times New Roman"/>
                      </a:endParaRPr>
                    </a:p>
                  </a:txBody>
                  <a:tcPr marL="68580" marR="68580" marT="0" marB="0" anchor="ctr">
                    <a:solidFill>
                      <a:schemeClr val="bg1">
                        <a:lumMod val="40000"/>
                        <a:lumOff val="60000"/>
                      </a:schemeClr>
                    </a:solidFill>
                  </a:tcPr>
                </a:tc>
                <a:tc>
                  <a:txBody>
                    <a:bodyPr/>
                    <a:lstStyle/>
                    <a:p>
                      <a:pPr algn="ctr">
                        <a:spcAft>
                          <a:spcPts val="0"/>
                        </a:spcAft>
                      </a:pPr>
                      <a:r>
                        <a:rPr lang="sk-SK" sz="1600" b="0" kern="1200" dirty="0" smtClean="0">
                          <a:effectLst/>
                        </a:rPr>
                        <a:t>rozhodnutie výskumníka</a:t>
                      </a:r>
                      <a:endParaRPr lang="sk-SK" sz="2400" b="0" kern="1200" dirty="0">
                        <a:effectLst/>
                        <a:latin typeface="Times New Roman"/>
                        <a:ea typeface="Times New Roman"/>
                      </a:endParaRPr>
                    </a:p>
                  </a:txBody>
                  <a:tcPr marL="68580" marR="68580" marT="0" marB="0" anchor="ctr">
                    <a:solidFill>
                      <a:schemeClr val="bg1">
                        <a:lumMod val="40000"/>
                        <a:lumOff val="60000"/>
                      </a:schemeClr>
                    </a:solidFill>
                  </a:tcPr>
                </a:tc>
              </a:tr>
            </a:tbl>
          </a:graphicData>
        </a:graphic>
      </p:graphicFrame>
      <p:pic>
        <p:nvPicPr>
          <p:cNvPr id="6" name="Obrázok 5"/>
          <p:cNvPicPr/>
          <p:nvPr/>
        </p:nvPicPr>
        <p:blipFill rotWithShape="1">
          <a:blip r:embed="rId2"/>
          <a:srcRect l="23711"/>
          <a:stretch/>
        </p:blipFill>
        <p:spPr>
          <a:xfrm>
            <a:off x="2915816" y="796155"/>
            <a:ext cx="4320480" cy="6089409"/>
          </a:xfrm>
          <a:prstGeom prst="rect">
            <a:avLst/>
          </a:prstGeom>
        </p:spPr>
      </p:pic>
    </p:spTree>
    <p:extLst>
      <p:ext uri="{BB962C8B-B14F-4D97-AF65-F5344CB8AC3E}">
        <p14:creationId xmlns:p14="http://schemas.microsoft.com/office/powerpoint/2010/main" val="318787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3600" dirty="0"/>
              <a:t>Data logger </a:t>
            </a:r>
            <a:r>
              <a:rPr lang="sk-SK" sz="3600" dirty="0"/>
              <a:t>- doprava v </a:t>
            </a:r>
            <a:r>
              <a:rPr lang="sk-SK" sz="3600" dirty="0" smtClean="0"/>
              <a:t>meste </a:t>
            </a:r>
            <a:r>
              <a:rPr lang="en-US" sz="3600" dirty="0" smtClean="0"/>
              <a:t>(4)</a:t>
            </a:r>
            <a:endParaRPr lang="sk-SK" sz="3600" dirty="0"/>
          </a:p>
        </p:txBody>
      </p:sp>
      <p:sp>
        <p:nvSpPr>
          <p:cNvPr id="3" name="Zástupný symbol obsahu 2"/>
          <p:cNvSpPr>
            <a:spLocks noGrp="1"/>
          </p:cNvSpPr>
          <p:nvPr>
            <p:ph idx="1"/>
          </p:nvPr>
        </p:nvSpPr>
        <p:spPr>
          <a:xfrm>
            <a:off x="1547664" y="1268760"/>
            <a:ext cx="7391400" cy="5068887"/>
          </a:xfrm>
        </p:spPr>
        <p:txBody>
          <a:bodyPr/>
          <a:lstStyle/>
          <a:p>
            <a:r>
              <a:rPr lang="sk-SK" dirty="0" smtClean="0"/>
              <a:t>Časť programu</a:t>
            </a:r>
            <a:endParaRPr lang="en-US" dirty="0" smtClean="0"/>
          </a:p>
          <a:p>
            <a:endParaRPr lang="en-US" dirty="0" smtClean="0"/>
          </a:p>
          <a:p>
            <a:pPr lvl="1"/>
            <a:endParaRPr lang="en-US" dirty="0" smtClean="0"/>
          </a:p>
          <a:p>
            <a:pPr lvl="1"/>
            <a:endParaRPr lang="en-US" dirty="0" smtClean="0"/>
          </a:p>
        </p:txBody>
      </p:sp>
      <p:pic>
        <p:nvPicPr>
          <p:cNvPr id="5" name="Obrázok 4"/>
          <p:cNvPicPr/>
          <p:nvPr/>
        </p:nvPicPr>
        <p:blipFill>
          <a:blip r:embed="rId2"/>
          <a:stretch>
            <a:fillRect/>
          </a:stretch>
        </p:blipFill>
        <p:spPr>
          <a:xfrm>
            <a:off x="1907704" y="1772816"/>
            <a:ext cx="4604402" cy="1656184"/>
          </a:xfrm>
          <a:prstGeom prst="rect">
            <a:avLst/>
          </a:prstGeom>
        </p:spPr>
      </p:pic>
      <p:pic>
        <p:nvPicPr>
          <p:cNvPr id="6" name="Obrázok 5"/>
          <p:cNvPicPr/>
          <p:nvPr/>
        </p:nvPicPr>
        <p:blipFill>
          <a:blip r:embed="rId3"/>
          <a:stretch>
            <a:fillRect/>
          </a:stretch>
        </p:blipFill>
        <p:spPr>
          <a:xfrm>
            <a:off x="2483768" y="2600164"/>
            <a:ext cx="7041738" cy="4032448"/>
          </a:xfrm>
          <a:prstGeom prst="rect">
            <a:avLst/>
          </a:prstGeom>
        </p:spPr>
      </p:pic>
    </p:spTree>
    <p:extLst>
      <p:ext uri="{BB962C8B-B14F-4D97-AF65-F5344CB8AC3E}">
        <p14:creationId xmlns:p14="http://schemas.microsoft.com/office/powerpoint/2010/main" val="5968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3600" dirty="0"/>
              <a:t>Data logger </a:t>
            </a:r>
            <a:r>
              <a:rPr lang="sk-SK" sz="3600" dirty="0"/>
              <a:t>- doprava v </a:t>
            </a:r>
            <a:r>
              <a:rPr lang="sk-SK" sz="3600" dirty="0" smtClean="0"/>
              <a:t>meste </a:t>
            </a:r>
            <a:r>
              <a:rPr lang="en-US" sz="3600" dirty="0" smtClean="0"/>
              <a:t>(5)</a:t>
            </a:r>
            <a:endParaRPr lang="sk-SK" sz="3600" dirty="0"/>
          </a:p>
        </p:txBody>
      </p:sp>
      <p:sp>
        <p:nvSpPr>
          <p:cNvPr id="3" name="Zástupný symbol obsahu 2"/>
          <p:cNvSpPr>
            <a:spLocks noGrp="1"/>
          </p:cNvSpPr>
          <p:nvPr>
            <p:ph idx="1"/>
          </p:nvPr>
        </p:nvSpPr>
        <p:spPr>
          <a:xfrm>
            <a:off x="1547664" y="1268760"/>
            <a:ext cx="7391400" cy="5068887"/>
          </a:xfrm>
        </p:spPr>
        <p:txBody>
          <a:bodyPr/>
          <a:lstStyle/>
          <a:p>
            <a:r>
              <a:rPr lang="en-US" dirty="0" smtClean="0"/>
              <a:t>Program</a:t>
            </a:r>
            <a:r>
              <a:rPr lang="sk-SK" dirty="0" smtClean="0"/>
              <a:t>ovanie je krásne </a:t>
            </a:r>
            <a:r>
              <a:rPr lang="en-US" dirty="0" smtClean="0"/>
              <a:t>– </a:t>
            </a:r>
            <a:r>
              <a:rPr lang="sk-SK" dirty="0" smtClean="0"/>
              <a:t>pretože každý produkt môže byť základom pre vylepšovanie</a:t>
            </a:r>
            <a:endParaRPr lang="en-US" dirty="0" smtClean="0"/>
          </a:p>
          <a:p>
            <a:pPr lvl="1"/>
            <a:r>
              <a:rPr lang="sk-SK" dirty="0" smtClean="0"/>
              <a:t>Problém </a:t>
            </a:r>
            <a:r>
              <a:rPr lang="sk-SK" dirty="0"/>
              <a:t>1: </a:t>
            </a:r>
            <a:r>
              <a:rPr lang="sk-SK" dirty="0" smtClean="0"/>
              <a:t>Nemáme spätnú väzbu že sme tlačidlo stlačili</a:t>
            </a:r>
            <a:endParaRPr lang="en-US" dirty="0" smtClean="0"/>
          </a:p>
          <a:p>
            <a:pPr lvl="2"/>
            <a:r>
              <a:rPr lang="sk-SK" sz="1800" dirty="0" smtClean="0"/>
              <a:t>riešenie</a:t>
            </a:r>
            <a:r>
              <a:rPr lang="en-US" sz="1800" dirty="0" smtClean="0"/>
              <a:t>: </a:t>
            </a:r>
            <a:r>
              <a:rPr lang="sk-SK" sz="1800" dirty="0" smtClean="0"/>
              <a:t>krátka vibrácia</a:t>
            </a:r>
            <a:endParaRPr lang="en-US" sz="1800" dirty="0" smtClean="0"/>
          </a:p>
          <a:p>
            <a:pPr lvl="1"/>
            <a:r>
              <a:rPr lang="sk-SK" dirty="0"/>
              <a:t>Problém </a:t>
            </a:r>
            <a:r>
              <a:rPr lang="en-US" dirty="0" smtClean="0"/>
              <a:t>2: </a:t>
            </a:r>
            <a:r>
              <a:rPr lang="sk-SK" dirty="0" smtClean="0"/>
              <a:t>Ktoré tlačidlo sme stlačili?</a:t>
            </a:r>
            <a:endParaRPr lang="en-US" dirty="0" smtClean="0"/>
          </a:p>
          <a:p>
            <a:pPr lvl="2"/>
            <a:r>
              <a:rPr lang="sk-SK" sz="1800" dirty="0" smtClean="0"/>
              <a:t>riešenie</a:t>
            </a:r>
            <a:r>
              <a:rPr lang="en-US" sz="1800" dirty="0" smtClean="0"/>
              <a:t>: </a:t>
            </a:r>
            <a:r>
              <a:rPr lang="sk-SK" sz="1800" dirty="0" smtClean="0"/>
              <a:t>Zobraziť zaznamenávané dáta v nejakom </a:t>
            </a:r>
            <a:r>
              <a:rPr lang="sk-SK" sz="1800" dirty="0" err="1" smtClean="0"/>
              <a:t>popisku</a:t>
            </a:r>
            <a:r>
              <a:rPr lang="sk-SK" sz="1800" dirty="0" smtClean="0"/>
              <a:t>.</a:t>
            </a:r>
            <a:endParaRPr lang="en-US" sz="1800" dirty="0" smtClean="0"/>
          </a:p>
          <a:p>
            <a:pPr lvl="1"/>
            <a:r>
              <a:rPr lang="sk-SK" dirty="0" smtClean="0"/>
              <a:t>Ďalšie problémy</a:t>
            </a:r>
            <a:r>
              <a:rPr lang="en-US" dirty="0" smtClean="0"/>
              <a:t>: </a:t>
            </a:r>
            <a:r>
              <a:rPr lang="sk-SK" dirty="0" smtClean="0"/>
              <a:t>krok späť</a:t>
            </a:r>
            <a:r>
              <a:rPr lang="en-US" dirty="0" smtClean="0"/>
              <a:t>, reset d</a:t>
            </a:r>
            <a:r>
              <a:rPr lang="sk-SK" dirty="0" err="1" smtClean="0"/>
              <a:t>átového</a:t>
            </a:r>
            <a:r>
              <a:rPr lang="sk-SK" dirty="0" smtClean="0"/>
              <a:t> súboru</a:t>
            </a:r>
            <a:r>
              <a:rPr lang="en-US" dirty="0" smtClean="0"/>
              <a:t>, </a:t>
            </a:r>
            <a:r>
              <a:rPr lang="sk-SK" dirty="0" smtClean="0"/>
              <a:t>ako spojiť dáta od iných pozorovateľov?</a:t>
            </a:r>
            <a:endParaRPr lang="en-US" dirty="0" smtClean="0"/>
          </a:p>
          <a:p>
            <a:pPr lvl="1"/>
            <a:r>
              <a:rPr lang="en-US" dirty="0" smtClean="0"/>
              <a:t>…</a:t>
            </a:r>
            <a:endParaRPr lang="en-US" dirty="0"/>
          </a:p>
          <a:p>
            <a:pPr lvl="2"/>
            <a:endParaRPr lang="en-US" sz="1800" dirty="0" smtClean="0"/>
          </a:p>
        </p:txBody>
      </p:sp>
    </p:spTree>
    <p:extLst>
      <p:ext uri="{BB962C8B-B14F-4D97-AF65-F5344CB8AC3E}">
        <p14:creationId xmlns:p14="http://schemas.microsoft.com/office/powerpoint/2010/main" val="2284393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3600" dirty="0" smtClean="0"/>
              <a:t>Diskusia</a:t>
            </a:r>
            <a:endParaRPr lang="sk-SK" sz="3600" dirty="0"/>
          </a:p>
        </p:txBody>
      </p:sp>
      <p:sp>
        <p:nvSpPr>
          <p:cNvPr id="3" name="Zástupný symbol obsahu 2"/>
          <p:cNvSpPr>
            <a:spLocks noGrp="1"/>
          </p:cNvSpPr>
          <p:nvPr>
            <p:ph idx="1"/>
          </p:nvPr>
        </p:nvSpPr>
        <p:spPr>
          <a:xfrm>
            <a:off x="1524000" y="1240433"/>
            <a:ext cx="7620000" cy="5068887"/>
          </a:xfrm>
        </p:spPr>
        <p:txBody>
          <a:bodyPr/>
          <a:lstStyle/>
          <a:p>
            <a:r>
              <a:rPr lang="sk-SK" dirty="0" smtClean="0"/>
              <a:t>Aké sú skúsenosti so STEM vyučovaním na ZŠ, SŠ, VŠ (príprave budúcich učiteľov)?</a:t>
            </a:r>
          </a:p>
          <a:p>
            <a:r>
              <a:rPr lang="sk-SK" dirty="0"/>
              <a:t>Aké máte programovateľné zariadenia so senzormi?</a:t>
            </a:r>
          </a:p>
          <a:p>
            <a:r>
              <a:rPr lang="sk-SK" dirty="0" smtClean="0"/>
              <a:t>Aký používate (poznáte) programy na modelovanie, simuláciu, záznam, spracovanie a vyhodnotenie dát?</a:t>
            </a:r>
          </a:p>
          <a:p>
            <a:r>
              <a:rPr lang="sk-SK" dirty="0" smtClean="0"/>
              <a:t>Ako spolupracujú učitelia M, F, I, B, Ch, G na vašej škole?</a:t>
            </a:r>
          </a:p>
          <a:p>
            <a:r>
              <a:rPr lang="sk-SK" dirty="0" smtClean="0"/>
              <a:t>Uveďte námety na STEM projekty</a:t>
            </a:r>
          </a:p>
          <a:p>
            <a:r>
              <a:rPr lang="sk-SK" dirty="0" smtClean="0"/>
              <a:t>Aké máte skúsenosti so STEAM vo </a:t>
            </a:r>
            <a:r>
              <a:rPr lang="sk-SK" dirty="0"/>
              <a:t>vyučovaní (</a:t>
            </a:r>
            <a:r>
              <a:rPr lang="sk-SK" dirty="0">
                <a:hlinkClick r:id="rId2"/>
              </a:rPr>
              <a:t>https://scratch.mit.edu/studios/274071</a:t>
            </a:r>
            <a:r>
              <a:rPr lang="sk-SK" dirty="0" smtClean="0">
                <a:hlinkClick r:id="rId2"/>
              </a:rPr>
              <a:t>/</a:t>
            </a:r>
            <a:r>
              <a:rPr lang="sk-SK" dirty="0" smtClean="0"/>
              <a:t>)? </a:t>
            </a:r>
            <a:endParaRPr lang="en-US" dirty="0" smtClean="0"/>
          </a:p>
        </p:txBody>
      </p:sp>
    </p:spTree>
    <p:extLst>
      <p:ext uri="{BB962C8B-B14F-4D97-AF65-F5344CB8AC3E}">
        <p14:creationId xmlns:p14="http://schemas.microsoft.com/office/powerpoint/2010/main" val="384237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600" dirty="0" smtClean="0"/>
              <a:t>Contacts</a:t>
            </a:r>
          </a:p>
        </p:txBody>
      </p:sp>
      <p:sp>
        <p:nvSpPr>
          <p:cNvPr id="35843" name="Rectangle 3"/>
          <p:cNvSpPr>
            <a:spLocks noGrp="1" noChangeArrowheads="1"/>
          </p:cNvSpPr>
          <p:nvPr>
            <p:ph idx="1"/>
          </p:nvPr>
        </p:nvSpPr>
        <p:spPr>
          <a:xfrm>
            <a:off x="1560512" y="1384920"/>
            <a:ext cx="7620000" cy="5212432"/>
          </a:xfrm>
        </p:spPr>
        <p:txBody>
          <a:bodyPr/>
          <a:lstStyle/>
          <a:p>
            <a:pPr marL="0" indent="0">
              <a:lnSpc>
                <a:spcPct val="110000"/>
              </a:lnSpc>
              <a:buNone/>
            </a:pPr>
            <a:r>
              <a:rPr lang="en-US" dirty="0" err="1" smtClean="0"/>
              <a:t>RNDr</a:t>
            </a:r>
            <a:r>
              <a:rPr lang="en-US" dirty="0" smtClean="0"/>
              <a:t>. </a:t>
            </a:r>
            <a:r>
              <a:rPr lang="en-US" dirty="0" err="1" smtClean="0"/>
              <a:t>Ľubomír</a:t>
            </a:r>
            <a:r>
              <a:rPr lang="en-US" dirty="0" smtClean="0"/>
              <a:t> ŠNAJDER, PhD. </a:t>
            </a:r>
            <a:br>
              <a:rPr lang="en-US" dirty="0" smtClean="0"/>
            </a:br>
            <a:r>
              <a:rPr lang="en-US" dirty="0" smtClean="0">
                <a:hlinkClick r:id="rId3"/>
              </a:rPr>
              <a:t>lubomir.snajder@upjs.sk</a:t>
            </a:r>
            <a:r>
              <a:rPr lang="en-US" dirty="0" smtClean="0"/>
              <a:t> </a:t>
            </a:r>
          </a:p>
          <a:p>
            <a:pPr marL="0" indent="0">
              <a:lnSpc>
                <a:spcPct val="110000"/>
              </a:lnSpc>
              <a:buNone/>
            </a:pPr>
            <a:r>
              <a:rPr lang="en-US" dirty="0" err="1" smtClean="0"/>
              <a:t>PaedDr</a:t>
            </a:r>
            <a:r>
              <a:rPr lang="en-US" dirty="0" smtClean="0"/>
              <a:t>. </a:t>
            </a:r>
            <a:r>
              <a:rPr lang="en-US" dirty="0" err="1" smtClean="0"/>
              <a:t>Ján</a:t>
            </a:r>
            <a:r>
              <a:rPr lang="en-US" dirty="0" smtClean="0"/>
              <a:t> Guniš, PhD.</a:t>
            </a:r>
            <a:br>
              <a:rPr lang="en-US" dirty="0" smtClean="0"/>
            </a:br>
            <a:r>
              <a:rPr lang="en-US" dirty="0" smtClean="0">
                <a:hlinkClick r:id="rId4"/>
              </a:rPr>
              <a:t>jan.gunis@upjs.sk</a:t>
            </a:r>
            <a:r>
              <a:rPr lang="en-US" dirty="0" smtClean="0"/>
              <a:t> </a:t>
            </a:r>
          </a:p>
          <a:p>
            <a:pPr marL="0" indent="0">
              <a:lnSpc>
                <a:spcPct val="110000"/>
              </a:lnSpc>
              <a:buNone/>
            </a:pPr>
            <a:r>
              <a:rPr lang="en-US" dirty="0" smtClean="0"/>
              <a:t/>
            </a:r>
            <a:br>
              <a:rPr lang="en-US" dirty="0" smtClean="0"/>
            </a:br>
            <a:r>
              <a:rPr lang="en-US" dirty="0" err="1" smtClean="0"/>
              <a:t>Pavol</a:t>
            </a:r>
            <a:r>
              <a:rPr lang="en-US" dirty="0" smtClean="0"/>
              <a:t> </a:t>
            </a:r>
            <a:r>
              <a:rPr lang="en-US" dirty="0" err="1" smtClean="0"/>
              <a:t>Jozef</a:t>
            </a:r>
            <a:r>
              <a:rPr lang="en-US" dirty="0" smtClean="0"/>
              <a:t> </a:t>
            </a:r>
            <a:r>
              <a:rPr lang="en-US" dirty="0" err="1" smtClean="0"/>
              <a:t>Šafárik</a:t>
            </a:r>
            <a:r>
              <a:rPr lang="en-US" dirty="0" smtClean="0"/>
              <a:t> University in </a:t>
            </a:r>
            <a:r>
              <a:rPr lang="en-US" dirty="0" err="1" smtClean="0"/>
              <a:t>Košice</a:t>
            </a:r>
            <a:r>
              <a:rPr lang="en-US" dirty="0" smtClean="0"/>
              <a:t/>
            </a:r>
            <a:br>
              <a:rPr lang="en-US" dirty="0" smtClean="0"/>
            </a:br>
            <a:r>
              <a:rPr lang="en-US" dirty="0" smtClean="0"/>
              <a:t>Faculty of Science</a:t>
            </a:r>
            <a:br>
              <a:rPr lang="en-US" dirty="0" smtClean="0"/>
            </a:br>
            <a:r>
              <a:rPr lang="en-US" dirty="0" smtClean="0"/>
              <a:t>Institute of Computer Science</a:t>
            </a:r>
            <a:br>
              <a:rPr lang="en-US" dirty="0" smtClean="0"/>
            </a:br>
            <a:r>
              <a:rPr lang="en-US" dirty="0" smtClean="0"/>
              <a:t>Park </a:t>
            </a:r>
            <a:r>
              <a:rPr lang="en-US" dirty="0" err="1" smtClean="0"/>
              <a:t>Angelinum</a:t>
            </a:r>
            <a:r>
              <a:rPr lang="en-US" dirty="0" smtClean="0"/>
              <a:t> 9, 041 54 </a:t>
            </a:r>
            <a:r>
              <a:rPr lang="en-US" dirty="0" err="1" smtClean="0"/>
              <a:t>Košice</a:t>
            </a:r>
            <a:r>
              <a:rPr lang="en-US" dirty="0" smtClean="0"/>
              <a:t/>
            </a:r>
            <a:br>
              <a:rPr lang="en-US" dirty="0" smtClean="0"/>
            </a:br>
            <a:r>
              <a:rPr lang="en-US" dirty="0" smtClean="0"/>
              <a:t>Phone (office):  00421 55 234 2539</a:t>
            </a:r>
            <a:br>
              <a:rPr lang="en-US" dirty="0" smtClean="0"/>
            </a:br>
            <a:r>
              <a:rPr lang="en-US" dirty="0" smtClean="0"/>
              <a:t>GPS: 48.728888 N, 21.248232 E</a:t>
            </a:r>
          </a:p>
          <a:p>
            <a:pPr marL="0" indent="0">
              <a:lnSpc>
                <a:spcPct val="110000"/>
              </a:lnSpc>
              <a:buNone/>
            </a:pPr>
            <a:endParaRPr lang="en-US" dirty="0" smtClean="0"/>
          </a:p>
        </p:txBody>
      </p:sp>
      <p:pic>
        <p:nvPicPr>
          <p:cNvPr id="2" name="Obrázo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8496" y="692696"/>
            <a:ext cx="3048000" cy="3048000"/>
          </a:xfrm>
          <a:prstGeom prst="rect">
            <a:avLst/>
          </a:prstGeom>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STEM</a:t>
            </a:r>
            <a:endParaRPr lang="sk-SK" dirty="0"/>
          </a:p>
        </p:txBody>
      </p:sp>
      <p:sp>
        <p:nvSpPr>
          <p:cNvPr id="3" name="Zástupný symbol obsahu 2"/>
          <p:cNvSpPr>
            <a:spLocks noGrp="1"/>
          </p:cNvSpPr>
          <p:nvPr>
            <p:ph idx="1"/>
          </p:nvPr>
        </p:nvSpPr>
        <p:spPr>
          <a:xfrm>
            <a:off x="1524000" y="1268760"/>
            <a:ext cx="7391400" cy="5256584"/>
          </a:xfrm>
        </p:spPr>
        <p:txBody>
          <a:bodyPr/>
          <a:lstStyle/>
          <a:p>
            <a:r>
              <a:rPr lang="sk-SK" dirty="0" smtClean="0"/>
              <a:t>Akronym zrozumiteľný, viacero interpretácii</a:t>
            </a:r>
          </a:p>
          <a:p>
            <a:r>
              <a:rPr lang="sk-SK" dirty="0"/>
              <a:t>STEM vzdelávanie, </a:t>
            </a:r>
            <a:r>
              <a:rPr lang="sk-SK" dirty="0">
                <a:hlinkClick r:id="rId2"/>
              </a:rPr>
              <a:t>STEM pracovná sila</a:t>
            </a:r>
            <a:endParaRPr lang="sk-SK" dirty="0"/>
          </a:p>
          <a:p>
            <a:pPr lvl="1"/>
            <a:r>
              <a:rPr lang="sk-SK" i="1" dirty="0"/>
              <a:t>„</a:t>
            </a:r>
            <a:r>
              <a:rPr lang="en-US" i="1" dirty="0"/>
              <a:t>STEM education is an interdisciplinary approach to learning where rigorous academic concepts are coupled with real-world lessons as students apply science, technology, engineering, and mathematics in contexts that make connections between school, community, work, and the global enterprise enabling the development of STEM literacy and with it the ability to compete in the new economy.</a:t>
            </a:r>
            <a:r>
              <a:rPr lang="sk-SK" i="1" dirty="0"/>
              <a:t>“</a:t>
            </a:r>
            <a:r>
              <a:rPr lang="en-US" dirty="0"/>
              <a:t> (</a:t>
            </a:r>
            <a:r>
              <a:rPr lang="en-US" dirty="0" err="1">
                <a:hlinkClick r:id="rId3"/>
              </a:rPr>
              <a:t>Tsupros</a:t>
            </a:r>
            <a:r>
              <a:rPr lang="en-US" dirty="0">
                <a:hlinkClick r:id="rId3"/>
              </a:rPr>
              <a:t>, 2009</a:t>
            </a:r>
            <a:r>
              <a:rPr lang="en-US" dirty="0"/>
              <a:t>)</a:t>
            </a:r>
            <a:endParaRPr lang="sk-SK" dirty="0"/>
          </a:p>
          <a:p>
            <a:r>
              <a:rPr lang="en-US" dirty="0"/>
              <a:t>STEM Integration in K-12 Education</a:t>
            </a:r>
            <a:r>
              <a:rPr lang="sk-SK" dirty="0"/>
              <a:t> (video, 3:30)</a:t>
            </a:r>
            <a:r>
              <a:rPr lang="en-US" dirty="0"/>
              <a:t> </a:t>
            </a:r>
            <a:r>
              <a:rPr lang="sk-SK" dirty="0">
                <a:hlinkClick r:id="rId4"/>
              </a:rPr>
              <a:t>https://youtu.be/AlPJ48simtE</a:t>
            </a:r>
            <a:endParaRPr lang="sk-SK" dirty="0"/>
          </a:p>
        </p:txBody>
      </p:sp>
      <p:pic>
        <p:nvPicPr>
          <p:cNvPr id="2050" name="Picture 2" descr="http://www.bigbend.edu/wp-content/uploads/academics/stem-center/STEM-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116632"/>
            <a:ext cx="3960440" cy="124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557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PALMA junior (1)</a:t>
            </a:r>
            <a:endParaRPr lang="sk-SK" dirty="0"/>
          </a:p>
        </p:txBody>
      </p:sp>
      <p:sp>
        <p:nvSpPr>
          <p:cNvPr id="3" name="Zástupný symbol obsahu 2"/>
          <p:cNvSpPr>
            <a:spLocks noGrp="1"/>
          </p:cNvSpPr>
          <p:nvPr>
            <p:ph idx="1"/>
          </p:nvPr>
        </p:nvSpPr>
        <p:spPr/>
        <p:txBody>
          <a:bodyPr/>
          <a:lstStyle/>
          <a:p>
            <a:r>
              <a:rPr lang="sk-SK" sz="2000" b="1" dirty="0" smtClean="0"/>
              <a:t>P</a:t>
            </a:r>
            <a:r>
              <a:rPr lang="sk-SK" sz="2000" dirty="0" smtClean="0"/>
              <a:t>rogramovanie, </a:t>
            </a:r>
            <a:r>
              <a:rPr lang="sk-SK" sz="2000" b="1" dirty="0" err="1" smtClean="0"/>
              <a:t>AL</a:t>
            </a:r>
            <a:r>
              <a:rPr lang="sk-SK" sz="2000" dirty="0" err="1" smtClean="0"/>
              <a:t>goritmy</a:t>
            </a:r>
            <a:r>
              <a:rPr lang="sk-SK" sz="2000" dirty="0" smtClean="0"/>
              <a:t>, </a:t>
            </a:r>
            <a:r>
              <a:rPr lang="sk-SK" sz="2000" b="1" dirty="0" err="1" smtClean="0"/>
              <a:t>MA</a:t>
            </a:r>
            <a:r>
              <a:rPr lang="sk-SK" sz="2000" dirty="0" err="1" smtClean="0"/>
              <a:t>tematika</a:t>
            </a:r>
            <a:endParaRPr lang="sk-SK" sz="2000" dirty="0" smtClean="0"/>
          </a:p>
          <a:p>
            <a:r>
              <a:rPr lang="sk-SK" sz="2000" dirty="0" smtClean="0"/>
              <a:t>súťaž </a:t>
            </a:r>
            <a:r>
              <a:rPr lang="sk-SK" sz="2000" dirty="0"/>
              <a:t>v programovaní v jazykoch </a:t>
            </a:r>
            <a:r>
              <a:rPr lang="sk-SK" sz="2000" dirty="0" err="1"/>
              <a:t>Imagine</a:t>
            </a:r>
            <a:r>
              <a:rPr lang="sk-SK" sz="2000" dirty="0"/>
              <a:t> Logo a </a:t>
            </a:r>
            <a:r>
              <a:rPr lang="sk-SK" sz="2000" dirty="0" err="1" smtClean="0"/>
              <a:t>Python</a:t>
            </a:r>
            <a:r>
              <a:rPr lang="sk-SK" sz="2000" dirty="0" smtClean="0"/>
              <a:t>,</a:t>
            </a:r>
          </a:p>
          <a:p>
            <a:r>
              <a:rPr lang="sk-SK" sz="2000" dirty="0"/>
              <a:t>dvojčlenné tímy žiakov alebo </a:t>
            </a:r>
            <a:r>
              <a:rPr lang="sk-SK" sz="2000" dirty="0" smtClean="0"/>
              <a:t>jednotlivci,</a:t>
            </a:r>
          </a:p>
          <a:p>
            <a:r>
              <a:rPr lang="sk-SK" sz="2000" dirty="0"/>
              <a:t>každý ročník </a:t>
            </a:r>
            <a:r>
              <a:rPr lang="sk-SK" sz="2000" dirty="0" smtClean="0"/>
              <a:t>tri </a:t>
            </a:r>
            <a:r>
              <a:rPr lang="sk-SK" sz="2000" dirty="0"/>
              <a:t>on-line školské kolá a jedno finálové </a:t>
            </a:r>
            <a:r>
              <a:rPr lang="sk-SK" sz="2000" dirty="0" smtClean="0"/>
              <a:t>kolo,</a:t>
            </a:r>
          </a:p>
          <a:p>
            <a:r>
              <a:rPr lang="sk-SK" sz="2000" dirty="0" smtClean="0"/>
              <a:t>úlohy</a:t>
            </a:r>
          </a:p>
          <a:p>
            <a:pPr lvl="1"/>
            <a:r>
              <a:rPr lang="sk-SK" sz="1800" dirty="0" smtClean="0"/>
              <a:t>zasadené do „reálneho“ kontextu - čítanie s porozumením,</a:t>
            </a:r>
          </a:p>
          <a:p>
            <a:pPr lvl="1"/>
            <a:r>
              <a:rPr lang="sk-SK" sz="1800" dirty="0" smtClean="0"/>
              <a:t>koncepty informatiky,</a:t>
            </a:r>
          </a:p>
          <a:p>
            <a:pPr lvl="1"/>
            <a:r>
              <a:rPr lang="sk-SK" sz="1800" dirty="0" smtClean="0"/>
              <a:t>presah aj do iných oblastí, </a:t>
            </a:r>
          </a:p>
          <a:p>
            <a:r>
              <a:rPr lang="sk-SK" sz="2000" dirty="0" smtClean="0">
                <a:hlinkClick r:id="rId2"/>
              </a:rPr>
              <a:t>http://di.ics.upjs.sk/palmaj/</a:t>
            </a:r>
            <a:r>
              <a:rPr lang="sk-SK" sz="2000" dirty="0" smtClean="0"/>
              <a:t> </a:t>
            </a:r>
          </a:p>
          <a:p>
            <a:endParaRPr lang="sk-SK" sz="2000" dirty="0"/>
          </a:p>
          <a:p>
            <a:endParaRPr lang="sk-SK" sz="2000" dirty="0"/>
          </a:p>
        </p:txBody>
      </p:sp>
    </p:spTree>
    <p:extLst>
      <p:ext uri="{BB962C8B-B14F-4D97-AF65-F5344CB8AC3E}">
        <p14:creationId xmlns:p14="http://schemas.microsoft.com/office/powerpoint/2010/main" val="3642735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PALMA junior (2)</a:t>
            </a:r>
            <a:endParaRPr lang="sk-SK" dirty="0"/>
          </a:p>
        </p:txBody>
      </p:sp>
      <p:sp>
        <p:nvSpPr>
          <p:cNvPr id="3" name="Zástupný symbol obsahu 2"/>
          <p:cNvSpPr>
            <a:spLocks noGrp="1"/>
          </p:cNvSpPr>
          <p:nvPr>
            <p:ph idx="1"/>
          </p:nvPr>
        </p:nvSpPr>
        <p:spPr/>
        <p:txBody>
          <a:bodyPr/>
          <a:lstStyle/>
          <a:p>
            <a:pPr marL="0" indent="0">
              <a:buNone/>
            </a:pPr>
            <a:r>
              <a:rPr lang="pl-PL" b="1" dirty="0"/>
              <a:t>Úloha o tom ako bezpečne cúvať</a:t>
            </a:r>
          </a:p>
          <a:p>
            <a:r>
              <a:rPr lang="pl-PL" dirty="0" smtClean="0"/>
              <a:t>naprogramovať časť elektronického systému v aute,</a:t>
            </a:r>
          </a:p>
          <a:p>
            <a:r>
              <a:rPr lang="pl-PL" dirty="0" smtClean="0"/>
              <a:t>vstupné dáta – cúvaci senzor -</a:t>
            </a:r>
            <a:r>
              <a:rPr lang="sk-SK" dirty="0" smtClean="0"/>
              <a:t>&gt;</a:t>
            </a:r>
            <a:r>
              <a:rPr lang="pl-PL" dirty="0" smtClean="0"/>
              <a:t> čas odrazu signálu,</a:t>
            </a:r>
          </a:p>
          <a:p>
            <a:r>
              <a:rPr lang="pl-PL" dirty="0" smtClean="0"/>
              <a:t>výstup – ktorá kontrolka sa má rozsvietiť,</a:t>
            </a:r>
          </a:p>
          <a:p>
            <a:r>
              <a:rPr lang="pl-PL" dirty="0" smtClean="0">
                <a:hlinkClick r:id="rId2"/>
              </a:rPr>
              <a:t>http</a:t>
            </a:r>
            <a:r>
              <a:rPr lang="pl-PL" dirty="0">
                <a:hlinkClick r:id="rId2"/>
              </a:rPr>
              <a:t>://</a:t>
            </a:r>
            <a:r>
              <a:rPr lang="pl-PL" dirty="0" smtClean="0">
                <a:hlinkClick r:id="rId2"/>
              </a:rPr>
              <a:t>di.ics.upjs.sk/palmaj/zadania/2014_2015/1/riesenia_komentare/uloha2</a:t>
            </a:r>
            <a:endParaRPr lang="sk-SK" dirty="0"/>
          </a:p>
          <a:p>
            <a:endParaRPr lang="sk-SK" dirty="0"/>
          </a:p>
        </p:txBody>
      </p:sp>
    </p:spTree>
    <p:extLst>
      <p:ext uri="{BB962C8B-B14F-4D97-AF65-F5344CB8AC3E}">
        <p14:creationId xmlns:p14="http://schemas.microsoft.com/office/powerpoint/2010/main" val="2850586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PALMA junior (3)</a:t>
            </a:r>
            <a:endParaRPr lang="sk-SK" dirty="0"/>
          </a:p>
        </p:txBody>
      </p:sp>
      <p:sp>
        <p:nvSpPr>
          <p:cNvPr id="3" name="Zástupný symbol obsahu 2"/>
          <p:cNvSpPr>
            <a:spLocks noGrp="1"/>
          </p:cNvSpPr>
          <p:nvPr>
            <p:ph idx="1"/>
          </p:nvPr>
        </p:nvSpPr>
        <p:spPr/>
        <p:txBody>
          <a:bodyPr/>
          <a:lstStyle/>
          <a:p>
            <a:pPr marL="0" indent="0">
              <a:buNone/>
            </a:pPr>
            <a:r>
              <a:rPr lang="pl-PL" b="1" dirty="0"/>
              <a:t>Úloha o opakovanom meraní </a:t>
            </a:r>
          </a:p>
          <a:p>
            <a:r>
              <a:rPr lang="pl-PL" dirty="0" smtClean="0"/>
              <a:t>problém – </a:t>
            </a:r>
            <a:r>
              <a:rPr lang="sk-SK" dirty="0"/>
              <a:t>zistiť hmotnosť jedného hárku papiera veľkosti </a:t>
            </a:r>
            <a:r>
              <a:rPr lang="sk-SK" dirty="0" smtClean="0"/>
              <a:t>A4</a:t>
            </a:r>
            <a:r>
              <a:rPr lang="pl-PL" dirty="0"/>
              <a:t>,</a:t>
            </a:r>
            <a:endParaRPr lang="pl-PL" dirty="0" smtClean="0"/>
          </a:p>
          <a:p>
            <a:r>
              <a:rPr lang="pl-PL" dirty="0" smtClean="0"/>
              <a:t>naprogramovať aplikáciu pre spracovanie výsledkov viacnásobného váženia niekoľkých hárkov papiera,</a:t>
            </a:r>
          </a:p>
          <a:p>
            <a:r>
              <a:rPr lang="pl-PL" dirty="0" smtClean="0"/>
              <a:t>zohľadniť chyby merania, viacnásobné meranie, vylúčenie extrémnych hodnôt</a:t>
            </a:r>
          </a:p>
          <a:p>
            <a:r>
              <a:rPr lang="pl-PL" dirty="0" smtClean="0">
                <a:hlinkClick r:id="rId2"/>
              </a:rPr>
              <a:t>http://di.ics.upjs.sk/palmaj/zadania/2013_2014/3/riesenia_komentare/uloha3.htm</a:t>
            </a:r>
            <a:endParaRPr lang="pl-PL" dirty="0" smtClean="0"/>
          </a:p>
        </p:txBody>
      </p:sp>
    </p:spTree>
    <p:extLst>
      <p:ext uri="{BB962C8B-B14F-4D97-AF65-F5344CB8AC3E}">
        <p14:creationId xmlns:p14="http://schemas.microsoft.com/office/powerpoint/2010/main" val="3792002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PALMA junior (4)</a:t>
            </a:r>
            <a:endParaRPr lang="sk-SK" dirty="0"/>
          </a:p>
        </p:txBody>
      </p:sp>
      <p:sp>
        <p:nvSpPr>
          <p:cNvPr id="3" name="Zástupný symbol obsahu 2"/>
          <p:cNvSpPr>
            <a:spLocks noGrp="1"/>
          </p:cNvSpPr>
          <p:nvPr>
            <p:ph idx="1"/>
          </p:nvPr>
        </p:nvSpPr>
        <p:spPr/>
        <p:txBody>
          <a:bodyPr/>
          <a:lstStyle/>
          <a:p>
            <a:pPr marL="0" indent="0">
              <a:buNone/>
            </a:pPr>
            <a:r>
              <a:rPr lang="pl-PL" b="1" dirty="0"/>
              <a:t>Úloha o tom ako sa programuje </a:t>
            </a:r>
            <a:r>
              <a:rPr lang="pl-PL" b="1" dirty="0" smtClean="0"/>
              <a:t>vysávač</a:t>
            </a:r>
          </a:p>
          <a:p>
            <a:r>
              <a:rPr lang="pl-PL" dirty="0" smtClean="0"/>
              <a:t>naprogramovať robotický vysávač – pohyb, otáčanie, senzory dotyku,</a:t>
            </a:r>
          </a:p>
          <a:p>
            <a:r>
              <a:rPr lang="pl-PL" dirty="0" smtClean="0"/>
              <a:t>efektívnosť vysávania (pokrytie plochy), úplnosť vysávania,</a:t>
            </a:r>
          </a:p>
          <a:p>
            <a:r>
              <a:rPr lang="pl-PL" dirty="0" smtClean="0">
                <a:hlinkClick r:id="rId2"/>
              </a:rPr>
              <a:t>http</a:t>
            </a:r>
            <a:r>
              <a:rPr lang="pl-PL" dirty="0">
                <a:hlinkClick r:id="rId2"/>
              </a:rPr>
              <a:t>://</a:t>
            </a:r>
            <a:r>
              <a:rPr lang="pl-PL" dirty="0" smtClean="0">
                <a:hlinkClick r:id="rId2"/>
              </a:rPr>
              <a:t>di.ics.upjs.sk/palmaj/zadania/2007_2008/4/riesenia_komentare/3.htm</a:t>
            </a:r>
            <a:endParaRPr lang="pl-PL" dirty="0" smtClean="0"/>
          </a:p>
        </p:txBody>
      </p:sp>
      <p:pic>
        <p:nvPicPr>
          <p:cNvPr id="1026" name="Picture 2" descr="http://di.ics.upjs.sk/palmaj/zadania/2007_2008/4/riesenia_komentare/3.htm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4731126"/>
            <a:ext cx="2016224" cy="17432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5517232"/>
            <a:ext cx="751390" cy="75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559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PALMA junior (5)</a:t>
            </a:r>
            <a:endParaRPr lang="sk-SK" dirty="0"/>
          </a:p>
        </p:txBody>
      </p:sp>
      <p:sp>
        <p:nvSpPr>
          <p:cNvPr id="3" name="Zástupný symbol obsahu 2"/>
          <p:cNvSpPr>
            <a:spLocks noGrp="1"/>
          </p:cNvSpPr>
          <p:nvPr>
            <p:ph idx="1"/>
          </p:nvPr>
        </p:nvSpPr>
        <p:spPr/>
        <p:txBody>
          <a:bodyPr/>
          <a:lstStyle/>
          <a:p>
            <a:pPr marL="0" indent="0">
              <a:buNone/>
            </a:pPr>
            <a:r>
              <a:rPr lang="pt-BR" b="1" dirty="0"/>
              <a:t>Úloha o šetrnom </a:t>
            </a:r>
            <a:r>
              <a:rPr lang="pt-BR" b="1" dirty="0" smtClean="0"/>
              <a:t>vykurovaní</a:t>
            </a:r>
            <a:endParaRPr lang="pt-BR" dirty="0"/>
          </a:p>
          <a:p>
            <a:r>
              <a:rPr lang="sk-SK" dirty="0" smtClean="0"/>
              <a:t>nájsť najefektívnejší spôsob vykurovania,</a:t>
            </a:r>
          </a:p>
          <a:p>
            <a:r>
              <a:rPr lang="sk-SK" dirty="0" smtClean="0"/>
              <a:t>vstup: zdroj-vstupné </a:t>
            </a:r>
            <a:r>
              <a:rPr lang="sk-SK" dirty="0"/>
              <a:t>náklady</a:t>
            </a:r>
            <a:r>
              <a:rPr lang="sk-SK" dirty="0" smtClean="0"/>
              <a:t>, typ paliva =&gt; rôzna cena, rôzne predajné jednotky, rôzne množstvá energie, rôzne účinné kotle,</a:t>
            </a:r>
          </a:p>
          <a:p>
            <a:r>
              <a:rPr lang="sk-SK" dirty="0" smtClean="0"/>
              <a:t>výstup: najefektívnejší spôsob vykurovania</a:t>
            </a:r>
          </a:p>
          <a:p>
            <a:r>
              <a:rPr lang="sk-SK" dirty="0" smtClean="0">
                <a:hlinkClick r:id="rId2"/>
              </a:rPr>
              <a:t>h</a:t>
            </a:r>
            <a:r>
              <a:rPr lang="pt-BR" dirty="0" smtClean="0">
                <a:hlinkClick r:id="rId2"/>
              </a:rPr>
              <a:t>ttp</a:t>
            </a:r>
            <a:r>
              <a:rPr lang="pt-BR" dirty="0">
                <a:hlinkClick r:id="rId2"/>
              </a:rPr>
              <a:t>://</a:t>
            </a:r>
            <a:r>
              <a:rPr lang="pt-BR" dirty="0" smtClean="0">
                <a:hlinkClick r:id="rId2"/>
              </a:rPr>
              <a:t>di.ics.upjs.sk/palmaj/zadania/2012_2013/1/riesenia_komentare/uloha6.htm</a:t>
            </a:r>
            <a:endParaRPr lang="sk-SK" dirty="0" smtClean="0"/>
          </a:p>
        </p:txBody>
      </p:sp>
    </p:spTree>
    <p:extLst>
      <p:ext uri="{BB962C8B-B14F-4D97-AF65-F5344CB8AC3E}">
        <p14:creationId xmlns:p14="http://schemas.microsoft.com/office/powerpoint/2010/main" val="3061126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PALMA junior (6)</a:t>
            </a:r>
            <a:endParaRPr lang="sk-SK" dirty="0"/>
          </a:p>
        </p:txBody>
      </p:sp>
      <p:sp>
        <p:nvSpPr>
          <p:cNvPr id="3" name="Zástupný symbol obsahu 2"/>
          <p:cNvSpPr>
            <a:spLocks noGrp="1"/>
          </p:cNvSpPr>
          <p:nvPr>
            <p:ph idx="1"/>
          </p:nvPr>
        </p:nvSpPr>
        <p:spPr/>
        <p:txBody>
          <a:bodyPr/>
          <a:lstStyle/>
          <a:p>
            <a:pPr marL="0" indent="0">
              <a:buNone/>
            </a:pPr>
            <a:r>
              <a:rPr lang="pt-BR" b="1" dirty="0"/>
              <a:t>Úloha o elektronizácii štátnej správy v </a:t>
            </a:r>
            <a:r>
              <a:rPr lang="pt-BR" b="1" dirty="0" smtClean="0"/>
              <a:t>Korytnačkove</a:t>
            </a:r>
            <a:endParaRPr lang="sk-SK" b="1" dirty="0" smtClean="0"/>
          </a:p>
          <a:p>
            <a:r>
              <a:rPr lang="sk-SK" dirty="0" smtClean="0"/>
              <a:t>naprogramovať systém </a:t>
            </a:r>
            <a:r>
              <a:rPr lang="sk-SK" dirty="0"/>
              <a:t>pre </a:t>
            </a:r>
            <a:r>
              <a:rPr lang="sk-SK" dirty="0" smtClean="0"/>
              <a:t>poradové</a:t>
            </a:r>
            <a:br>
              <a:rPr lang="sk-SK" dirty="0" smtClean="0"/>
            </a:br>
            <a:r>
              <a:rPr lang="sk-SK" dirty="0" smtClean="0"/>
              <a:t>lístky </a:t>
            </a:r>
            <a:r>
              <a:rPr lang="sk-SK" dirty="0"/>
              <a:t>na úradoch štátnej </a:t>
            </a:r>
            <a:r>
              <a:rPr lang="sk-SK" dirty="0" smtClean="0"/>
              <a:t>správy,</a:t>
            </a:r>
          </a:p>
          <a:p>
            <a:r>
              <a:rPr lang="sk-SK" dirty="0" smtClean="0"/>
              <a:t>rôzne úrady, viaceré priehradky, </a:t>
            </a:r>
            <a:br>
              <a:rPr lang="sk-SK" dirty="0" smtClean="0"/>
            </a:br>
            <a:r>
              <a:rPr lang="sk-SK" dirty="0" smtClean="0"/>
              <a:t>poradie vybavovania zákazníkov,</a:t>
            </a:r>
          </a:p>
          <a:p>
            <a:r>
              <a:rPr lang="pt-BR" dirty="0" smtClean="0">
                <a:hlinkClick r:id="rId2"/>
              </a:rPr>
              <a:t>http</a:t>
            </a:r>
            <a:r>
              <a:rPr lang="pt-BR" dirty="0">
                <a:hlinkClick r:id="rId2"/>
              </a:rPr>
              <a:t>://</a:t>
            </a:r>
            <a:r>
              <a:rPr lang="pt-BR" dirty="0" smtClean="0">
                <a:hlinkClick r:id="rId2"/>
              </a:rPr>
              <a:t>di.ics.upjs.sk/palmaj/zadania/2014_2015/4/riesenia_komentare/uloha3.html</a:t>
            </a:r>
            <a:endParaRPr lang="sk-SK" dirty="0" smtClean="0"/>
          </a:p>
        </p:txBody>
      </p:sp>
      <p:pic>
        <p:nvPicPr>
          <p:cNvPr id="2050" name="Obrázo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471" y="1995995"/>
            <a:ext cx="19780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894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Šablóna návrhu – bity a bajty">
  <a:themeElements>
    <a:clrScheme name="Šablóna návrhu – bity a bajty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Šablóna návrhu – bity a bajty">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Šablóna návrhu – bity a bajty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í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7221</TotalTime>
  <Words>994</Words>
  <Application>Microsoft Office PowerPoint</Application>
  <PresentationFormat>Prezentácia na obrazovke (4:3)</PresentationFormat>
  <Paragraphs>182</Paragraphs>
  <Slides>27</Slides>
  <Notes>2</Notes>
  <HiddenSlides>0</HiddenSlides>
  <MMClips>0</MMClips>
  <ScaleCrop>false</ScaleCrop>
  <HeadingPairs>
    <vt:vector size="6" baseType="variant">
      <vt:variant>
        <vt:lpstr>Motív</vt:lpstr>
      </vt:variant>
      <vt:variant>
        <vt:i4>1</vt:i4>
      </vt:variant>
      <vt:variant>
        <vt:lpstr>Vložené servery OLE</vt:lpstr>
      </vt:variant>
      <vt:variant>
        <vt:i4>1</vt:i4>
      </vt:variant>
      <vt:variant>
        <vt:lpstr>Nadpisy snímok</vt:lpstr>
      </vt:variant>
      <vt:variant>
        <vt:i4>27</vt:i4>
      </vt:variant>
    </vt:vector>
  </HeadingPairs>
  <TitlesOfParts>
    <vt:vector size="29" baseType="lpstr">
      <vt:lpstr>Šablóna návrhu – bity a bajty</vt:lpstr>
      <vt:lpstr>Binárny pracovný hárok</vt:lpstr>
      <vt:lpstr>Prezentácia programu PowerPoint</vt:lpstr>
      <vt:lpstr>Osnova</vt:lpstr>
      <vt:lpstr>STEM</vt:lpstr>
      <vt:lpstr>PALMA junior (1)</vt:lpstr>
      <vt:lpstr>PALMA junior (2)</vt:lpstr>
      <vt:lpstr>PALMA junior (3)</vt:lpstr>
      <vt:lpstr>PALMA junior (4)</vt:lpstr>
      <vt:lpstr>PALMA junior (5)</vt:lpstr>
      <vt:lpstr>PALMA junior (6)</vt:lpstr>
      <vt:lpstr>Prostredie MIT App Inventor 2</vt:lpstr>
      <vt:lpstr>Vývojové prostredie AI2  (Designer)</vt:lpstr>
      <vt:lpstr>Vývojové prostredie AI2  (Blocks)</vt:lpstr>
      <vt:lpstr>Špecifické možnosti AI2</vt:lpstr>
      <vt:lpstr>Krokomer – otázky</vt:lpstr>
      <vt:lpstr>Krokomer – otázky (2)</vt:lpstr>
      <vt:lpstr>Krokomer – postup</vt:lpstr>
      <vt:lpstr>Krokomer – postup (2)</vt:lpstr>
      <vt:lpstr>Krokomer – postup (3)</vt:lpstr>
      <vt:lpstr>Krokomer – postup (4)</vt:lpstr>
      <vt:lpstr>Krokomer – odvodené projekty</vt:lpstr>
      <vt:lpstr>Data logger - doprava v meste (1)</vt:lpstr>
      <vt:lpstr>Data logger - doprava v meste (2)</vt:lpstr>
      <vt:lpstr>Data logger - doprava v meste (3)</vt:lpstr>
      <vt:lpstr>Data logger - doprava v meste (4)</vt:lpstr>
      <vt:lpstr>Data logger - doprava v meste (5)</vt:lpstr>
      <vt:lpstr>Diskusia</vt:lpstr>
      <vt:lpstr>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KUI - Programovanie STEM aplikácii v AI2</dc:title>
  <dc:creator>Šnajder</dc:creator>
  <cp:lastModifiedBy>Ľubomír Šnajder</cp:lastModifiedBy>
  <cp:revision>439</cp:revision>
  <cp:lastPrinted>2015-09-14T07:15:49Z</cp:lastPrinted>
  <dcterms:created xsi:type="dcterms:W3CDTF">2003-09-25T07:32:38Z</dcterms:created>
  <dcterms:modified xsi:type="dcterms:W3CDTF">2016-02-11T06:09:30Z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