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23"/>
  </p:notesMasterIdLst>
  <p:sldIdLst>
    <p:sldId id="256" r:id="rId2"/>
    <p:sldId id="359" r:id="rId3"/>
    <p:sldId id="478" r:id="rId4"/>
    <p:sldId id="479" r:id="rId5"/>
    <p:sldId id="480" r:id="rId6"/>
    <p:sldId id="496" r:id="rId7"/>
    <p:sldId id="497" r:id="rId8"/>
    <p:sldId id="498" r:id="rId9"/>
    <p:sldId id="499" r:id="rId10"/>
    <p:sldId id="469" r:id="rId11"/>
    <p:sldId id="483" r:id="rId12"/>
    <p:sldId id="491" r:id="rId13"/>
    <p:sldId id="490" r:id="rId14"/>
    <p:sldId id="492" r:id="rId15"/>
    <p:sldId id="493" r:id="rId16"/>
    <p:sldId id="494" r:id="rId17"/>
    <p:sldId id="495" r:id="rId18"/>
    <p:sldId id="481" r:id="rId19"/>
    <p:sldId id="482" r:id="rId20"/>
    <p:sldId id="477" r:id="rId21"/>
    <p:sldId id="315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dvolená sekcia" id="{9A0D00F2-6F9F-411F-A9E6-D3CF906B1EBA}">
          <p14:sldIdLst>
            <p14:sldId id="256"/>
            <p14:sldId id="359"/>
            <p14:sldId id="478"/>
            <p14:sldId id="479"/>
            <p14:sldId id="480"/>
            <p14:sldId id="496"/>
            <p14:sldId id="497"/>
            <p14:sldId id="498"/>
            <p14:sldId id="499"/>
            <p14:sldId id="469"/>
            <p14:sldId id="483"/>
            <p14:sldId id="491"/>
          </p14:sldIdLst>
        </p14:section>
        <p14:section name="Sekcia bez názvu" id="{FBA1F053-D262-4278-9187-34F1B5D07AC3}">
          <p14:sldIdLst>
            <p14:sldId id="490"/>
            <p14:sldId id="492"/>
            <p14:sldId id="493"/>
            <p14:sldId id="494"/>
            <p14:sldId id="495"/>
            <p14:sldId id="481"/>
            <p14:sldId id="482"/>
            <p14:sldId id="477"/>
            <p14:sldId id="31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štýlu, mriežka tabuľ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2410" autoAdjust="0"/>
    <p:restoredTop sz="94660" autoAdjust="0"/>
  </p:normalViewPr>
  <p:slideViewPr>
    <p:cSldViewPr>
      <p:cViewPr>
        <p:scale>
          <a:sx n="75" d="100"/>
          <a:sy n="75" d="100"/>
        </p:scale>
        <p:origin x="-562" y="-3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 smtClean="0"/>
              <a:t>Kliknite sem a upravte štýly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589D5C96-269E-4B68-8FB3-ADD5DFBC789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752764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E1E981-8A0F-4BCF-B6A7-0BFE961B9D3B}" type="slidenum">
              <a:rPr lang="sk-SK"/>
              <a:pPr/>
              <a:t>1</a:t>
            </a:fld>
            <a:endParaRPr lang="sk-SK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8CB34C-1271-4F8D-AE98-CCD1B2B9F7AC}" type="slidenum">
              <a:rPr lang="sk-SK"/>
              <a:pPr/>
              <a:t>21</a:t>
            </a:fld>
            <a:endParaRPr lang="sk-SK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k-SK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4038600"/>
            <a:ext cx="7924800" cy="947738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972050"/>
            <a:ext cx="7924800" cy="8953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sk-SK"/>
              <a:t>Kliknite sem a upravte štýl predlohy podnadpisov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23850" y="6381750"/>
            <a:ext cx="8496300" cy="360363"/>
          </a:xfrm>
        </p:spPr>
        <p:txBody>
          <a:bodyPr/>
          <a:lstStyle>
            <a:lvl1pPr>
              <a:defRPr sz="1200" smtClean="0">
                <a:latin typeface="+mn-lt"/>
              </a:defRPr>
            </a:lvl1pPr>
          </a:lstStyle>
          <a:p>
            <a:pPr>
              <a:defRPr/>
            </a:pPr>
            <a:r>
              <a:rPr lang="sk-SK"/>
              <a:t>UPJŠ v Košiciach, Prírodovedecká fakulta, Ústav informatiky, </a:t>
            </a:r>
            <a:br>
              <a:rPr lang="sk-SK"/>
            </a:br>
            <a:r>
              <a:rPr lang="sk-SK"/>
              <a:t>Oddelenie didaktiky informatiky a podporných technológií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063B1-A133-4FAA-8A08-9EA6ECA58E9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7067550" y="76200"/>
            <a:ext cx="1847850" cy="6477000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1524000" y="76200"/>
            <a:ext cx="5391150" cy="6477000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D7775-0277-43E7-AB7B-06524537CCB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BC69C-4DF1-4A73-AB45-1556B93DBAF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  <p:pic>
        <p:nvPicPr>
          <p:cNvPr id="7" name="Picture 7" descr="logo-pfupj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806"/>
            <a:ext cx="1079946" cy="107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C:\Users\Šnajder\Desktop\3minuty_black.gif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6627813"/>
            <a:ext cx="142875" cy="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Šnajder\Desktop\minuta_black.gif"/>
          <p:cNvPicPr>
            <a:picLocks noChangeAspect="1" noChangeArrowheads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7" y="6669360"/>
            <a:ext cx="16192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1B020-E481-4C04-9898-C538DCC8E9B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524000" y="1484313"/>
            <a:ext cx="3619500" cy="50688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295900" y="1484313"/>
            <a:ext cx="3619500" cy="50688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D5DD5-69AC-42EF-A6FE-5C24C4A17DC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21AFA-9478-4C67-B074-86EF6C6A197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6DBB6-4267-409F-BBB6-E62EA825519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  <p:pic>
        <p:nvPicPr>
          <p:cNvPr id="6" name="Picture 7" descr="logo-pfupj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806"/>
            <a:ext cx="1079946" cy="107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49961-88E2-49E7-8D24-60E3388E863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9F3C1-7954-4B2F-B5D2-6A262539691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B88E2-238D-47B5-9B19-DB76C6FC10C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76200"/>
            <a:ext cx="73818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nadpisu.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white">
          <a:xfrm>
            <a:off x="1524000" y="1484313"/>
            <a:ext cx="7391400" cy="506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Kliknite sem a upravte štýly predlohy textu</a:t>
            </a:r>
          </a:p>
          <a:p>
            <a:pPr lvl="1"/>
            <a:r>
              <a:rPr lang="en-US" smtClean="0"/>
              <a:t>Druhá úroveň</a:t>
            </a:r>
          </a:p>
          <a:p>
            <a:pPr lvl="2"/>
            <a:r>
              <a:rPr lang="en-US" smtClean="0"/>
              <a:t>Tretia úroveň</a:t>
            </a:r>
          </a:p>
          <a:p>
            <a:pPr lvl="3"/>
            <a:r>
              <a:rPr lang="en-US" smtClean="0"/>
              <a:t>Štvrtá úroveň</a:t>
            </a:r>
          </a:p>
          <a:p>
            <a:pPr lvl="4"/>
            <a:r>
              <a:rPr lang="en-US" smtClean="0"/>
              <a:t>Piata úroveň</a:t>
            </a:r>
          </a:p>
        </p:txBody>
      </p:sp>
      <p:sp>
        <p:nvSpPr>
          <p:cNvPr id="207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207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207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2E58C3F8-0B08-4C6F-A47D-1CC0E136EFF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5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5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20000"/>
        </a:lnSpc>
        <a:spcBef>
          <a:spcPct val="5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20000"/>
        </a:lnSpc>
        <a:spcBef>
          <a:spcPct val="5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20000"/>
        </a:lnSpc>
        <a:spcBef>
          <a:spcPct val="5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lnSpc>
          <a:spcPct val="120000"/>
        </a:lnSpc>
        <a:spcBef>
          <a:spcPct val="5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120000"/>
        </a:lnSpc>
        <a:spcBef>
          <a:spcPct val="5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120000"/>
        </a:lnSpc>
        <a:spcBef>
          <a:spcPct val="5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120000"/>
        </a:lnSpc>
        <a:spcBef>
          <a:spcPct val="5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16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ai2.appinventor.mit.edu/?galleryId=628355095225958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ai2.appinventor.mit.edu/?galleryId=6283550952259584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ics.upjs.sk/~snajder/ai2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lubomir.snajder@upjs.s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hyperlink" Target="mailto:jan.gunis@upjs.sk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237312"/>
            <a:ext cx="9144000" cy="504801"/>
          </a:xfrm>
        </p:spPr>
        <p:txBody>
          <a:bodyPr/>
          <a:lstStyle/>
          <a:p>
            <a:pPr>
              <a:defRPr/>
            </a:pPr>
            <a:r>
              <a:rPr lang="sk-SK" sz="1400" dirty="0" err="1" smtClean="0"/>
              <a:t>Scientix</a:t>
            </a:r>
            <a:r>
              <a:rPr lang="sk-SK" sz="1400" dirty="0" smtClean="0"/>
              <a:t> </a:t>
            </a:r>
            <a:r>
              <a:rPr lang="sk-SK" sz="1400" dirty="0" err="1" smtClean="0"/>
              <a:t>seminar</a:t>
            </a:r>
            <a:r>
              <a:rPr lang="sk-SK" sz="1400" dirty="0"/>
              <a:t>, </a:t>
            </a:r>
            <a:r>
              <a:rPr lang="en-US" sz="1400" dirty="0"/>
              <a:t>P. J. </a:t>
            </a:r>
            <a:r>
              <a:rPr lang="en-US" sz="1400" dirty="0" err="1"/>
              <a:t>Šafárik</a:t>
            </a:r>
            <a:r>
              <a:rPr lang="en-US" sz="1400" dirty="0"/>
              <a:t> University in </a:t>
            </a:r>
            <a:r>
              <a:rPr lang="en-US" sz="1400" dirty="0" err="1" smtClean="0"/>
              <a:t>Košice</a:t>
            </a:r>
            <a:r>
              <a:rPr lang="en-US" sz="1400" dirty="0" smtClean="0"/>
              <a:t> </a:t>
            </a:r>
          </a:p>
          <a:p>
            <a:pPr>
              <a:defRPr/>
            </a:pPr>
            <a:r>
              <a:rPr lang="sk-SK" sz="1400" dirty="0" err="1" smtClean="0"/>
              <a:t>October</a:t>
            </a:r>
            <a:r>
              <a:rPr lang="sk-SK" sz="1400" dirty="0" smtClean="0"/>
              <a:t> 5, 2015</a:t>
            </a:r>
            <a:endParaRPr lang="en-US" sz="1400" dirty="0"/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251520" y="3861048"/>
            <a:ext cx="8928992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kumimoji="1" lang="sk-SK" sz="3600" dirty="0" err="1" smtClean="0">
                <a:latin typeface="Tahoma" charset="0"/>
              </a:rPr>
              <a:t>Programming</a:t>
            </a:r>
            <a:r>
              <a:rPr kumimoji="1" lang="sk-SK" sz="3600" dirty="0" smtClean="0">
                <a:latin typeface="Tahoma" charset="0"/>
              </a:rPr>
              <a:t> </a:t>
            </a:r>
            <a:r>
              <a:rPr kumimoji="1" lang="sk-SK" sz="3600" dirty="0" err="1" smtClean="0">
                <a:latin typeface="Tahoma" charset="0"/>
              </a:rPr>
              <a:t>of</a:t>
            </a:r>
            <a:r>
              <a:rPr kumimoji="1" lang="sk-SK" sz="3600" dirty="0" smtClean="0">
                <a:latin typeface="Tahoma" charset="0"/>
              </a:rPr>
              <a:t> STEM </a:t>
            </a:r>
            <a:r>
              <a:rPr kumimoji="1" lang="sk-SK" sz="3600" dirty="0">
                <a:latin typeface="Tahoma" charset="0"/>
              </a:rPr>
              <a:t>m</a:t>
            </a:r>
            <a:r>
              <a:rPr kumimoji="1" lang="en-US" sz="3600" dirty="0" err="1" smtClean="0">
                <a:latin typeface="Tahoma" charset="0"/>
              </a:rPr>
              <a:t>obile</a:t>
            </a:r>
            <a:r>
              <a:rPr kumimoji="1" lang="en-US" sz="3600" dirty="0" smtClean="0">
                <a:latin typeface="Tahoma" charset="0"/>
              </a:rPr>
              <a:t> </a:t>
            </a:r>
            <a:r>
              <a:rPr kumimoji="1" lang="sk-SK" sz="3600" dirty="0">
                <a:latin typeface="Tahoma" charset="0"/>
              </a:rPr>
              <a:t>a</a:t>
            </a:r>
            <a:r>
              <a:rPr kumimoji="1" lang="en-US" sz="3600" dirty="0" err="1" smtClean="0">
                <a:latin typeface="Tahoma" charset="0"/>
              </a:rPr>
              <a:t>pplications</a:t>
            </a:r>
            <a:r>
              <a:rPr kumimoji="1" lang="en-US" sz="3600" dirty="0" smtClean="0">
                <a:latin typeface="Tahoma" charset="0"/>
              </a:rPr>
              <a:t> </a:t>
            </a:r>
            <a:r>
              <a:rPr kumimoji="1" lang="sk-SK" sz="3600" dirty="0" smtClean="0">
                <a:latin typeface="Tahoma" charset="0"/>
              </a:rPr>
              <a:t>in </a:t>
            </a:r>
            <a:r>
              <a:rPr kumimoji="1" lang="sk-SK" sz="3600" dirty="0" err="1" smtClean="0">
                <a:latin typeface="Tahoma" charset="0"/>
              </a:rPr>
              <a:t>formal</a:t>
            </a:r>
            <a:r>
              <a:rPr kumimoji="1" lang="sk-SK" sz="3600" dirty="0" smtClean="0">
                <a:latin typeface="Tahoma" charset="0"/>
              </a:rPr>
              <a:t> and </a:t>
            </a:r>
            <a:r>
              <a:rPr kumimoji="1" lang="sk-SK" sz="3600" dirty="0" err="1" smtClean="0">
                <a:latin typeface="Tahoma" charset="0"/>
              </a:rPr>
              <a:t>informal</a:t>
            </a:r>
            <a:r>
              <a:rPr kumimoji="1" lang="sk-SK" sz="3600" dirty="0" smtClean="0">
                <a:latin typeface="Tahoma" charset="0"/>
              </a:rPr>
              <a:t> </a:t>
            </a:r>
            <a:r>
              <a:rPr kumimoji="1" lang="sk-SK" sz="3600" dirty="0" err="1" smtClean="0">
                <a:latin typeface="Tahoma" charset="0"/>
              </a:rPr>
              <a:t>education</a:t>
            </a:r>
            <a:endParaRPr kumimoji="1" lang="sk-SK" sz="3600" dirty="0">
              <a:latin typeface="Tahoma" charset="0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0" y="5301208"/>
            <a:ext cx="91440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Ľubomír</a:t>
            </a:r>
            <a:r>
              <a:rPr lang="en-US" sz="1600" dirty="0" smtClean="0"/>
              <a:t> </a:t>
            </a:r>
            <a:r>
              <a:rPr lang="en-US" sz="1600" dirty="0" err="1" smtClean="0"/>
              <a:t>Šnajder</a:t>
            </a:r>
            <a:r>
              <a:rPr lang="en-US" sz="1600" dirty="0" smtClean="0"/>
              <a:t> – </a:t>
            </a:r>
            <a:r>
              <a:rPr lang="en-US" sz="1600" dirty="0" err="1" smtClean="0"/>
              <a:t>Ján</a:t>
            </a:r>
            <a:r>
              <a:rPr lang="en-US" sz="1600" dirty="0" smtClean="0"/>
              <a:t> Guniš  </a:t>
            </a:r>
          </a:p>
          <a:p>
            <a:pPr algn="ctr"/>
            <a:r>
              <a:rPr lang="en-US" sz="1600" dirty="0" smtClean="0"/>
              <a:t>P. J. </a:t>
            </a:r>
            <a:r>
              <a:rPr lang="en-US" sz="1600" dirty="0" err="1" smtClean="0"/>
              <a:t>Šafárik</a:t>
            </a:r>
            <a:r>
              <a:rPr lang="en-US" sz="1600" dirty="0" smtClean="0"/>
              <a:t> University in </a:t>
            </a:r>
            <a:r>
              <a:rPr lang="en-US" sz="1600" dirty="0" err="1" smtClean="0"/>
              <a:t>Košice</a:t>
            </a:r>
            <a:r>
              <a:rPr lang="en-US" sz="1600" dirty="0" smtClean="0"/>
              <a:t>, Faculty of Science, Slovakia</a:t>
            </a:r>
            <a:endParaRPr lang="en-US" sz="1600" dirty="0"/>
          </a:p>
        </p:txBody>
      </p:sp>
      <p:pic>
        <p:nvPicPr>
          <p:cNvPr id="10" name="Obrázok 9" descr="http://upload.wikimedia.org/wikipedia/commons/thumb/d/d7/Android_robot.svg/204px-Android_robot.svg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6632"/>
            <a:ext cx="3461930" cy="3638773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7620000" cy="1066800"/>
          </a:xfrm>
        </p:spPr>
        <p:txBody>
          <a:bodyPr/>
          <a:lstStyle/>
          <a:p>
            <a:r>
              <a:rPr lang="en-US" sz="3600" dirty="0" smtClean="0"/>
              <a:t>Pedometer / phys. activities counter (IBL, requirements</a:t>
            </a:r>
            <a:r>
              <a:rPr lang="en-US" sz="3600" dirty="0"/>
              <a:t>-</a:t>
            </a:r>
            <a:r>
              <a:rPr lang="sk-SK" sz="3600" dirty="0" err="1" smtClean="0"/>
              <a:t>means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24000" y="1268761"/>
            <a:ext cx="7620000" cy="5284440"/>
          </a:xfrm>
        </p:spPr>
        <p:txBody>
          <a:bodyPr/>
          <a:lstStyle/>
          <a:p>
            <a:r>
              <a:rPr lang="en-US" dirty="0" smtClean="0"/>
              <a:t>guided inquiry (problem, </a:t>
            </a:r>
            <a:r>
              <a:rPr lang="en-US" strike="sngStrike" dirty="0" smtClean="0"/>
              <a:t>methods</a:t>
            </a:r>
            <a:r>
              <a:rPr lang="en-US" dirty="0" smtClean="0"/>
              <a:t>, </a:t>
            </a:r>
            <a:r>
              <a:rPr lang="en-US" strike="sngStrike" dirty="0" smtClean="0"/>
              <a:t>result</a:t>
            </a:r>
            <a:r>
              <a:rPr lang="en-US" dirty="0" smtClean="0"/>
              <a:t>)</a:t>
            </a:r>
          </a:p>
          <a:p>
            <a:r>
              <a:rPr lang="en-US" dirty="0" smtClean="0"/>
              <a:t>requirements for mobile app (problem) </a:t>
            </a:r>
            <a:br>
              <a:rPr lang="en-US" dirty="0" smtClean="0"/>
            </a:br>
            <a:r>
              <a:rPr lang="en-US" dirty="0" smtClean="0"/>
              <a:t>–&gt; means (AI2):</a:t>
            </a:r>
          </a:p>
          <a:p>
            <a:pPr lvl="1"/>
            <a:r>
              <a:rPr lang="en-US" dirty="0" smtClean="0"/>
              <a:t>what sensors are suitable for recording of movement speed changes (apps from Google Play)</a:t>
            </a:r>
          </a:p>
          <a:p>
            <a:pPr lvl="1"/>
            <a:r>
              <a:rPr lang="en-US" dirty="0" smtClean="0"/>
              <a:t>identify movement speed changes (accelerometer components, AI2 </a:t>
            </a:r>
            <a:r>
              <a:rPr lang="en-US" dirty="0" err="1" smtClean="0"/>
              <a:t>cmds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display value of accelerometer sensor (write/draw </a:t>
            </a:r>
            <a:r>
              <a:rPr lang="en-US" dirty="0" err="1" smtClean="0"/>
              <a:t>cmds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steps </a:t>
            </a:r>
            <a:r>
              <a:rPr lang="en-US" dirty="0" smtClean="0"/>
              <a:t>counting (</a:t>
            </a:r>
            <a:r>
              <a:rPr lang="en-US" dirty="0"/>
              <a:t>calculation</a:t>
            </a:r>
            <a:r>
              <a:rPr lang="en-US" dirty="0" smtClean="0"/>
              <a:t>, testing </a:t>
            </a:r>
            <a:r>
              <a:rPr lang="en-US" dirty="0" err="1" smtClean="0"/>
              <a:t>cmds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keep measured data (store to/read from file </a:t>
            </a:r>
            <a:r>
              <a:rPr lang="en-US" dirty="0" err="1" smtClean="0"/>
              <a:t>cmds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03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7512496" cy="1066800"/>
          </a:xfrm>
        </p:spPr>
        <p:txBody>
          <a:bodyPr/>
          <a:lstStyle/>
          <a:p>
            <a:r>
              <a:rPr lang="en-US" sz="3600" dirty="0"/>
              <a:t>Pedometer / phys. activities counter </a:t>
            </a:r>
            <a:r>
              <a:rPr lang="en-US" sz="3600" dirty="0" smtClean="0"/>
              <a:t>(sequence of questions)</a:t>
            </a:r>
            <a:endParaRPr lang="en-US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24000" y="1268761"/>
            <a:ext cx="7620000" cy="5284440"/>
          </a:xfrm>
        </p:spPr>
        <p:txBody>
          <a:bodyPr/>
          <a:lstStyle/>
          <a:p>
            <a:pPr lvl="0"/>
            <a:r>
              <a:rPr lang="en-GB" dirty="0"/>
              <a:t>How much the values of various sensors of </a:t>
            </a:r>
            <a:r>
              <a:rPr lang="sk-SK" dirty="0" smtClean="0"/>
              <a:t>MD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in </a:t>
            </a:r>
            <a:r>
              <a:rPr lang="en-GB" dirty="0"/>
              <a:t>the same situations differ?</a:t>
            </a:r>
            <a:endParaRPr lang="sk-SK" dirty="0"/>
          </a:p>
          <a:p>
            <a:pPr lvl="0"/>
            <a:r>
              <a:rPr lang="en-GB" dirty="0"/>
              <a:t>What trends have the components of acceleration measured by the sensor during walking?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How </a:t>
            </a:r>
            <a:r>
              <a:rPr lang="en-GB" dirty="0"/>
              <a:t>much do they differ for different types of gait </a:t>
            </a:r>
            <a:r>
              <a:rPr lang="en-GB" dirty="0" smtClean="0"/>
              <a:t>and </a:t>
            </a:r>
            <a:r>
              <a:rPr lang="en-GB" dirty="0"/>
              <a:t>a variety of </a:t>
            </a:r>
            <a:r>
              <a:rPr lang="en-GB" dirty="0" smtClean="0"/>
              <a:t>people? </a:t>
            </a:r>
            <a:r>
              <a:rPr lang="en-GB" dirty="0"/>
              <a:t>Which of the components of acceleration will be taken into account?</a:t>
            </a:r>
            <a:endParaRPr lang="sk-SK" dirty="0"/>
          </a:p>
          <a:p>
            <a:pPr lvl="0"/>
            <a:r>
              <a:rPr lang="en-GB" dirty="0"/>
              <a:t>At what place and in what position we should fasten the mobile device to the human body to obtain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the </a:t>
            </a:r>
            <a:r>
              <a:rPr lang="en-GB" dirty="0"/>
              <a:t>most accurate values from mobile application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to </a:t>
            </a:r>
            <a:r>
              <a:rPr lang="en-GB" dirty="0"/>
              <a:t>measure the number of </a:t>
            </a:r>
            <a:r>
              <a:rPr lang="en-GB" dirty="0" smtClean="0"/>
              <a:t>steps?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9136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7620000" cy="1066800"/>
          </a:xfrm>
        </p:spPr>
        <p:txBody>
          <a:bodyPr/>
          <a:lstStyle/>
          <a:p>
            <a:r>
              <a:rPr lang="en-US" sz="3600" dirty="0"/>
              <a:t>Pedometer / phys. activities counter </a:t>
            </a:r>
            <a:r>
              <a:rPr lang="en-US" sz="3600" dirty="0" smtClean="0"/>
              <a:t>(sequence of questions</a:t>
            </a:r>
            <a:r>
              <a:rPr lang="sk-SK" sz="3600" dirty="0" smtClean="0"/>
              <a:t> 2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24000" y="1268761"/>
            <a:ext cx="7620000" cy="5284440"/>
          </a:xfrm>
        </p:spPr>
        <p:txBody>
          <a:bodyPr/>
          <a:lstStyle/>
          <a:p>
            <a:pPr lvl="0"/>
            <a:r>
              <a:rPr lang="en-GB" dirty="0" smtClean="0"/>
              <a:t>Which </a:t>
            </a:r>
            <a:r>
              <a:rPr lang="en-GB" dirty="0"/>
              <a:t>algorithm should we use to calculate the steps?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We </a:t>
            </a:r>
            <a:r>
              <a:rPr lang="en-GB" dirty="0"/>
              <a:t>calculate the steps immediately,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or </a:t>
            </a:r>
            <a:r>
              <a:rPr lang="en-GB" dirty="0"/>
              <a:t>from recorded values? </a:t>
            </a:r>
            <a:endParaRPr lang="sk-SK" dirty="0"/>
          </a:p>
          <a:p>
            <a:pPr lvl="0"/>
            <a:r>
              <a:rPr lang="en-GB" dirty="0"/>
              <a:t>What other functionalities should the mobile application </a:t>
            </a:r>
            <a:r>
              <a:rPr lang="en-GB" dirty="0" smtClean="0"/>
              <a:t>have?</a:t>
            </a:r>
            <a:endParaRPr lang="sk-SK" dirty="0"/>
          </a:p>
          <a:p>
            <a:pPr lvl="0"/>
            <a:r>
              <a:rPr lang="en-GB" dirty="0"/>
              <a:t>What other useful applications can be derived from this pedometer </a:t>
            </a:r>
            <a:r>
              <a:rPr lang="en-GB" dirty="0" smtClean="0"/>
              <a:t>application?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9136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7512496" cy="1066800"/>
          </a:xfrm>
        </p:spPr>
        <p:txBody>
          <a:bodyPr/>
          <a:lstStyle/>
          <a:p>
            <a:r>
              <a:rPr lang="en-US" sz="3600" dirty="0"/>
              <a:t>Pedometer / phys. activities </a:t>
            </a:r>
            <a:r>
              <a:rPr lang="en-US" sz="3600" dirty="0" smtClean="0"/>
              <a:t>counter (</a:t>
            </a:r>
            <a:r>
              <a:rPr lang="en-US" sz="3600" dirty="0"/>
              <a:t>methodology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24000" y="1268761"/>
            <a:ext cx="7620000" cy="5284440"/>
          </a:xfrm>
        </p:spPr>
        <p:txBody>
          <a:bodyPr/>
          <a:lstStyle/>
          <a:p>
            <a:r>
              <a:rPr lang="en-US" dirty="0" smtClean="0"/>
              <a:t>Determining what sensors are on our MD </a:t>
            </a:r>
            <a:br>
              <a:rPr lang="en-US" dirty="0" smtClean="0"/>
            </a:br>
            <a:r>
              <a:rPr lang="en-US" dirty="0" smtClean="0"/>
              <a:t>and how they react on changing the speed </a:t>
            </a:r>
            <a:br>
              <a:rPr lang="en-US" dirty="0" smtClean="0"/>
            </a:br>
            <a:r>
              <a:rPr lang="en-US" dirty="0" smtClean="0"/>
              <a:t>of movement (accelerometer sensor is a winner)</a:t>
            </a:r>
          </a:p>
          <a:p>
            <a:r>
              <a:rPr lang="en-US" dirty="0" smtClean="0"/>
              <a:t>Programming mobile app (in AI2) for displaying actual value of acceleration sensor (z-component)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Obrázok 3" descr="C:\__2015_ICTE_konferencia\obrazky\accelerometer0_cod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05064"/>
            <a:ext cx="6696744" cy="1501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ok 4" descr="C:\__2015_ICTE_konferencia\obrazky\screenshots\2015_05_30_00.03.00_accelerometer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0" y="3645024"/>
            <a:ext cx="1900452" cy="316835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9136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7512496" cy="1066800"/>
          </a:xfrm>
        </p:spPr>
        <p:txBody>
          <a:bodyPr/>
          <a:lstStyle/>
          <a:p>
            <a:r>
              <a:rPr lang="en-US" sz="3600" dirty="0"/>
              <a:t>Pedometer / phys. activities </a:t>
            </a:r>
            <a:r>
              <a:rPr lang="en-US" sz="3600" dirty="0" smtClean="0"/>
              <a:t>counter (</a:t>
            </a:r>
            <a:r>
              <a:rPr lang="en-US" sz="3600" dirty="0"/>
              <a:t>methodology</a:t>
            </a:r>
            <a:r>
              <a:rPr lang="sk-SK" sz="3600" dirty="0" smtClean="0"/>
              <a:t> 2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24000" y="1268761"/>
            <a:ext cx="7620000" cy="5284440"/>
          </a:xfrm>
        </p:spPr>
        <p:txBody>
          <a:bodyPr/>
          <a:lstStyle/>
          <a:p>
            <a:r>
              <a:rPr lang="en-US" dirty="0" smtClean="0"/>
              <a:t>Experimenting with our and other ready-made apps during walking (periodic course of accelerometer sensor). </a:t>
            </a:r>
            <a:br>
              <a:rPr lang="en-US" dirty="0" smtClean="0"/>
            </a:br>
            <a:r>
              <a:rPr lang="en-US" dirty="0" smtClean="0"/>
              <a:t>Number of steps = number of passes through the certain threshold.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Obrázok 3" descr="C:\__2015_ICTE_konferencia\obrazky\krokomer_gra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645024"/>
            <a:ext cx="7323422" cy="2520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124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7620000" cy="1066800"/>
          </a:xfrm>
        </p:spPr>
        <p:txBody>
          <a:bodyPr/>
          <a:lstStyle/>
          <a:p>
            <a:r>
              <a:rPr lang="en-US" sz="3600" dirty="0"/>
              <a:t>Pedometer / phys. activities </a:t>
            </a:r>
            <a:r>
              <a:rPr lang="en-US" sz="3600" dirty="0" smtClean="0"/>
              <a:t>counter (</a:t>
            </a:r>
            <a:r>
              <a:rPr lang="en-US" sz="3600" dirty="0"/>
              <a:t>methodology</a:t>
            </a:r>
            <a:r>
              <a:rPr lang="sk-SK" sz="3600" dirty="0" smtClean="0"/>
              <a:t> 3</a:t>
            </a:r>
            <a:r>
              <a:rPr lang="en-US" sz="3600" dirty="0" smtClean="0"/>
              <a:t>)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obsahu 2"/>
              <p:cNvSpPr>
                <a:spLocks noGrp="1"/>
              </p:cNvSpPr>
              <p:nvPr>
                <p:ph idx="1"/>
              </p:nvPr>
            </p:nvSpPr>
            <p:spPr>
              <a:xfrm>
                <a:off x="1524000" y="1268761"/>
                <a:ext cx="7620000" cy="5284440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en-US" dirty="0" smtClean="0"/>
                  <a:t>key part of program code with absolute </a:t>
                </a:r>
                <a:r>
                  <a:rPr lang="en-US" dirty="0"/>
                  <a:t>value of the </a:t>
                </a:r>
                <a:r>
                  <a:rPr lang="en-US" dirty="0" smtClean="0"/>
                  <a:t>acceleration vector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k-SK" i="1">
                            <a:latin typeface="Cambria Math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sk-SK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sk-SK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sk-SK" i="1">
                                <a:latin typeface="Cambria Math"/>
                              </a:rPr>
                              <m:t>𝑥</m:t>
                            </m:r>
                          </m:sub>
                          <m:sup>
                            <m:r>
                              <a:rPr lang="sk-SK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sk-SK" i="1">
                            <a:latin typeface="Cambria Math"/>
                          </a:rPr>
                          <m:t>+</m:t>
                        </m:r>
                        <m:sSubSup>
                          <m:sSubSupPr>
                            <m:ctrlPr>
                              <a:rPr lang="sk-SK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sk-SK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sk-SK" i="1">
                                <a:latin typeface="Cambria Math"/>
                              </a:rPr>
                              <m:t>𝑦</m:t>
                            </m:r>
                          </m:sub>
                          <m:sup>
                            <m:r>
                              <a:rPr lang="sk-SK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sk-SK" i="1">
                            <a:latin typeface="Cambria Math"/>
                          </a:rPr>
                          <m:t>+</m:t>
                        </m:r>
                        <m:sSubSup>
                          <m:sSubSupPr>
                            <m:ctrlPr>
                              <a:rPr lang="sk-SK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sk-SK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sk-SK" i="1">
                                <a:latin typeface="Cambria Math"/>
                              </a:rPr>
                              <m:t>𝑧</m:t>
                            </m:r>
                          </m:sub>
                          <m:sup>
                            <m:r>
                              <a:rPr lang="sk-SK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Zástupný symbol obsah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1268761"/>
                <a:ext cx="7620000" cy="5284440"/>
              </a:xfrm>
              <a:blipFill rotWithShape="1">
                <a:blip r:embed="rId2"/>
                <a:stretch>
                  <a:fillRect l="-480" t="-923" r="-1200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ázok 3" descr="C:\__2015_ICTE_konferencia\obrazky\pedometer_code0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00769"/>
            <a:ext cx="8064896" cy="43126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395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7620000" cy="1066800"/>
          </a:xfrm>
        </p:spPr>
        <p:txBody>
          <a:bodyPr/>
          <a:lstStyle/>
          <a:p>
            <a:r>
              <a:rPr lang="en-US" sz="3600" dirty="0"/>
              <a:t>Pedometer / phys. activities </a:t>
            </a:r>
            <a:r>
              <a:rPr lang="en-US" sz="3600" dirty="0" smtClean="0"/>
              <a:t>counter (</a:t>
            </a:r>
            <a:r>
              <a:rPr lang="en-US" sz="3600" dirty="0"/>
              <a:t>methodology</a:t>
            </a:r>
            <a:r>
              <a:rPr lang="sk-SK" sz="3600" dirty="0" smtClean="0"/>
              <a:t> </a:t>
            </a:r>
            <a:r>
              <a:rPr lang="en-US" sz="3600" dirty="0"/>
              <a:t>4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24000" y="1268761"/>
            <a:ext cx="7620000" cy="528444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Adding other features: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setting sensitivity threshold of the pedometer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r</a:t>
            </a:r>
            <a:r>
              <a:rPr lang="en-US" dirty="0" smtClean="0"/>
              <a:t>ecording (and displaying) of measured data to a text file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delay before measuring </a:t>
            </a:r>
            <a:endParaRPr lang="en-US" dirty="0" smtClean="0">
              <a:hlinkClick r:id="rId2"/>
            </a:endParaRPr>
          </a:p>
          <a:p>
            <a:pPr>
              <a:lnSpc>
                <a:spcPct val="100000"/>
              </a:lnSpc>
            </a:pPr>
            <a:endParaRPr lang="en-US" dirty="0" smtClean="0">
              <a:hlinkClick r:id="rId2"/>
            </a:endParaRPr>
          </a:p>
          <a:p>
            <a:pPr>
              <a:lnSpc>
                <a:spcPct val="100000"/>
              </a:lnSpc>
            </a:pPr>
            <a:endParaRPr lang="en-US" dirty="0" smtClean="0">
              <a:hlinkClick r:id="rId2"/>
            </a:endParaRPr>
          </a:p>
          <a:p>
            <a:pPr>
              <a:lnSpc>
                <a:spcPct val="100000"/>
              </a:lnSpc>
            </a:pPr>
            <a:endParaRPr lang="en-US" dirty="0" smtClean="0">
              <a:hlinkClick r:id="rId2"/>
            </a:endParaRPr>
          </a:p>
          <a:p>
            <a:pPr>
              <a:lnSpc>
                <a:spcPct val="100000"/>
              </a:lnSpc>
            </a:pPr>
            <a:endParaRPr lang="en-US" dirty="0" smtClean="0">
              <a:hlinkClick r:id="rId2"/>
            </a:endParaRPr>
          </a:p>
          <a:p>
            <a:pPr>
              <a:lnSpc>
                <a:spcPct val="100000"/>
              </a:lnSpc>
            </a:pPr>
            <a:endParaRPr lang="en-US" dirty="0" smtClean="0">
              <a:hlinkClick r:id="rId2"/>
            </a:endParaRP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2000" dirty="0" smtClean="0">
                <a:hlinkClick r:id="rId2"/>
              </a:rPr>
              <a:t>http://ai2.appinventor.mit.edu/?galleryId=6283550952259584</a:t>
            </a:r>
            <a:endParaRPr lang="en-US" dirty="0" smtClean="0"/>
          </a:p>
        </p:txBody>
      </p:sp>
      <p:pic>
        <p:nvPicPr>
          <p:cNvPr id="5" name="Obrázok 4" descr="C:\__ICTE_2015_konferencia\obrazky\pedometer_start_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677" y="2785104"/>
            <a:ext cx="1815587" cy="30201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6" name="Obrázok 5" descr="C:\__ICTE_2015_konferencia\obrazky\2015_05_29_19.39.3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901" y="2785104"/>
            <a:ext cx="1815587" cy="30201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3852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7620000" cy="1066800"/>
          </a:xfrm>
        </p:spPr>
        <p:txBody>
          <a:bodyPr/>
          <a:lstStyle/>
          <a:p>
            <a:r>
              <a:rPr lang="en-US" sz="3600" dirty="0"/>
              <a:t>Pedometer / phys. activities </a:t>
            </a:r>
            <a:r>
              <a:rPr lang="en-US" sz="3600" dirty="0" smtClean="0"/>
              <a:t>counter (</a:t>
            </a:r>
            <a:r>
              <a:rPr lang="en-US" sz="3600" dirty="0"/>
              <a:t>methodology</a:t>
            </a:r>
            <a:r>
              <a:rPr lang="sk-SK" sz="3600" dirty="0" smtClean="0"/>
              <a:t> </a:t>
            </a:r>
            <a:r>
              <a:rPr lang="en-US" sz="3600" dirty="0" smtClean="0"/>
              <a:t>5)</a:t>
            </a:r>
            <a:endParaRPr lang="en-US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24000" y="1268761"/>
            <a:ext cx="7620000" cy="528444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Creation of other apps based on pedometer: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counting of squats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determine the pace of selected training exercises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diagnosing of pathological shakiness, or lameness</a:t>
            </a:r>
            <a:endParaRPr lang="en-US" dirty="0" smtClean="0"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381955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Suggestions for further </a:t>
            </a:r>
            <a:r>
              <a:rPr lang="en-US" sz="3600" dirty="0" smtClean="0"/>
              <a:t>projects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60512" y="1268760"/>
            <a:ext cx="7583488" cy="5256584"/>
          </a:xfrm>
        </p:spPr>
        <p:txBody>
          <a:bodyPr/>
          <a:lstStyle/>
          <a:p>
            <a:pPr lvl="0"/>
            <a:r>
              <a:rPr lang="en-US" dirty="0" smtClean="0"/>
              <a:t>Multimedia notepad for young journalists </a:t>
            </a:r>
            <a:br>
              <a:rPr lang="en-US" dirty="0" smtClean="0"/>
            </a:br>
            <a:r>
              <a:rPr lang="en-US" dirty="0" smtClean="0"/>
              <a:t>(taking photos with recorded date, time, GPS position, personal notes and additional drawings).</a:t>
            </a:r>
          </a:p>
          <a:p>
            <a:pPr lvl="0"/>
            <a:r>
              <a:rPr lang="en-US" dirty="0" smtClean="0"/>
              <a:t>Talking compass for visually impaired persons (orientation sensor, speech synthesis)</a:t>
            </a:r>
          </a:p>
          <a:p>
            <a:pPr lvl="0"/>
            <a:r>
              <a:rPr lang="en-US" dirty="0" smtClean="0"/>
              <a:t>SMS loud reader for visually impaired or very busy persons (using speech synthesis, receiving SMS)</a:t>
            </a:r>
          </a:p>
          <a:p>
            <a:pPr lvl="0"/>
            <a:r>
              <a:rPr lang="en-US" dirty="0" smtClean="0"/>
              <a:t>Detector of falls for seniors (sending SMS </a:t>
            </a:r>
            <a:br>
              <a:rPr lang="en-US" dirty="0" smtClean="0"/>
            </a:br>
            <a:r>
              <a:rPr lang="en-US" dirty="0" smtClean="0"/>
              <a:t>to specified person with recorded information </a:t>
            </a:r>
            <a:br>
              <a:rPr lang="en-US" dirty="0" smtClean="0"/>
            </a:br>
            <a:r>
              <a:rPr lang="en-US" dirty="0" smtClean="0"/>
              <a:t>about GPS position, orientation and time of a fall)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64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Suggestions for further </a:t>
            </a:r>
            <a:r>
              <a:rPr lang="en-US" sz="3600" dirty="0" smtClean="0"/>
              <a:t>projects 2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60512" y="1268760"/>
            <a:ext cx="7583488" cy="5256584"/>
          </a:xfrm>
        </p:spPr>
        <p:txBody>
          <a:bodyPr/>
          <a:lstStyle/>
          <a:p>
            <a:pPr lvl="0"/>
            <a:r>
              <a:rPr lang="en-US" dirty="0" smtClean="0"/>
              <a:t>Treasure hunting game (GPS sensor, </a:t>
            </a:r>
            <a:br>
              <a:rPr lang="en-US" dirty="0" smtClean="0"/>
            </a:br>
            <a:r>
              <a:rPr lang="en-US" dirty="0" smtClean="0"/>
              <a:t>orientation sensor, barcode reader). </a:t>
            </a:r>
          </a:p>
          <a:p>
            <a:endParaRPr lang="en-US" dirty="0"/>
          </a:p>
        </p:txBody>
      </p:sp>
      <p:pic>
        <p:nvPicPr>
          <p:cNvPr id="1027" name="Picture 3" descr="C:\__2015_ICTE_konferencia\_prezentacia\ittabor\20150715_1350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68240"/>
            <a:ext cx="4320000" cy="25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__2015_ICTE_konferencia\_prezentacia\ittabor\20150715_1402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144" y="2996952"/>
            <a:ext cx="5760360" cy="345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34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Content</a:t>
            </a:r>
            <a:endParaRPr lang="en-US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60512" y="1268760"/>
            <a:ext cx="7620000" cy="5256584"/>
          </a:xfrm>
        </p:spPr>
        <p:txBody>
          <a:bodyPr/>
          <a:lstStyle/>
          <a:p>
            <a:r>
              <a:rPr lang="en-US" dirty="0" smtClean="0"/>
              <a:t>Methodology of teaching of mobile applications programming</a:t>
            </a:r>
            <a:r>
              <a:rPr lang="sk-SK" dirty="0" smtClean="0"/>
              <a:t> in AI2</a:t>
            </a:r>
            <a:endParaRPr lang="en-US" dirty="0" smtClean="0"/>
          </a:p>
          <a:p>
            <a:r>
              <a:rPr lang="en-US" dirty="0" smtClean="0"/>
              <a:t>Programming of STEM applications</a:t>
            </a:r>
          </a:p>
          <a:p>
            <a:pPr lvl="1"/>
            <a:r>
              <a:rPr lang="en-US" dirty="0" smtClean="0"/>
              <a:t>Using mobile devices in education</a:t>
            </a:r>
          </a:p>
          <a:p>
            <a:pPr lvl="1"/>
            <a:r>
              <a:rPr lang="en-US" dirty="0" smtClean="0"/>
              <a:t>Data logger for the city traffic</a:t>
            </a:r>
          </a:p>
          <a:p>
            <a:pPr lvl="1"/>
            <a:r>
              <a:rPr lang="en-US" dirty="0" smtClean="0"/>
              <a:t>Pedometer or physical activities counter</a:t>
            </a:r>
          </a:p>
          <a:p>
            <a:pPr lvl="1"/>
            <a:r>
              <a:rPr lang="en-US" dirty="0" smtClean="0"/>
              <a:t>Suggestions for further projects</a:t>
            </a:r>
          </a:p>
          <a:p>
            <a:r>
              <a:rPr lang="en-US" dirty="0" smtClean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03030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Conclusions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24000" y="1240433"/>
            <a:ext cx="7620000" cy="5068887"/>
          </a:xfrm>
        </p:spPr>
        <p:txBody>
          <a:bodyPr/>
          <a:lstStyle/>
          <a:p>
            <a:r>
              <a:rPr lang="en-US" dirty="0" smtClean="0"/>
              <a:t>examples of meaningful integration of MD into </a:t>
            </a:r>
            <a:r>
              <a:rPr lang="en-US" dirty="0" err="1" smtClean="0"/>
              <a:t>educ</a:t>
            </a:r>
            <a:r>
              <a:rPr lang="sk-SK" dirty="0" smtClean="0"/>
              <a:t>.</a:t>
            </a:r>
            <a:r>
              <a:rPr lang="en-US" dirty="0" smtClean="0"/>
              <a:t> –</a:t>
            </a:r>
            <a:r>
              <a:rPr lang="sk-SK" dirty="0" smtClean="0"/>
              <a:t> </a:t>
            </a:r>
            <a:r>
              <a:rPr lang="en-US" dirty="0" smtClean="0"/>
              <a:t>exploiting </a:t>
            </a:r>
            <a:r>
              <a:rPr lang="sk-SK" dirty="0" smtClean="0"/>
              <a:t>and </a:t>
            </a:r>
            <a:r>
              <a:rPr lang="sk-SK" dirty="0" err="1" smtClean="0"/>
              <a:t>creation</a:t>
            </a:r>
            <a:r>
              <a:rPr lang="en-US" dirty="0" smtClean="0"/>
              <a:t> own mobile apps</a:t>
            </a:r>
          </a:p>
          <a:p>
            <a:r>
              <a:rPr lang="en-US" dirty="0" smtClean="0"/>
              <a:t>pupils – programming, STEM,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en-US" dirty="0" err="1" smtClean="0"/>
              <a:t>inq</a:t>
            </a:r>
            <a:r>
              <a:rPr lang="sk-SK" dirty="0" err="1" smtClean="0"/>
              <a:t>uiry</a:t>
            </a:r>
            <a:r>
              <a:rPr lang="en-US" dirty="0" smtClean="0"/>
              <a:t> skills, creativity</a:t>
            </a:r>
            <a:r>
              <a:rPr lang="sk-SK" dirty="0" smtClean="0"/>
              <a:t> </a:t>
            </a:r>
            <a:br>
              <a:rPr lang="sk-SK" dirty="0" smtClean="0"/>
            </a:br>
            <a:r>
              <a:rPr lang="sk-SK" dirty="0" smtClean="0"/>
              <a:t>(</a:t>
            </a:r>
            <a:r>
              <a:rPr lang="sk-SK" dirty="0" err="1" smtClean="0"/>
              <a:t>formal</a:t>
            </a:r>
            <a:r>
              <a:rPr lang="sk-SK" dirty="0" smtClean="0"/>
              <a:t> </a:t>
            </a:r>
            <a:r>
              <a:rPr lang="sk-SK" dirty="0" err="1" smtClean="0"/>
              <a:t>educ</a:t>
            </a:r>
            <a:r>
              <a:rPr lang="sk-SK" dirty="0" smtClean="0"/>
              <a:t>., IT ring/</a:t>
            </a:r>
            <a:r>
              <a:rPr lang="sk-SK" dirty="0" err="1" smtClean="0"/>
              <a:t>camp</a:t>
            </a:r>
            <a:r>
              <a:rPr lang="sk-SK" dirty="0" smtClean="0"/>
              <a:t>)</a:t>
            </a:r>
          </a:p>
          <a:p>
            <a:r>
              <a:rPr lang="en-US" dirty="0" smtClean="0"/>
              <a:t>prepared </a:t>
            </a:r>
            <a:r>
              <a:rPr lang="sk-SK" dirty="0" smtClean="0"/>
              <a:t>(</a:t>
            </a:r>
            <a:r>
              <a:rPr lang="sk-SK" dirty="0" err="1" smtClean="0"/>
              <a:t>future</a:t>
            </a:r>
            <a:r>
              <a:rPr lang="sk-SK" dirty="0" smtClean="0"/>
              <a:t>) </a:t>
            </a:r>
            <a:r>
              <a:rPr lang="en-US" dirty="0" smtClean="0"/>
              <a:t>teacher</a:t>
            </a:r>
            <a:r>
              <a:rPr lang="sk-SK" dirty="0" smtClean="0"/>
              <a:t>s </a:t>
            </a:r>
            <a:br>
              <a:rPr lang="sk-SK" dirty="0" smtClean="0"/>
            </a:br>
            <a:r>
              <a:rPr lang="en-US" dirty="0" smtClean="0"/>
              <a:t>– </a:t>
            </a:r>
            <a:r>
              <a:rPr lang="en-US" dirty="0" smtClean="0">
                <a:hlinkClick r:id="rId2"/>
              </a:rPr>
              <a:t>methodologies</a:t>
            </a:r>
            <a:r>
              <a:rPr lang="en-US" dirty="0" smtClean="0"/>
              <a:t>, training</a:t>
            </a:r>
            <a:endParaRPr lang="sk-SK" dirty="0" smtClean="0"/>
          </a:p>
          <a:p>
            <a:r>
              <a:rPr lang="en-US" dirty="0" smtClean="0"/>
              <a:t>future plans – development methodologies,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en-US" dirty="0" smtClean="0"/>
              <a:t>writing book for pupils on programming in AI2 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1907704" y="5877272"/>
            <a:ext cx="66967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7030A0"/>
                </a:solidFill>
              </a:rPr>
              <a:t>supported by the Slovak Research and Development Agency under the contract </a:t>
            </a:r>
            <a:r>
              <a:rPr lang="sk-SK" sz="1100" b="1" dirty="0" smtClean="0">
                <a:solidFill>
                  <a:srgbClr val="7030A0"/>
                </a:solidFill>
              </a:rPr>
              <a:t/>
            </a:r>
            <a:br>
              <a:rPr lang="sk-SK" sz="1100" b="1" dirty="0" smtClean="0">
                <a:solidFill>
                  <a:srgbClr val="7030A0"/>
                </a:solidFill>
              </a:rPr>
            </a:br>
            <a:r>
              <a:rPr lang="en-US" sz="1100" b="1" dirty="0" smtClean="0">
                <a:solidFill>
                  <a:srgbClr val="7030A0"/>
                </a:solidFill>
              </a:rPr>
              <a:t>no. APVV-0715-12 Research on the efficiency of innovative teaching methods </a:t>
            </a:r>
            <a:r>
              <a:rPr lang="sk-SK" sz="1100" b="1" dirty="0" smtClean="0">
                <a:solidFill>
                  <a:srgbClr val="7030A0"/>
                </a:solidFill>
              </a:rPr>
              <a:t/>
            </a:r>
            <a:br>
              <a:rPr lang="sk-SK" sz="1100" b="1" dirty="0" smtClean="0">
                <a:solidFill>
                  <a:srgbClr val="7030A0"/>
                </a:solidFill>
              </a:rPr>
            </a:br>
            <a:r>
              <a:rPr lang="en-US" sz="1100" b="1" dirty="0" smtClean="0">
                <a:solidFill>
                  <a:srgbClr val="7030A0"/>
                </a:solidFill>
              </a:rPr>
              <a:t>in mathematics, physics and informatics education.</a:t>
            </a:r>
            <a:endParaRPr lang="sk-SK" sz="1100" b="1" dirty="0" smtClean="0">
              <a:solidFill>
                <a:srgbClr val="7030A0"/>
              </a:solidFill>
            </a:endParaRPr>
          </a:p>
        </p:txBody>
      </p:sp>
      <p:pic>
        <p:nvPicPr>
          <p:cNvPr id="5" name="Picture 2" descr="C:\__DidInfo_2015\_prezentacia\photo\20150414_1502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132856"/>
            <a:ext cx="201622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92260"/>
            <a:ext cx="1512168" cy="1212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429000"/>
            <a:ext cx="2519159" cy="15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3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Contacts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560512" y="1384920"/>
            <a:ext cx="7620000" cy="5212432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 err="1" smtClean="0"/>
              <a:t>RNDr</a:t>
            </a:r>
            <a:r>
              <a:rPr lang="en-US" dirty="0" smtClean="0"/>
              <a:t>. </a:t>
            </a:r>
            <a:r>
              <a:rPr lang="en-US" dirty="0" err="1" smtClean="0"/>
              <a:t>Ľubomír</a:t>
            </a:r>
            <a:r>
              <a:rPr lang="en-US" dirty="0" smtClean="0"/>
              <a:t> ŠNAJDER, PhD. 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lubomir.snajder@upjs.sk</a:t>
            </a:r>
            <a:r>
              <a:rPr lang="en-US" dirty="0" smtClean="0"/>
              <a:t>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dirty="0" err="1" smtClean="0"/>
              <a:t>PaedDr</a:t>
            </a:r>
            <a:r>
              <a:rPr lang="en-US" dirty="0" smtClean="0"/>
              <a:t>. </a:t>
            </a:r>
            <a:r>
              <a:rPr lang="en-US" dirty="0" err="1" smtClean="0"/>
              <a:t>Ján</a:t>
            </a:r>
            <a:r>
              <a:rPr lang="en-US" dirty="0" smtClean="0"/>
              <a:t> Guniš, PhD.</a:t>
            </a:r>
            <a:br>
              <a:rPr lang="en-US" dirty="0" smtClean="0"/>
            </a:br>
            <a:r>
              <a:rPr lang="en-US" dirty="0" smtClean="0">
                <a:hlinkClick r:id="rId4"/>
              </a:rPr>
              <a:t>jan.gunis@upjs.sk</a:t>
            </a:r>
            <a:r>
              <a:rPr lang="en-US" dirty="0" smtClean="0"/>
              <a:t>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Pavol</a:t>
            </a:r>
            <a:r>
              <a:rPr lang="en-US" dirty="0" smtClean="0"/>
              <a:t> </a:t>
            </a:r>
            <a:r>
              <a:rPr lang="en-US" dirty="0" err="1" smtClean="0"/>
              <a:t>Jozef</a:t>
            </a:r>
            <a:r>
              <a:rPr lang="en-US" dirty="0" smtClean="0"/>
              <a:t> </a:t>
            </a:r>
            <a:r>
              <a:rPr lang="en-US" dirty="0" err="1" smtClean="0"/>
              <a:t>Šafárik</a:t>
            </a:r>
            <a:r>
              <a:rPr lang="en-US" dirty="0" smtClean="0"/>
              <a:t> University in </a:t>
            </a:r>
            <a:r>
              <a:rPr lang="en-US" dirty="0" err="1" smtClean="0"/>
              <a:t>Košice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Faculty of Science</a:t>
            </a:r>
            <a:br>
              <a:rPr lang="en-US" dirty="0" smtClean="0"/>
            </a:br>
            <a:r>
              <a:rPr lang="en-US" dirty="0" smtClean="0"/>
              <a:t>Institute of Computer Science</a:t>
            </a:r>
            <a:br>
              <a:rPr lang="en-US" dirty="0" smtClean="0"/>
            </a:br>
            <a:r>
              <a:rPr lang="en-US" dirty="0" smtClean="0"/>
              <a:t>Park </a:t>
            </a:r>
            <a:r>
              <a:rPr lang="en-US" dirty="0" err="1" smtClean="0"/>
              <a:t>Angelinum</a:t>
            </a:r>
            <a:r>
              <a:rPr lang="en-US" dirty="0" smtClean="0"/>
              <a:t> 9, 041 54 </a:t>
            </a:r>
            <a:r>
              <a:rPr lang="en-US" dirty="0" err="1" smtClean="0"/>
              <a:t>Košice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Phone (office):  00421 55 234 2539</a:t>
            </a:r>
            <a:br>
              <a:rPr lang="en-US" dirty="0" smtClean="0"/>
            </a:br>
            <a:r>
              <a:rPr lang="en-US" dirty="0" smtClean="0"/>
              <a:t>GPS: 48.728888 N, 21.248232 E</a:t>
            </a:r>
          </a:p>
          <a:p>
            <a:pPr marL="0" indent="0">
              <a:lnSpc>
                <a:spcPct val="110000"/>
              </a:lnSpc>
              <a:buNone/>
            </a:pPr>
            <a:endParaRPr lang="en-US" dirty="0" smtClean="0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96" y="692696"/>
            <a:ext cx="3048000" cy="30480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Methodology of teaching of mobile applications programming in AI2</a:t>
            </a:r>
            <a:endParaRPr lang="en-US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24000" y="1268760"/>
            <a:ext cx="7620000" cy="5068887"/>
          </a:xfrm>
        </p:spPr>
        <p:txBody>
          <a:bodyPr/>
          <a:lstStyle/>
          <a:p>
            <a:r>
              <a:rPr lang="en-US" dirty="0" smtClean="0"/>
              <a:t>sources: Constructionism + Inquiry Based Learning</a:t>
            </a:r>
          </a:p>
          <a:p>
            <a:r>
              <a:rPr lang="en-US" dirty="0" smtClean="0"/>
              <a:t>inspiration: Build – Conceptualize – Customize – Create (</a:t>
            </a:r>
            <a:r>
              <a:rPr lang="en-US" dirty="0" err="1" smtClean="0"/>
              <a:t>Wolber’s</a:t>
            </a:r>
            <a:r>
              <a:rPr lang="en-US" dirty="0" smtClean="0"/>
              <a:t> model of teaching)  </a:t>
            </a:r>
          </a:p>
          <a:p>
            <a:r>
              <a:rPr lang="en-US" dirty="0" smtClean="0"/>
              <a:t>main attributes of our methodology:</a:t>
            </a:r>
          </a:p>
          <a:p>
            <a:pPr lvl="1"/>
            <a:r>
              <a:rPr lang="en-US" dirty="0" smtClean="0"/>
              <a:t>creation useful apps exploiting spec functionalities of </a:t>
            </a:r>
            <a:r>
              <a:rPr lang="en-US" dirty="0" smtClean="0"/>
              <a:t>MD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(</a:t>
            </a:r>
            <a:r>
              <a:rPr lang="sk-SK" dirty="0" err="1" smtClean="0"/>
              <a:t>touch</a:t>
            </a:r>
            <a:r>
              <a:rPr lang="sk-SK" dirty="0" smtClean="0"/>
              <a:t>, </a:t>
            </a:r>
            <a:r>
              <a:rPr lang="sk-SK" dirty="0" err="1" smtClean="0"/>
              <a:t>sensors</a:t>
            </a:r>
            <a:r>
              <a:rPr lang="sk-SK" dirty="0" smtClean="0"/>
              <a:t>, MM, </a:t>
            </a:r>
            <a:r>
              <a:rPr lang="sk-SK" dirty="0" err="1" smtClean="0"/>
              <a:t>speech</a:t>
            </a:r>
            <a:r>
              <a:rPr lang="sk-SK" dirty="0" smtClean="0"/>
              <a:t>, </a:t>
            </a:r>
            <a:r>
              <a:rPr lang="sk-SK" dirty="0" err="1" smtClean="0"/>
              <a:t>phone</a:t>
            </a:r>
            <a:r>
              <a:rPr lang="sk-SK" dirty="0" smtClean="0"/>
              <a:t>, SMS</a:t>
            </a:r>
            <a:r>
              <a:rPr lang="sk-SK" smtClean="0"/>
              <a:t>, run</a:t>
            </a:r>
            <a:r>
              <a:rPr lang="sk-SK" dirty="0" smtClean="0"/>
              <a:t> </a:t>
            </a:r>
            <a:r>
              <a:rPr lang="sk-SK" dirty="0" err="1" smtClean="0"/>
              <a:t>other</a:t>
            </a:r>
            <a:r>
              <a:rPr lang="sk-SK" dirty="0" smtClean="0"/>
              <a:t> </a:t>
            </a:r>
            <a:r>
              <a:rPr lang="sk-SK" dirty="0" err="1" smtClean="0"/>
              <a:t>apps</a:t>
            </a:r>
            <a:r>
              <a:rPr lang="sk-SK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first introduce sensors, then program constructions</a:t>
            </a:r>
          </a:p>
          <a:p>
            <a:pPr lvl="1"/>
            <a:r>
              <a:rPr lang="en-US" dirty="0" smtClean="0"/>
              <a:t>pupils follow worksheets with formative assessment</a:t>
            </a:r>
          </a:p>
          <a:p>
            <a:pPr lvl="1"/>
            <a:r>
              <a:rPr lang="en-US" dirty="0" smtClean="0"/>
              <a:t>rapid app creation -&gt; extension to (STEM) project </a:t>
            </a:r>
          </a:p>
          <a:p>
            <a:pPr lvl="1"/>
            <a:r>
              <a:rPr lang="en-US" dirty="0" smtClean="0"/>
              <a:t>support for teachers (methodologies, training)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67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Using mobile devices in education</a:t>
            </a:r>
            <a:endParaRPr lang="en-US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24000" y="1268760"/>
            <a:ext cx="7620000" cy="5068887"/>
          </a:xfrm>
        </p:spPr>
        <p:txBody>
          <a:bodyPr/>
          <a:lstStyle/>
          <a:p>
            <a:r>
              <a:rPr lang="en-US" dirty="0" smtClean="0"/>
              <a:t>Communication</a:t>
            </a:r>
          </a:p>
          <a:p>
            <a:r>
              <a:rPr lang="en-US" dirty="0" smtClean="0"/>
              <a:t>Multimedia</a:t>
            </a:r>
          </a:p>
          <a:p>
            <a:r>
              <a:rPr lang="en-US" dirty="0" smtClean="0"/>
              <a:t>Games, leisure ...</a:t>
            </a:r>
          </a:p>
          <a:p>
            <a:r>
              <a:rPr lang="en-US" dirty="0" smtClean="0"/>
              <a:t>Data processing:</a:t>
            </a:r>
          </a:p>
          <a:p>
            <a:pPr lvl="1"/>
            <a:r>
              <a:rPr lang="en-US" dirty="0" smtClean="0"/>
              <a:t>spreadsheet  -&gt; spreadsheet on a cloud, MD </a:t>
            </a:r>
          </a:p>
          <a:p>
            <a:pPr lvl="1"/>
            <a:r>
              <a:rPr lang="en-US" dirty="0" smtClean="0"/>
              <a:t>fictive data -&gt; real data</a:t>
            </a:r>
          </a:p>
          <a:p>
            <a:pPr lvl="1"/>
            <a:r>
              <a:rPr lang="en-US" dirty="0" smtClean="0"/>
              <a:t>data from external sources -&gt; original and authentic data </a:t>
            </a:r>
          </a:p>
          <a:p>
            <a:pPr lvl="1"/>
            <a:r>
              <a:rPr lang="en-US" dirty="0" smtClean="0"/>
              <a:t>not only process data -&gt; obtain data + process data</a:t>
            </a:r>
          </a:p>
          <a:p>
            <a:pPr lvl="1"/>
            <a:r>
              <a:rPr lang="en-US" dirty="0" smtClean="0"/>
              <a:t>using sensors of MD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35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Data logger for the city </a:t>
            </a:r>
            <a:r>
              <a:rPr lang="en-US" sz="3600" dirty="0" smtClean="0"/>
              <a:t>traffic (1)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47664" y="1268760"/>
            <a:ext cx="7391400" cy="5068887"/>
          </a:xfrm>
        </p:spPr>
        <p:txBody>
          <a:bodyPr/>
          <a:lstStyle/>
          <a:p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real, original data for </a:t>
            </a:r>
            <a:r>
              <a:rPr lang="sk-SK" dirty="0" err="1" smtClean="0"/>
              <a:t>spreadsheet</a:t>
            </a:r>
            <a:r>
              <a:rPr lang="en-US" dirty="0" smtClean="0"/>
              <a:t>,</a:t>
            </a:r>
          </a:p>
          <a:p>
            <a:pPr lvl="1"/>
            <a:r>
              <a:rPr lang="sk-SK" dirty="0" smtClean="0"/>
              <a:t>mobile </a:t>
            </a:r>
            <a:r>
              <a:rPr lang="sk-SK" dirty="0" err="1" smtClean="0"/>
              <a:t>devices</a:t>
            </a:r>
            <a:r>
              <a:rPr lang="en-US" dirty="0" smtClean="0"/>
              <a:t>,</a:t>
            </a:r>
            <a:r>
              <a:rPr lang="sk-SK" dirty="0" smtClean="0"/>
              <a:t> </a:t>
            </a:r>
            <a:r>
              <a:rPr lang="en-US" dirty="0" smtClean="0"/>
              <a:t>GPS module …</a:t>
            </a:r>
          </a:p>
          <a:p>
            <a:pPr lvl="1"/>
            <a:r>
              <a:rPr lang="en-US" dirty="0" smtClean="0"/>
              <a:t>data </a:t>
            </a:r>
            <a:r>
              <a:rPr lang="sk-SK" dirty="0" err="1" smtClean="0"/>
              <a:t>stored</a:t>
            </a:r>
            <a:r>
              <a:rPr lang="sk-SK" dirty="0" smtClean="0"/>
              <a:t> </a:t>
            </a:r>
            <a:r>
              <a:rPr lang="sk-SK" dirty="0" err="1"/>
              <a:t>directly</a:t>
            </a:r>
            <a:r>
              <a:rPr lang="sk-SK" dirty="0"/>
              <a:t> in </a:t>
            </a:r>
            <a:r>
              <a:rPr lang="sk-SK" dirty="0" err="1"/>
              <a:t>electronic</a:t>
            </a:r>
            <a:r>
              <a:rPr lang="sk-SK" dirty="0"/>
              <a:t> </a:t>
            </a:r>
            <a:r>
              <a:rPr lang="sk-SK" dirty="0" err="1" smtClean="0"/>
              <a:t>form</a:t>
            </a:r>
            <a:r>
              <a:rPr lang="en-US" dirty="0" smtClean="0"/>
              <a:t>,</a:t>
            </a:r>
          </a:p>
          <a:p>
            <a:r>
              <a:rPr lang="en-US" dirty="0" smtClean="0"/>
              <a:t>research problem</a:t>
            </a:r>
          </a:p>
          <a:p>
            <a:pPr lvl="1"/>
            <a:r>
              <a:rPr lang="sk-SK" dirty="0"/>
              <a:t> </a:t>
            </a:r>
            <a:r>
              <a:rPr lang="sk-SK" dirty="0" err="1"/>
              <a:t>traffic</a:t>
            </a:r>
            <a:r>
              <a:rPr lang="sk-SK" dirty="0"/>
              <a:t> in </a:t>
            </a:r>
            <a:r>
              <a:rPr lang="sk-SK" dirty="0" err="1"/>
              <a:t>the</a:t>
            </a:r>
            <a:r>
              <a:rPr lang="sk-SK" dirty="0"/>
              <a:t> city – </a:t>
            </a:r>
            <a:r>
              <a:rPr lang="sk-SK" dirty="0" err="1"/>
              <a:t>traffic</a:t>
            </a:r>
            <a:r>
              <a:rPr lang="sk-SK" dirty="0"/>
              <a:t> </a:t>
            </a:r>
            <a:r>
              <a:rPr lang="sk-SK" dirty="0" err="1" smtClean="0"/>
              <a:t>density</a:t>
            </a:r>
            <a:endParaRPr lang="en-US" dirty="0" smtClean="0"/>
          </a:p>
          <a:p>
            <a:r>
              <a:rPr lang="sk-SK" dirty="0" err="1"/>
              <a:t>typical</a:t>
            </a:r>
            <a:r>
              <a:rPr lang="sk-SK" dirty="0"/>
              <a:t> STEM </a:t>
            </a:r>
            <a:r>
              <a:rPr lang="sk-SK" dirty="0" err="1"/>
              <a:t>project</a:t>
            </a:r>
            <a:r>
              <a:rPr lang="sk-SK" dirty="0"/>
              <a:t> </a:t>
            </a:r>
            <a:endParaRPr lang="en-US" dirty="0" smtClean="0"/>
          </a:p>
          <a:p>
            <a:pPr lvl="1"/>
            <a:r>
              <a:rPr lang="sk-SK" dirty="0" err="1"/>
              <a:t>Programmer</a:t>
            </a:r>
            <a:r>
              <a:rPr lang="sk-SK" dirty="0"/>
              <a:t> </a:t>
            </a:r>
            <a:r>
              <a:rPr lang="sk-SK" dirty="0" err="1" smtClean="0"/>
              <a:t>problem</a:t>
            </a:r>
            <a:r>
              <a:rPr lang="en-US" dirty="0" smtClean="0"/>
              <a:t> – to create mobile application</a:t>
            </a:r>
          </a:p>
          <a:p>
            <a:pPr lvl="1"/>
            <a:r>
              <a:rPr lang="sk-SK" dirty="0" err="1"/>
              <a:t>Scientific</a:t>
            </a:r>
            <a:r>
              <a:rPr lang="sk-SK" dirty="0"/>
              <a:t> </a:t>
            </a:r>
            <a:r>
              <a:rPr lang="sk-SK" dirty="0" err="1" smtClean="0"/>
              <a:t>problem</a:t>
            </a:r>
            <a:r>
              <a:rPr lang="en-US" dirty="0" smtClean="0"/>
              <a:t> – </a:t>
            </a:r>
            <a:r>
              <a:rPr lang="sk-SK" dirty="0" smtClean="0"/>
              <a:t>to </a:t>
            </a:r>
            <a:r>
              <a:rPr lang="sk-SK" dirty="0" err="1"/>
              <a:t>process</a:t>
            </a:r>
            <a:r>
              <a:rPr lang="sk-SK" dirty="0"/>
              <a:t> </a:t>
            </a:r>
            <a:r>
              <a:rPr lang="sk-SK" dirty="0" err="1"/>
              <a:t>data</a:t>
            </a:r>
            <a:r>
              <a:rPr lang="sk-SK" dirty="0"/>
              <a:t> </a:t>
            </a:r>
            <a:r>
              <a:rPr lang="sk-SK" dirty="0" err="1"/>
              <a:t>statistically</a:t>
            </a:r>
            <a:r>
              <a:rPr lang="sk-SK" dirty="0"/>
              <a:t> 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8804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Data logger for the city </a:t>
            </a:r>
            <a:r>
              <a:rPr lang="en-US" sz="3600" dirty="0" smtClean="0"/>
              <a:t>traffic (2)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47664" y="1268760"/>
            <a:ext cx="7391400" cy="5068887"/>
          </a:xfrm>
        </p:spPr>
        <p:txBody>
          <a:bodyPr/>
          <a:lstStyle/>
          <a:p>
            <a:r>
              <a:rPr lang="en-US" dirty="0" smtClean="0"/>
              <a:t>Problem analyses</a:t>
            </a:r>
          </a:p>
          <a:p>
            <a:pPr lvl="1"/>
            <a:r>
              <a:rPr lang="en-GB" sz="1800" dirty="0"/>
              <a:t>What type of data is recorded and how to record data?</a:t>
            </a:r>
            <a:endParaRPr lang="sk-SK" sz="1800" dirty="0"/>
          </a:p>
          <a:p>
            <a:pPr lvl="1"/>
            <a:r>
              <a:rPr lang="en-GB" sz="1800" dirty="0"/>
              <a:t>Which data can be obtained automatically and which require the decision of man?</a:t>
            </a:r>
            <a:endParaRPr lang="sk-SK" sz="1800" dirty="0"/>
          </a:p>
          <a:p>
            <a:pPr lvl="1"/>
            <a:r>
              <a:rPr lang="en-GB" sz="1800" dirty="0"/>
              <a:t>What is the format of recorded data?</a:t>
            </a:r>
            <a:endParaRPr lang="sk-SK" sz="1800" dirty="0"/>
          </a:p>
          <a:p>
            <a:pPr lvl="1"/>
            <a:r>
              <a:rPr lang="en-GB" sz="1800" dirty="0"/>
              <a:t>Where will be the data stored?</a:t>
            </a:r>
            <a:endParaRPr lang="sk-SK" sz="1800" dirty="0"/>
          </a:p>
          <a:p>
            <a:pPr lvl="1"/>
            <a:r>
              <a:rPr lang="en-GB" sz="1800" dirty="0"/>
              <a:t>What functionality and interface should the application have?</a:t>
            </a:r>
            <a:endParaRPr lang="sk-SK" sz="1800" dirty="0"/>
          </a:p>
          <a:p>
            <a:pPr lvl="1"/>
            <a:r>
              <a:rPr lang="en-GB" sz="1800" dirty="0"/>
              <a:t>Which environment (language) will be used to create the application? (We assume AI2)</a:t>
            </a:r>
            <a:endParaRPr lang="sk-SK" sz="1800" dirty="0"/>
          </a:p>
          <a:p>
            <a:pPr lvl="1"/>
            <a:r>
              <a:rPr lang="sk-SK" sz="1800" dirty="0" err="1"/>
              <a:t>Which</a:t>
            </a:r>
            <a:r>
              <a:rPr lang="sk-SK" sz="1800" dirty="0"/>
              <a:t> </a:t>
            </a:r>
            <a:r>
              <a:rPr lang="sk-SK" sz="1800" dirty="0" err="1"/>
              <a:t>previous</a:t>
            </a:r>
            <a:r>
              <a:rPr lang="sk-SK" sz="1800" dirty="0"/>
              <a:t> </a:t>
            </a:r>
            <a:r>
              <a:rPr lang="sk-SK" sz="1800" dirty="0" err="1"/>
              <a:t>decisions</a:t>
            </a:r>
            <a:r>
              <a:rPr lang="sk-SK" sz="1800" dirty="0"/>
              <a:t> </a:t>
            </a:r>
            <a:r>
              <a:rPr lang="sk-SK" sz="1800" dirty="0" err="1"/>
              <a:t>can</a:t>
            </a:r>
            <a:r>
              <a:rPr lang="sk-SK" sz="1800" dirty="0"/>
              <a:t> </a:t>
            </a:r>
            <a:r>
              <a:rPr lang="sk-SK" sz="1800" dirty="0" err="1"/>
              <a:t>we</a:t>
            </a:r>
            <a:r>
              <a:rPr lang="sk-SK" sz="1800" dirty="0"/>
              <a:t> </a:t>
            </a:r>
            <a:r>
              <a:rPr lang="sk-SK" sz="1800" dirty="0" err="1"/>
              <a:t>implement</a:t>
            </a:r>
            <a:r>
              <a:rPr lang="sk-SK" sz="1800" dirty="0"/>
              <a:t> </a:t>
            </a:r>
            <a:r>
              <a:rPr lang="sk-SK" sz="1800" dirty="0" err="1"/>
              <a:t>within</a:t>
            </a:r>
            <a:r>
              <a:rPr lang="sk-SK" sz="1800" dirty="0"/>
              <a:t> </a:t>
            </a:r>
            <a:r>
              <a:rPr lang="sk-SK" sz="1800" dirty="0" err="1"/>
              <a:t>the</a:t>
            </a:r>
            <a:r>
              <a:rPr lang="sk-SK" sz="1800" dirty="0"/>
              <a:t> </a:t>
            </a:r>
            <a:r>
              <a:rPr lang="sk-SK" sz="1800" dirty="0" err="1"/>
              <a:t>given</a:t>
            </a:r>
            <a:r>
              <a:rPr lang="sk-SK" sz="1800" dirty="0"/>
              <a:t> </a:t>
            </a:r>
            <a:r>
              <a:rPr lang="sk-SK" sz="1800" dirty="0" err="1"/>
              <a:t>environment</a:t>
            </a:r>
            <a:r>
              <a:rPr lang="sk-SK" sz="1800" dirty="0"/>
              <a:t>? </a:t>
            </a:r>
            <a:r>
              <a:rPr lang="sk-SK" sz="1800" dirty="0" err="1"/>
              <a:t>How</a:t>
            </a:r>
            <a:r>
              <a:rPr lang="sk-SK" sz="1800" dirty="0"/>
              <a:t> to </a:t>
            </a:r>
            <a:r>
              <a:rPr lang="sk-SK" sz="1800" dirty="0" err="1"/>
              <a:t>modify</a:t>
            </a:r>
            <a:r>
              <a:rPr lang="sk-SK" sz="1800" dirty="0"/>
              <a:t> </a:t>
            </a:r>
            <a:r>
              <a:rPr lang="sk-SK" sz="1800" dirty="0" err="1"/>
              <a:t>those</a:t>
            </a:r>
            <a:r>
              <a:rPr lang="sk-SK" sz="1800" dirty="0"/>
              <a:t> </a:t>
            </a:r>
            <a:r>
              <a:rPr lang="sk-SK" sz="1800" dirty="0" err="1"/>
              <a:t>we</a:t>
            </a:r>
            <a:r>
              <a:rPr lang="sk-SK" sz="1800" dirty="0"/>
              <a:t> </a:t>
            </a:r>
            <a:r>
              <a:rPr lang="sk-SK" sz="1800" dirty="0" err="1"/>
              <a:t>cannot</a:t>
            </a:r>
            <a:r>
              <a:rPr lang="sk-SK" sz="1800" dirty="0"/>
              <a:t> </a:t>
            </a:r>
            <a:r>
              <a:rPr lang="sk-SK" sz="1800" dirty="0" err="1"/>
              <a:t>implement</a:t>
            </a:r>
            <a:r>
              <a:rPr lang="sk-SK" sz="1800" dirty="0"/>
              <a:t>?</a:t>
            </a:r>
            <a:endParaRPr lang="en-US" sz="18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6623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Data logger for the city </a:t>
            </a:r>
            <a:r>
              <a:rPr lang="en-US" sz="3600" dirty="0" smtClean="0"/>
              <a:t>traffic (3)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47664" y="1268760"/>
            <a:ext cx="7391400" cy="5068887"/>
          </a:xfrm>
        </p:spPr>
        <p:txBody>
          <a:bodyPr/>
          <a:lstStyle/>
          <a:p>
            <a:r>
              <a:rPr lang="en-US" dirty="0" smtClean="0"/>
              <a:t>Possible answers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dirty="0" smtClean="0"/>
              <a:t>Programming environment </a:t>
            </a:r>
            <a:r>
              <a:rPr lang="sk-SK" dirty="0" smtClean="0"/>
              <a:t>MIT </a:t>
            </a:r>
            <a:r>
              <a:rPr lang="sk-SK" dirty="0" err="1"/>
              <a:t>App</a:t>
            </a:r>
            <a:r>
              <a:rPr lang="sk-SK" dirty="0"/>
              <a:t> </a:t>
            </a:r>
            <a:r>
              <a:rPr lang="sk-SK" dirty="0" err="1"/>
              <a:t>Inventor</a:t>
            </a:r>
            <a:r>
              <a:rPr lang="sk-SK" dirty="0"/>
              <a:t> </a:t>
            </a:r>
            <a:r>
              <a:rPr lang="sk-SK" dirty="0" smtClean="0"/>
              <a:t>2</a:t>
            </a:r>
            <a:endParaRPr lang="en-US" dirty="0" smtClean="0"/>
          </a:p>
          <a:p>
            <a:pPr lvl="1"/>
            <a:r>
              <a:rPr lang="en-US" dirty="0" smtClean="0"/>
              <a:t>Data </a:t>
            </a:r>
            <a:r>
              <a:rPr lang="en-US" dirty="0"/>
              <a:t>will be stored in the </a:t>
            </a:r>
            <a:r>
              <a:rPr lang="en-US" dirty="0" smtClean="0"/>
              <a:t>local CSV file</a:t>
            </a:r>
            <a:r>
              <a:rPr lang="sk-SK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642716"/>
              </p:ext>
            </p:extLst>
          </p:nvPr>
        </p:nvGraphicFramePr>
        <p:xfrm>
          <a:off x="1979712" y="1844824"/>
          <a:ext cx="7056784" cy="29260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06321"/>
                <a:gridCol w="2525998"/>
                <a:gridCol w="2924465"/>
              </a:tblGrid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kern="1200" dirty="0" smtClean="0">
                          <a:effectLst/>
                        </a:rPr>
                        <a:t>data</a:t>
                      </a:r>
                      <a:endParaRPr lang="sk-SK" sz="2400" b="1" kern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kern="1200" dirty="0" smtClean="0">
                          <a:effectLst/>
                        </a:rPr>
                        <a:t>value</a:t>
                      </a:r>
                      <a:endParaRPr lang="sk-SK" sz="2400" b="1" kern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kern="1200" dirty="0" smtClean="0">
                          <a:effectLst/>
                        </a:rPr>
                        <a:t>automatically</a:t>
                      </a:r>
                      <a:br>
                        <a:rPr lang="en-GB" sz="1600" b="1" kern="1200" dirty="0" smtClean="0">
                          <a:effectLst/>
                        </a:rPr>
                      </a:br>
                      <a:r>
                        <a:rPr lang="en-GB" sz="1600" b="1" kern="1200" dirty="0" smtClean="0">
                          <a:effectLst/>
                        </a:rPr>
                        <a:t>/</a:t>
                      </a:r>
                      <a:br>
                        <a:rPr lang="en-GB" sz="1600" b="1" kern="1200" dirty="0" smtClean="0">
                          <a:effectLst/>
                        </a:rPr>
                      </a:br>
                      <a:r>
                        <a:rPr lang="en-GB" sz="1600" b="1" kern="1200" dirty="0" smtClean="0">
                          <a:effectLst/>
                        </a:rPr>
                        <a:t>decision </a:t>
                      </a:r>
                      <a:r>
                        <a:rPr lang="en-GB" sz="1600" b="1" kern="1200" dirty="0">
                          <a:effectLst/>
                        </a:rPr>
                        <a:t>researcher</a:t>
                      </a:r>
                      <a:endParaRPr lang="sk-SK" sz="2400" b="1" kern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effectLst/>
                        </a:rPr>
                        <a:t>place of  measuring</a:t>
                      </a:r>
                      <a:endParaRPr lang="sk-SK" sz="2400" b="1" kern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effectLst/>
                        </a:rPr>
                        <a:t>GPS receiver </a:t>
                      </a:r>
                      <a:endParaRPr lang="sk-SK" sz="2400" kern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effectLst/>
                        </a:rPr>
                        <a:t>automatically</a:t>
                      </a:r>
                      <a:endParaRPr lang="sk-SK" sz="2400" kern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effectLst/>
                        </a:rPr>
                        <a:t>time of measuring</a:t>
                      </a:r>
                      <a:endParaRPr lang="sk-SK" sz="2400" b="1" kern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>
                          <a:effectLst/>
                        </a:rPr>
                        <a:t>system time</a:t>
                      </a:r>
                      <a:endParaRPr lang="sk-SK" sz="2400" kern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effectLst/>
                        </a:rPr>
                        <a:t>automatically</a:t>
                      </a:r>
                      <a:endParaRPr lang="sk-SK" sz="2400" kern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effectLst/>
                        </a:rPr>
                        <a:t>direction of car</a:t>
                      </a:r>
                      <a:endParaRPr lang="sk-SK" sz="2400" b="1" kern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>
                          <a:effectLst/>
                        </a:rPr>
                        <a:t>in city, out of city</a:t>
                      </a:r>
                      <a:endParaRPr lang="sk-SK" sz="2400" kern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effectLst/>
                        </a:rPr>
                        <a:t>decision researcher</a:t>
                      </a:r>
                      <a:endParaRPr lang="sk-SK" sz="2400" kern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effectLst/>
                        </a:rPr>
                        <a:t>type of transport </a:t>
                      </a:r>
                      <a:endParaRPr lang="sk-SK" sz="2400" b="1" kern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>
                          <a:effectLst/>
                        </a:rPr>
                        <a:t>passenger car, public transport</a:t>
                      </a:r>
                      <a:br>
                        <a:rPr lang="en-GB" sz="1600" kern="1200">
                          <a:effectLst/>
                        </a:rPr>
                      </a:br>
                      <a:r>
                        <a:rPr lang="en-GB" sz="1600" kern="1200">
                          <a:effectLst/>
                        </a:rPr>
                        <a:t>or freight transport</a:t>
                      </a:r>
                      <a:endParaRPr lang="sk-SK" sz="2400" kern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effectLst/>
                        </a:rPr>
                        <a:t>decision researcher</a:t>
                      </a:r>
                      <a:endParaRPr lang="sk-SK" sz="2400" kern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Obrázok 5"/>
          <p:cNvPicPr/>
          <p:nvPr/>
        </p:nvPicPr>
        <p:blipFill rotWithShape="1">
          <a:blip r:embed="rId2"/>
          <a:srcRect l="23711"/>
          <a:stretch/>
        </p:blipFill>
        <p:spPr>
          <a:xfrm>
            <a:off x="2915816" y="333523"/>
            <a:ext cx="4320480" cy="608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7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Data logger for the city </a:t>
            </a:r>
            <a:r>
              <a:rPr lang="en-US" sz="3600" dirty="0" smtClean="0"/>
              <a:t>traffic (4)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47664" y="1268760"/>
            <a:ext cx="7391400" cy="5068887"/>
          </a:xfrm>
        </p:spPr>
        <p:txBody>
          <a:bodyPr/>
          <a:lstStyle/>
          <a:p>
            <a:r>
              <a:rPr lang="en-US" dirty="0" smtClean="0"/>
              <a:t>Part of program code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5" name="Obrázok 4"/>
          <p:cNvPicPr/>
          <p:nvPr/>
        </p:nvPicPr>
        <p:blipFill>
          <a:blip r:embed="rId2"/>
          <a:stretch>
            <a:fillRect/>
          </a:stretch>
        </p:blipFill>
        <p:spPr>
          <a:xfrm>
            <a:off x="1907704" y="1772816"/>
            <a:ext cx="4604402" cy="1656184"/>
          </a:xfrm>
          <a:prstGeom prst="rect">
            <a:avLst/>
          </a:prstGeom>
        </p:spPr>
      </p:pic>
      <p:pic>
        <p:nvPicPr>
          <p:cNvPr id="6" name="Obrázok 5"/>
          <p:cNvPicPr/>
          <p:nvPr/>
        </p:nvPicPr>
        <p:blipFill>
          <a:blip r:embed="rId3"/>
          <a:stretch>
            <a:fillRect/>
          </a:stretch>
        </p:blipFill>
        <p:spPr>
          <a:xfrm>
            <a:off x="1907704" y="2132856"/>
            <a:ext cx="7041738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8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Data logger for the city </a:t>
            </a:r>
            <a:r>
              <a:rPr lang="en-US" sz="3600" dirty="0" smtClean="0"/>
              <a:t>traffic (5)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47664" y="1268760"/>
            <a:ext cx="7391400" cy="5068887"/>
          </a:xfrm>
        </p:spPr>
        <p:txBody>
          <a:bodyPr/>
          <a:lstStyle/>
          <a:p>
            <a:r>
              <a:rPr lang="en-US" dirty="0" smtClean="0"/>
              <a:t>Programming is beauty – because </a:t>
            </a:r>
            <a:r>
              <a:rPr lang="sk-SK" dirty="0" err="1"/>
              <a:t>each</a:t>
            </a:r>
            <a:r>
              <a:rPr lang="sk-SK" dirty="0"/>
              <a:t> </a:t>
            </a:r>
            <a:r>
              <a:rPr lang="sk-SK" dirty="0" err="1"/>
              <a:t>product</a:t>
            </a:r>
            <a:r>
              <a:rPr lang="sk-SK" dirty="0"/>
              <a:t> </a:t>
            </a:r>
            <a:r>
              <a:rPr lang="sk-SK" dirty="0" err="1"/>
              <a:t>provides</a:t>
            </a:r>
            <a:r>
              <a:rPr lang="sk-SK" dirty="0"/>
              <a:t> a </a:t>
            </a:r>
            <a:r>
              <a:rPr lang="sk-SK" dirty="0" err="1"/>
              <a:t>room</a:t>
            </a:r>
            <a:r>
              <a:rPr lang="sk-SK" dirty="0"/>
              <a:t> </a:t>
            </a:r>
            <a:r>
              <a:rPr lang="sk-SK" dirty="0" err="1"/>
              <a:t>for</a:t>
            </a:r>
            <a:r>
              <a:rPr lang="sk-SK" dirty="0"/>
              <a:t> </a:t>
            </a:r>
            <a:r>
              <a:rPr lang="sk-SK" dirty="0" err="1" smtClean="0"/>
              <a:t>improvement</a:t>
            </a:r>
            <a:r>
              <a:rPr lang="en-US" dirty="0" smtClean="0"/>
              <a:t>.</a:t>
            </a:r>
          </a:p>
          <a:p>
            <a:pPr lvl="1"/>
            <a:r>
              <a:rPr lang="sk-SK" dirty="0" err="1"/>
              <a:t>Problem</a:t>
            </a:r>
            <a:r>
              <a:rPr lang="sk-SK" dirty="0"/>
              <a:t> 1: </a:t>
            </a:r>
            <a:r>
              <a:rPr lang="sk-SK" dirty="0" err="1"/>
              <a:t>We</a:t>
            </a:r>
            <a:r>
              <a:rPr lang="sk-SK" dirty="0"/>
              <a:t> do </a:t>
            </a:r>
            <a:r>
              <a:rPr lang="sk-SK" dirty="0" err="1"/>
              <a:t>not</a:t>
            </a:r>
            <a:r>
              <a:rPr lang="sk-SK" dirty="0"/>
              <a:t> </a:t>
            </a:r>
            <a:r>
              <a:rPr lang="sk-SK" dirty="0" err="1"/>
              <a:t>have</a:t>
            </a:r>
            <a:r>
              <a:rPr lang="sk-SK" dirty="0"/>
              <a:t> </a:t>
            </a:r>
            <a:r>
              <a:rPr lang="sk-SK" dirty="0" err="1"/>
              <a:t>feedback</a:t>
            </a:r>
            <a:r>
              <a:rPr lang="sk-SK" dirty="0"/>
              <a:t> </a:t>
            </a:r>
            <a:r>
              <a:rPr lang="sk-SK" dirty="0" err="1"/>
              <a:t>when</a:t>
            </a:r>
            <a:r>
              <a:rPr lang="sk-SK" dirty="0"/>
              <a:t> a </a:t>
            </a:r>
            <a:r>
              <a:rPr lang="sk-SK" dirty="0" err="1"/>
              <a:t>button</a:t>
            </a:r>
            <a:r>
              <a:rPr lang="sk-SK" dirty="0"/>
              <a:t> </a:t>
            </a:r>
            <a:r>
              <a:rPr lang="sk-SK" dirty="0" err="1"/>
              <a:t>is</a:t>
            </a:r>
            <a:r>
              <a:rPr lang="sk-SK" dirty="0"/>
              <a:t> </a:t>
            </a:r>
            <a:r>
              <a:rPr lang="sk-SK" dirty="0" err="1"/>
              <a:t>pressed</a:t>
            </a:r>
            <a:r>
              <a:rPr lang="sk-SK" dirty="0" smtClean="0"/>
              <a:t>.</a:t>
            </a:r>
            <a:endParaRPr lang="en-US" dirty="0" smtClean="0"/>
          </a:p>
          <a:p>
            <a:pPr lvl="2"/>
            <a:r>
              <a:rPr lang="en-US" sz="1800" dirty="0" smtClean="0"/>
              <a:t>solution: </a:t>
            </a:r>
            <a:r>
              <a:rPr lang="sk-SK" sz="1800" dirty="0" err="1"/>
              <a:t>short</a:t>
            </a:r>
            <a:r>
              <a:rPr lang="sk-SK" sz="1800" dirty="0"/>
              <a:t> </a:t>
            </a:r>
            <a:r>
              <a:rPr lang="sk-SK" sz="1800" dirty="0" err="1" smtClean="0"/>
              <a:t>vibration</a:t>
            </a:r>
            <a:endParaRPr lang="en-US" sz="1800" dirty="0" smtClean="0"/>
          </a:p>
          <a:p>
            <a:pPr lvl="1"/>
            <a:r>
              <a:rPr lang="en-US" dirty="0" smtClean="0"/>
              <a:t>Problem 2: </a:t>
            </a:r>
            <a:r>
              <a:rPr lang="sk-SK" dirty="0" err="1"/>
              <a:t>Which</a:t>
            </a:r>
            <a:r>
              <a:rPr lang="sk-SK" dirty="0"/>
              <a:t> </a:t>
            </a:r>
            <a:r>
              <a:rPr lang="sk-SK" dirty="0" err="1"/>
              <a:t>button</a:t>
            </a:r>
            <a:r>
              <a:rPr lang="sk-SK" dirty="0"/>
              <a:t> </a:t>
            </a:r>
            <a:r>
              <a:rPr lang="sk-SK" dirty="0" err="1"/>
              <a:t>was</a:t>
            </a:r>
            <a:r>
              <a:rPr lang="sk-SK" dirty="0"/>
              <a:t> </a:t>
            </a:r>
            <a:r>
              <a:rPr lang="sk-SK" dirty="0" err="1"/>
              <a:t>pressed</a:t>
            </a:r>
            <a:r>
              <a:rPr lang="sk-SK" dirty="0" smtClean="0"/>
              <a:t>?</a:t>
            </a:r>
            <a:endParaRPr lang="en-US" dirty="0" smtClean="0"/>
          </a:p>
          <a:p>
            <a:pPr lvl="2"/>
            <a:r>
              <a:rPr lang="en-US" sz="1800" dirty="0" smtClean="0"/>
              <a:t>solution: </a:t>
            </a:r>
            <a:r>
              <a:rPr lang="sk-SK" sz="1800" dirty="0" err="1"/>
              <a:t>View</a:t>
            </a:r>
            <a:r>
              <a:rPr lang="sk-SK" sz="1800" dirty="0"/>
              <a:t> </a:t>
            </a:r>
            <a:r>
              <a:rPr lang="sk-SK" sz="1800" dirty="0" smtClean="0"/>
              <a:t>just </a:t>
            </a:r>
            <a:r>
              <a:rPr lang="sk-SK" sz="1800" dirty="0" err="1"/>
              <a:t>stored</a:t>
            </a:r>
            <a:r>
              <a:rPr lang="sk-SK" sz="1800" dirty="0"/>
              <a:t> </a:t>
            </a:r>
            <a:r>
              <a:rPr lang="sk-SK" sz="1800" dirty="0" err="1" smtClean="0"/>
              <a:t>data</a:t>
            </a:r>
            <a:r>
              <a:rPr lang="en-US" sz="1800" dirty="0" smtClean="0"/>
              <a:t> in label component</a:t>
            </a:r>
          </a:p>
          <a:p>
            <a:pPr lvl="1"/>
            <a:r>
              <a:rPr lang="en-US" dirty="0" smtClean="0"/>
              <a:t>Problems: UNDO action, reset data, data from more observers</a:t>
            </a:r>
          </a:p>
          <a:p>
            <a:pPr lvl="1"/>
            <a:r>
              <a:rPr lang="en-US" dirty="0" smtClean="0"/>
              <a:t>…</a:t>
            </a:r>
            <a:endParaRPr lang="en-US" dirty="0"/>
          </a:p>
          <a:p>
            <a:pPr lvl="2"/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28439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Šablóna návrhu – bity a bajty">
  <a:themeElements>
    <a:clrScheme name="Šablóna návrhu – bity a bajty 1">
      <a:dk1>
        <a:srgbClr val="080808"/>
      </a:dk1>
      <a:lt1>
        <a:srgbClr val="7AA6B0"/>
      </a:lt1>
      <a:dk2>
        <a:srgbClr val="000000"/>
      </a:dk2>
      <a:lt2>
        <a:srgbClr val="080808"/>
      </a:lt2>
      <a:accent1>
        <a:srgbClr val="917AA4"/>
      </a:accent1>
      <a:accent2>
        <a:srgbClr val="76669A"/>
      </a:accent2>
      <a:accent3>
        <a:srgbClr val="BED0D4"/>
      </a:accent3>
      <a:accent4>
        <a:srgbClr val="060606"/>
      </a:accent4>
      <a:accent5>
        <a:srgbClr val="C7BECF"/>
      </a:accent5>
      <a:accent6>
        <a:srgbClr val="6A5C8B"/>
      </a:accent6>
      <a:hlink>
        <a:srgbClr val="377B89"/>
      </a:hlink>
      <a:folHlink>
        <a:srgbClr val="1A4E54"/>
      </a:folHlink>
    </a:clrScheme>
    <a:fontScheme name="Šablóna návrhu – bity a bajty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Šablóna návrhu – bity a bajty 1">
        <a:dk1>
          <a:srgbClr val="080808"/>
        </a:dk1>
        <a:lt1>
          <a:srgbClr val="7AA6B0"/>
        </a:lt1>
        <a:dk2>
          <a:srgbClr val="000000"/>
        </a:dk2>
        <a:lt2>
          <a:srgbClr val="080808"/>
        </a:lt2>
        <a:accent1>
          <a:srgbClr val="917AA4"/>
        </a:accent1>
        <a:accent2>
          <a:srgbClr val="76669A"/>
        </a:accent2>
        <a:accent3>
          <a:srgbClr val="BED0D4"/>
        </a:accent3>
        <a:accent4>
          <a:srgbClr val="060606"/>
        </a:accent4>
        <a:accent5>
          <a:srgbClr val="C7BECF"/>
        </a:accent5>
        <a:accent6>
          <a:srgbClr val="6A5C8B"/>
        </a:accent6>
        <a:hlink>
          <a:srgbClr val="377B89"/>
        </a:hlink>
        <a:folHlink>
          <a:srgbClr val="1A4E5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6646</TotalTime>
  <Words>725</Words>
  <Application>Microsoft Office PowerPoint</Application>
  <PresentationFormat>Prezentácia na obrazovke (4:3)</PresentationFormat>
  <Paragraphs>148</Paragraphs>
  <Slides>21</Slides>
  <Notes>2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22" baseType="lpstr">
      <vt:lpstr>Šablóna návrhu – bity a bajty</vt:lpstr>
      <vt:lpstr>Prezentácia programu PowerPoint</vt:lpstr>
      <vt:lpstr>Content</vt:lpstr>
      <vt:lpstr>Methodology of teaching of mobile applications programming in AI2</vt:lpstr>
      <vt:lpstr>Using mobile devices in education</vt:lpstr>
      <vt:lpstr>Data logger for the city traffic (1)</vt:lpstr>
      <vt:lpstr>Data logger for the city traffic (2)</vt:lpstr>
      <vt:lpstr>Data logger for the city traffic (3)</vt:lpstr>
      <vt:lpstr>Data logger for the city traffic (4)</vt:lpstr>
      <vt:lpstr>Data logger for the city traffic (5)</vt:lpstr>
      <vt:lpstr>Pedometer / phys. activities counter (IBL, requirements-means)</vt:lpstr>
      <vt:lpstr>Pedometer / phys. activities counter (sequence of questions)</vt:lpstr>
      <vt:lpstr>Pedometer / phys. activities counter (sequence of questions 2)</vt:lpstr>
      <vt:lpstr>Pedometer / phys. activities counter (methodology)</vt:lpstr>
      <vt:lpstr>Pedometer / phys. activities counter (methodology 2)</vt:lpstr>
      <vt:lpstr>Pedometer / phys. activities counter (methodology 3)</vt:lpstr>
      <vt:lpstr>Pedometer / phys. activities counter (methodology 4)</vt:lpstr>
      <vt:lpstr>Pedometer / phys. activities counter (methodology 5)</vt:lpstr>
      <vt:lpstr>Suggestions for further projects</vt:lpstr>
      <vt:lpstr>Suggestions for further projects 2</vt:lpstr>
      <vt:lpstr>Conclusions</vt:lpstr>
      <vt:lpstr>Contacts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Scratch as a glue for funny programming, curiosity and music creation</dc:title>
  <dc:creator>Šnajder</dc:creator>
  <cp:lastModifiedBy>Lubomir Snajder</cp:lastModifiedBy>
  <cp:revision>411</cp:revision>
  <cp:lastPrinted>1601-01-01T00:00:00Z</cp:lastPrinted>
  <dcterms:created xsi:type="dcterms:W3CDTF">2003-09-25T07:32:38Z</dcterms:created>
  <dcterms:modified xsi:type="dcterms:W3CDTF">2015-11-03T10:17:23Z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